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9" r:id="rId4"/>
    <p:sldId id="270" r:id="rId5"/>
    <p:sldId id="271" r:id="rId6"/>
    <p:sldId id="258" r:id="rId7"/>
    <p:sldId id="264" r:id="rId8"/>
    <p:sldId id="260" r:id="rId9"/>
    <p:sldId id="275" r:id="rId10"/>
    <p:sldId id="276" r:id="rId11"/>
    <p:sldId id="261" r:id="rId12"/>
    <p:sldId id="266" r:id="rId13"/>
    <p:sldId id="272" r:id="rId14"/>
    <p:sldId id="267" r:id="rId15"/>
    <p:sldId id="273" r:id="rId16"/>
    <p:sldId id="268" r:id="rId17"/>
    <p:sldId id="274" r:id="rId18"/>
    <p:sldId id="262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4A07-857F-4F4F-8F85-183C0BDF4868}" type="datetimeFigureOut">
              <a:rPr kumimoji="1" lang="ja-JP" altLang="en-US" smtClean="0"/>
              <a:t>2014/1/28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EF3CB-B120-4E51-8D5A-51FBBD571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77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87D-BF53-488A-B183-416D643D1121}" type="datetime1">
              <a:rPr kumimoji="1" lang="ja-JP" altLang="en-US" smtClean="0"/>
              <a:t>2014/1/28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F52-9801-42A9-9F61-6245E060A2ED}" type="datetime1">
              <a:rPr kumimoji="1" lang="ja-JP" altLang="en-US" smtClean="0"/>
              <a:t>2014/1/28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66D-F238-410E-990C-DC0CA2E36D3E}" type="datetime1">
              <a:rPr kumimoji="1" lang="ja-JP" altLang="en-US" smtClean="0"/>
              <a:t>2014/1/28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76C4-3721-4FC2-84D8-F76760380096}" type="datetime1">
              <a:rPr kumimoji="1" lang="ja-JP" altLang="en-US" smtClean="0"/>
              <a:t>2014/1/28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2DDF-1365-46FF-B542-C356CD00BB0F}" type="datetime1">
              <a:rPr kumimoji="1" lang="ja-JP" altLang="en-US" smtClean="0"/>
              <a:t>2014/1/28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BAE1-7935-4FA8-8ABE-84231B47ADD3}" type="datetime1">
              <a:rPr kumimoji="1" lang="ja-JP" altLang="en-US" smtClean="0"/>
              <a:t>2014/1/28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3D64-1DB4-4508-96BE-A59B933E06E7}" type="datetime1">
              <a:rPr kumimoji="1" lang="ja-JP" altLang="en-US" smtClean="0"/>
              <a:t>2014/1/28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853D-9FF3-4280-972D-D87C69FD34AE}" type="datetime1">
              <a:rPr kumimoji="1" lang="ja-JP" altLang="en-US" smtClean="0"/>
              <a:t>2014/1/28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D82F-944B-42E5-9113-7BCC1BF52F69}" type="datetime1">
              <a:rPr kumimoji="1" lang="ja-JP" altLang="en-US" smtClean="0"/>
              <a:t>2014/1/28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F364-7364-4CE8-8ACF-DB8DDDEC8F07}" type="datetime1">
              <a:rPr kumimoji="1" lang="ja-JP" altLang="en-US" smtClean="0"/>
              <a:t>2014/1/28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C89D-CB73-42BE-9D86-A526503756F4}" type="datetime1">
              <a:rPr kumimoji="1" lang="ja-JP" altLang="en-US" smtClean="0"/>
              <a:t>2014/1/28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F36B-0CD2-4FC2-AB26-699495B14778}" type="datetime1">
              <a:rPr kumimoji="1" lang="ja-JP" altLang="en-US" smtClean="0"/>
              <a:t>2014/1/28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アプリと</a:t>
            </a:r>
            <a:r>
              <a:rPr kumimoji="1" lang="en-US" altLang="ja-JP" dirty="0" smtClean="0"/>
              <a:t>FPGA</a:t>
            </a:r>
            <a:r>
              <a:rPr kumimoji="1" lang="ja-JP" altLang="en-US" dirty="0" smtClean="0"/>
              <a:t>ボード間における画像データの通信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112955K</a:t>
            </a:r>
            <a:r>
              <a:rPr kumimoji="1" lang="ja-JP" altLang="en-US" dirty="0" smtClean="0"/>
              <a:t>　手塚翼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5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使用した端末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開発端末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Nexus7</a:t>
            </a:r>
          </a:p>
          <a:p>
            <a:pPr lvl="2"/>
            <a:r>
              <a:rPr kumimoji="1" lang="en-US" altLang="ja-JP" dirty="0" smtClean="0"/>
              <a:t>Android4.3</a:t>
            </a:r>
            <a:endParaRPr lang="en-US" altLang="ja-JP" dirty="0"/>
          </a:p>
          <a:p>
            <a:r>
              <a:rPr kumimoji="1" lang="ja-JP" altLang="en-US" dirty="0" smtClean="0"/>
              <a:t>テスト端末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ELUGA X P-02E</a:t>
            </a:r>
          </a:p>
          <a:p>
            <a:pPr lvl="2"/>
            <a:r>
              <a:rPr kumimoji="1" lang="en-US" altLang="ja-JP" dirty="0" smtClean="0"/>
              <a:t>Android 4.1.2</a:t>
            </a:r>
          </a:p>
          <a:p>
            <a:pPr lvl="1"/>
            <a:r>
              <a:rPr kumimoji="1" lang="en-US" altLang="ja-JP" dirty="0" err="1" smtClean="0"/>
              <a:t>Xperia</a:t>
            </a:r>
            <a:r>
              <a:rPr kumimoji="1" lang="en-US" altLang="ja-JP" dirty="0" smtClean="0"/>
              <a:t> A SO-04E</a:t>
            </a:r>
          </a:p>
          <a:p>
            <a:pPr lvl="2"/>
            <a:r>
              <a:rPr lang="en-US" altLang="ja-JP" dirty="0" smtClean="0"/>
              <a:t>Android 4.1.2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9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到達点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送信側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3" name="Picture 6" descr="C:\Users\tezuka\tsubasa\大学\３年\システム設計演習\最終発表\画像\se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tezuka\tsubasa\大学\３年\システム設計演習\最終発表\画像\send-imag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30252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tezuka\tsubasa\大学\３年\システム設計演習\最終発表\画像\send-image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95" y="2630252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C:\Users\tezuka\tsubasa\大学\３年\システム設計演習\最終発表\画像\send-image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20" y="2636752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762999" y="20940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Image1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42833" y="20940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97055" y="20940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Image3</a:t>
            </a:r>
            <a:endParaRPr kumimoji="1" lang="ja-JP" altLang="en-US" dirty="0"/>
          </a:p>
        </p:txBody>
      </p:sp>
      <p:cxnSp>
        <p:nvCxnSpPr>
          <p:cNvPr id="20" name="カギ線コネクタ 19"/>
          <p:cNvCxnSpPr>
            <a:endCxn id="14" idx="0"/>
          </p:cNvCxnSpPr>
          <p:nvPr/>
        </p:nvCxnSpPr>
        <p:spPr>
          <a:xfrm>
            <a:off x="2375576" y="1980376"/>
            <a:ext cx="1350240" cy="649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endCxn id="15" idx="0"/>
          </p:cNvCxnSpPr>
          <p:nvPr/>
        </p:nvCxnSpPr>
        <p:spPr>
          <a:xfrm>
            <a:off x="2375576" y="1980376"/>
            <a:ext cx="3333619" cy="649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endCxn id="16" idx="0"/>
          </p:cNvCxnSpPr>
          <p:nvPr/>
        </p:nvCxnSpPr>
        <p:spPr>
          <a:xfrm>
            <a:off x="2375576" y="1980376"/>
            <a:ext cx="5330044" cy="6563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4" idx="2"/>
          </p:cNvCxnSpPr>
          <p:nvPr/>
        </p:nvCxnSpPr>
        <p:spPr>
          <a:xfrm>
            <a:off x="3725816" y="5510252"/>
            <a:ext cx="0" cy="583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2"/>
          </p:cNvCxnSpPr>
          <p:nvPr/>
        </p:nvCxnSpPr>
        <p:spPr>
          <a:xfrm>
            <a:off x="5709195" y="5510252"/>
            <a:ext cx="0" cy="583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直線矢印コネクタ 1023"/>
          <p:cNvCxnSpPr>
            <a:stCxn id="16" idx="2"/>
          </p:cNvCxnSpPr>
          <p:nvPr/>
        </p:nvCxnSpPr>
        <p:spPr>
          <a:xfrm>
            <a:off x="7705620" y="5516752"/>
            <a:ext cx="0" cy="576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865549" y="5617108"/>
            <a:ext cx="73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Send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45383" y="5617108"/>
            <a:ext cx="73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Send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99605" y="5620358"/>
            <a:ext cx="73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28806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7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到達点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受信側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" name="Picture 3" descr="C:\Users\tezuka\tsubasa\大学\３年\システム設計演習\最終発表\画像\recv-imag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34468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ezuka\tsubasa\大学\３年\システム設計演習\最終発表\画像\rec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968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ezuka\tsubasa\大学\３年\システム設計演習\最終発表\画像\recv-image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95" y="3140968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ezuka\tsubasa\大学\３年\システム設計演習\最終発表\画像\recv-image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20" y="3149138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762999" y="259822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Button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42833" y="259822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Button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97055" y="259822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Button</a:t>
            </a:r>
          </a:p>
        </p:txBody>
      </p:sp>
      <p:cxnSp>
        <p:nvCxnSpPr>
          <p:cNvPr id="11" name="カギ線コネクタ 10"/>
          <p:cNvCxnSpPr/>
          <p:nvPr/>
        </p:nvCxnSpPr>
        <p:spPr>
          <a:xfrm>
            <a:off x="2375576" y="2484592"/>
            <a:ext cx="1350240" cy="649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/>
          <p:nvPr/>
        </p:nvCxnSpPr>
        <p:spPr>
          <a:xfrm>
            <a:off x="2375576" y="2484592"/>
            <a:ext cx="3333619" cy="649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/>
          <p:nvPr/>
        </p:nvCxnSpPr>
        <p:spPr>
          <a:xfrm>
            <a:off x="2375576" y="2484592"/>
            <a:ext cx="5330044" cy="6563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725816" y="1700968"/>
            <a:ext cx="0" cy="783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709195" y="1700968"/>
            <a:ext cx="0" cy="783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7701153" y="1700968"/>
            <a:ext cx="0" cy="783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780159" y="170096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Image1</a:t>
            </a:r>
          </a:p>
          <a:p>
            <a:r>
              <a:rPr lang="en-US" altLang="ja-JP" dirty="0" smtClean="0"/>
              <a:t>Send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73091" y="170096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Image2</a:t>
            </a:r>
          </a:p>
          <a:p>
            <a:r>
              <a:rPr lang="en-US" altLang="ja-JP" dirty="0" smtClean="0"/>
              <a:t>Send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72608" y="1700967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Image3</a:t>
            </a:r>
          </a:p>
          <a:p>
            <a:r>
              <a:rPr lang="en-US" altLang="ja-JP" dirty="0" smtClean="0"/>
              <a:t>Send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92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</a:t>
            </a:r>
            <a:r>
              <a:rPr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送信側　クラス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受信側　クラス一覧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107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25144"/>
            <a:ext cx="7200000" cy="107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5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</a:t>
            </a:r>
            <a:r>
              <a:rPr lang="ja-JP" altLang="en-US" dirty="0" smtClean="0"/>
              <a:t>仕様</a:t>
            </a:r>
            <a:r>
              <a:rPr lang="en-US" altLang="ja-JP" dirty="0" smtClean="0"/>
              <a:t>(</a:t>
            </a:r>
            <a:r>
              <a:rPr lang="ja-JP" altLang="en-US" dirty="0" smtClean="0"/>
              <a:t>送信側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MainActivity</a:t>
            </a:r>
            <a:r>
              <a:rPr kumimoji="1" lang="ja-JP" altLang="en-US" dirty="0" smtClean="0"/>
              <a:t>クラス</a:t>
            </a:r>
            <a:r>
              <a:rPr lang="ja-JP" altLang="en-US" dirty="0"/>
              <a:t>　</a:t>
            </a:r>
            <a:r>
              <a:rPr kumimoji="1" lang="ja-JP" altLang="en-US" dirty="0" smtClean="0"/>
              <a:t>メソッド一覧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405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6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</a:t>
            </a:r>
            <a:r>
              <a:rPr lang="ja-JP" altLang="en-US" dirty="0" smtClean="0"/>
              <a:t>仕様</a:t>
            </a:r>
            <a:r>
              <a:rPr lang="en-US" altLang="ja-JP" dirty="0" smtClean="0"/>
              <a:t>(</a:t>
            </a:r>
            <a:r>
              <a:rPr lang="ja-JP" altLang="en-US" dirty="0" smtClean="0"/>
              <a:t>送信側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Send</a:t>
            </a:r>
            <a:r>
              <a:rPr kumimoji="1" lang="ja-JP" altLang="en-US" dirty="0" smtClean="0"/>
              <a:t>クラス</a:t>
            </a:r>
            <a:r>
              <a:rPr lang="ja-JP" altLang="en-US" dirty="0"/>
              <a:t>　</a:t>
            </a:r>
            <a:r>
              <a:rPr kumimoji="1" lang="ja-JP" altLang="en-US" dirty="0" smtClean="0"/>
              <a:t>メソッド一覧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60505"/>
            <a:ext cx="7200000" cy="192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5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機能仕様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受信側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MainActivity</a:t>
            </a:r>
            <a:r>
              <a:rPr kumimoji="1" lang="ja-JP" altLang="en-US" dirty="0" smtClean="0"/>
              <a:t>クラス　メソッド一覧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76872"/>
            <a:ext cx="7200000" cy="384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1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機能仕様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受信側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Recv</a:t>
            </a:r>
            <a:r>
              <a:rPr kumimoji="1" lang="ja-JP" altLang="en-US" dirty="0" smtClean="0"/>
              <a:t>クラス　メソッド一覧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86025"/>
            <a:ext cx="7200000" cy="235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今後の抱負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モノづくりの大変さを実感することができた</a:t>
            </a:r>
            <a:endParaRPr kumimoji="1" lang="en-US" altLang="ja-JP" dirty="0" smtClean="0"/>
          </a:p>
          <a:p>
            <a:r>
              <a:rPr lang="ja-JP" altLang="en-US" dirty="0"/>
              <a:t>この授業を</a:t>
            </a:r>
            <a:r>
              <a:rPr lang="ja-JP" altLang="en-US" dirty="0" smtClean="0"/>
              <a:t>通して、経験、知識、技術が足りないと思った</a:t>
            </a:r>
            <a:endParaRPr lang="en-US" altLang="ja-JP" dirty="0" smtClean="0"/>
          </a:p>
          <a:p>
            <a:r>
              <a:rPr kumimoji="1" lang="ja-JP" altLang="en-US" dirty="0"/>
              <a:t>たくさんの経験を積み</a:t>
            </a:r>
            <a:r>
              <a:rPr kumimoji="1" lang="ja-JP" altLang="en-US" dirty="0" smtClean="0"/>
              <a:t>、知識、技術を増やしていきたいと思った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9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計画時の全体構成</a:t>
            </a:r>
            <a:endParaRPr kumimoji="1" lang="ja-JP" altLang="en-US" dirty="0"/>
          </a:p>
        </p:txBody>
      </p:sp>
      <p:sp>
        <p:nvSpPr>
          <p:cNvPr id="5" name="平行四辺形 4"/>
          <p:cNvSpPr/>
          <p:nvPr/>
        </p:nvSpPr>
        <p:spPr>
          <a:xfrm>
            <a:off x="3215137" y="2681911"/>
            <a:ext cx="2160240" cy="1390972"/>
          </a:xfrm>
          <a:prstGeom prst="parallelogram">
            <a:avLst/>
          </a:prstGeom>
          <a:solidFill>
            <a:srgbClr val="33CC33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5535" y="412714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FPGA</a:t>
            </a:r>
            <a:r>
              <a:rPr kumimoji="1" lang="ja-JP" altLang="en-US" dirty="0" smtClean="0"/>
              <a:t>ボード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01107" y="60959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</a:t>
            </a: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 rot="3585862">
            <a:off x="2136922" y="3765005"/>
            <a:ext cx="648072" cy="941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Photo"/>
          <p:cNvSpPr>
            <a:spLocks noEditPoints="1" noChangeArrowheads="1"/>
          </p:cNvSpPr>
          <p:nvPr/>
        </p:nvSpPr>
        <p:spPr bwMode="auto">
          <a:xfrm>
            <a:off x="6653336" y="1385888"/>
            <a:ext cx="1809750" cy="1362075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0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 rot="3585862">
            <a:off x="5641220" y="2131914"/>
            <a:ext cx="648072" cy="96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08305" y="2764051"/>
            <a:ext cx="161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ステレオカメラ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08106" y="3133383"/>
            <a:ext cx="175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画像を取り込む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84275" y="3345927"/>
            <a:ext cx="13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画像を送る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23528" y="1882258"/>
            <a:ext cx="5184576" cy="48591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631173" y="4040143"/>
            <a:ext cx="1260000" cy="2016000"/>
            <a:chOff x="631173" y="4040143"/>
            <a:chExt cx="1260000" cy="2016000"/>
          </a:xfrm>
        </p:grpSpPr>
        <p:sp>
          <p:nvSpPr>
            <p:cNvPr id="22" name="フローチャート : 代替処理 21"/>
            <p:cNvSpPr/>
            <p:nvPr/>
          </p:nvSpPr>
          <p:spPr>
            <a:xfrm rot="5400000">
              <a:off x="253173" y="4418143"/>
              <a:ext cx="2016000" cy="1260000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処理 22"/>
            <p:cNvSpPr/>
            <p:nvPr/>
          </p:nvSpPr>
          <p:spPr>
            <a:xfrm>
              <a:off x="788673" y="4268369"/>
              <a:ext cx="945000" cy="15975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91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設計手順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50662" y="1972516"/>
            <a:ext cx="2160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PC</a:t>
            </a:r>
          </a:p>
          <a:p>
            <a:r>
              <a:rPr lang="en-US" altLang="ja-JP" dirty="0" smtClean="0"/>
              <a:t>java</a:t>
            </a:r>
            <a:endParaRPr lang="en-US" altLang="ja-JP" dirty="0"/>
          </a:p>
          <a:p>
            <a:r>
              <a:rPr kumimoji="1" lang="ja-JP" altLang="en-US" dirty="0" smtClean="0"/>
              <a:t>受</a:t>
            </a:r>
            <a:r>
              <a:rPr lang="ja-JP" altLang="en-US" dirty="0" smtClean="0"/>
              <a:t>②</a:t>
            </a:r>
            <a:endParaRPr lang="en-US" altLang="ja-JP" dirty="0" smtClean="0"/>
          </a:p>
          <a:p>
            <a:r>
              <a:rPr kumimoji="1" lang="ja-JP" altLang="en-US" dirty="0" smtClean="0"/>
              <a:t>テキストデータ表示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50663" y="3532457"/>
            <a:ext cx="2160000" cy="119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Android</a:t>
            </a:r>
          </a:p>
          <a:p>
            <a:r>
              <a:rPr lang="en-US" altLang="ja-JP" dirty="0" smtClean="0"/>
              <a:t>java</a:t>
            </a:r>
            <a:endParaRPr lang="en-US" altLang="ja-JP" dirty="0"/>
          </a:p>
          <a:p>
            <a:r>
              <a:rPr kumimoji="1" lang="ja-JP" altLang="en-US" dirty="0" smtClean="0"/>
              <a:t>画像データ表示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50663" y="5029122"/>
            <a:ext cx="2160000" cy="119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FPGA</a:t>
            </a:r>
          </a:p>
          <a:p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35651" y="3529576"/>
            <a:ext cx="2160000" cy="119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Android</a:t>
            </a:r>
          </a:p>
          <a:p>
            <a:r>
              <a:rPr lang="en-US" altLang="ja-JP" dirty="0" smtClean="0"/>
              <a:t>Java</a:t>
            </a:r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3"/>
            <a:endCxn id="5" idx="1"/>
          </p:cNvCxnSpPr>
          <p:nvPr/>
        </p:nvCxnSpPr>
        <p:spPr>
          <a:xfrm flipV="1">
            <a:off x="3095651" y="2572681"/>
            <a:ext cx="2855011" cy="155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81204" y="4084926"/>
            <a:ext cx="210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送①</a:t>
            </a:r>
            <a:endParaRPr lang="en-US" altLang="ja-JP" dirty="0" smtClean="0"/>
          </a:p>
          <a:p>
            <a:r>
              <a:rPr lang="ja-JP" altLang="en-US" dirty="0" smtClean="0"/>
              <a:t>テキストデータ</a:t>
            </a:r>
            <a:r>
              <a:rPr lang="ja-JP" altLang="en-US" dirty="0"/>
              <a:t>送信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46489" y="1972516"/>
            <a:ext cx="210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受①</a:t>
            </a:r>
            <a:endParaRPr lang="en-US" altLang="ja-JP" dirty="0" smtClean="0"/>
          </a:p>
          <a:p>
            <a:r>
              <a:rPr lang="ja-JP" altLang="en-US" dirty="0" smtClean="0"/>
              <a:t>テキストデータ受信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46607" y="14847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受信側</a:t>
            </a:r>
            <a:endParaRPr kumimoji="1" lang="ja-JP" altLang="en-US" dirty="0"/>
          </a:p>
        </p:txBody>
      </p:sp>
      <p:sp>
        <p:nvSpPr>
          <p:cNvPr id="21" name="平行四辺形 20"/>
          <p:cNvSpPr/>
          <p:nvPr/>
        </p:nvSpPr>
        <p:spPr>
          <a:xfrm>
            <a:off x="7570662" y="4944272"/>
            <a:ext cx="1080000" cy="720000"/>
          </a:xfrm>
          <a:prstGeom prst="parallelogram">
            <a:avLst/>
          </a:prstGeom>
          <a:solidFill>
            <a:srgbClr val="33CC33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2415260" y="3258946"/>
            <a:ext cx="720000" cy="1080000"/>
            <a:chOff x="631173" y="4040143"/>
            <a:chExt cx="1260000" cy="2016000"/>
          </a:xfrm>
        </p:grpSpPr>
        <p:sp>
          <p:nvSpPr>
            <p:cNvPr id="23" name="フローチャート : 代替処理 22"/>
            <p:cNvSpPr/>
            <p:nvPr/>
          </p:nvSpPr>
          <p:spPr>
            <a:xfrm rot="5400000">
              <a:off x="253173" y="4418143"/>
              <a:ext cx="2016000" cy="1260000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処理 23"/>
            <p:cNvSpPr/>
            <p:nvPr/>
          </p:nvSpPr>
          <p:spPr>
            <a:xfrm>
              <a:off x="788673" y="4268369"/>
              <a:ext cx="945000" cy="15975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1497148" y="31853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送信側</a:t>
            </a:r>
            <a:endParaRPr kumimoji="1"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7750662" y="3371624"/>
            <a:ext cx="720000" cy="1080000"/>
            <a:chOff x="631173" y="4040143"/>
            <a:chExt cx="1260000" cy="2016000"/>
          </a:xfrm>
        </p:grpSpPr>
        <p:sp>
          <p:nvSpPr>
            <p:cNvPr id="27" name="フローチャート : 代替処理 26"/>
            <p:cNvSpPr/>
            <p:nvPr/>
          </p:nvSpPr>
          <p:spPr>
            <a:xfrm rot="5400000">
              <a:off x="253173" y="4418143"/>
              <a:ext cx="2016000" cy="1260000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処理 27"/>
            <p:cNvSpPr/>
            <p:nvPr/>
          </p:nvSpPr>
          <p:spPr>
            <a:xfrm>
              <a:off x="788673" y="4268369"/>
              <a:ext cx="945000" cy="15975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computr1"/>
          <p:cNvSpPr>
            <a:spLocks noEditPoints="1" noChangeArrowheads="1"/>
          </p:cNvSpPr>
          <p:nvPr/>
        </p:nvSpPr>
        <p:spPr bwMode="auto">
          <a:xfrm>
            <a:off x="7660663" y="1613590"/>
            <a:ext cx="900000" cy="9000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578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設計手順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50662" y="1972516"/>
            <a:ext cx="2160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PC</a:t>
            </a:r>
          </a:p>
          <a:p>
            <a:r>
              <a:rPr lang="en-US" altLang="ja-JP" dirty="0" smtClean="0"/>
              <a:t>Java</a:t>
            </a:r>
          </a:p>
          <a:p>
            <a:r>
              <a:rPr kumimoji="1" lang="ja-JP" altLang="en-US" dirty="0" smtClean="0"/>
              <a:t>テキストデータ表示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50663" y="3532457"/>
            <a:ext cx="2160000" cy="119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Android</a:t>
            </a:r>
          </a:p>
          <a:p>
            <a:r>
              <a:rPr lang="en-US" altLang="ja-JP" dirty="0" smtClean="0"/>
              <a:t>java</a:t>
            </a:r>
            <a:endParaRPr lang="en-US" altLang="ja-JP" dirty="0"/>
          </a:p>
          <a:p>
            <a:r>
              <a:rPr kumimoji="1" lang="ja-JP" altLang="en-US" dirty="0" smtClean="0"/>
              <a:t>受</a:t>
            </a:r>
            <a:r>
              <a:rPr lang="ja-JP" altLang="en-US" dirty="0"/>
              <a:t>②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画像データ表示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50663" y="5029122"/>
            <a:ext cx="2160000" cy="119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FPGA</a:t>
            </a:r>
          </a:p>
          <a:p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1204" y="3542177"/>
            <a:ext cx="2160000" cy="119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Android</a:t>
            </a:r>
          </a:p>
          <a:p>
            <a:r>
              <a:rPr lang="en-US" altLang="ja-JP" dirty="0" smtClean="0"/>
              <a:t>Java</a:t>
            </a:r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3"/>
            <a:endCxn id="6" idx="1"/>
          </p:cNvCxnSpPr>
          <p:nvPr/>
        </p:nvCxnSpPr>
        <p:spPr>
          <a:xfrm flipV="1">
            <a:off x="3081204" y="4131857"/>
            <a:ext cx="2869459" cy="9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81204" y="4084926"/>
            <a:ext cx="210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送①</a:t>
            </a:r>
            <a:endParaRPr lang="en-US" altLang="ja-JP" dirty="0" smtClean="0"/>
          </a:p>
          <a:p>
            <a:r>
              <a:rPr lang="ja-JP" altLang="en-US" dirty="0" smtClean="0"/>
              <a:t>画像データ</a:t>
            </a:r>
            <a:r>
              <a:rPr lang="ja-JP" altLang="en-US" dirty="0"/>
              <a:t>送信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33290" y="3485526"/>
            <a:ext cx="1805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受①</a:t>
            </a:r>
            <a:endParaRPr lang="en-US" altLang="ja-JP" dirty="0" smtClean="0"/>
          </a:p>
          <a:p>
            <a:r>
              <a:rPr lang="ja-JP" altLang="en-US" dirty="0" smtClean="0"/>
              <a:t>画像データ受信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46607" y="14847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受信側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7750662" y="3371624"/>
            <a:ext cx="720000" cy="1080000"/>
            <a:chOff x="631173" y="4040143"/>
            <a:chExt cx="1260000" cy="2016000"/>
          </a:xfrm>
        </p:grpSpPr>
        <p:sp>
          <p:nvSpPr>
            <p:cNvPr id="19" name="フローチャート : 代替処理 18"/>
            <p:cNvSpPr/>
            <p:nvPr/>
          </p:nvSpPr>
          <p:spPr>
            <a:xfrm rot="5400000">
              <a:off x="253173" y="4418143"/>
              <a:ext cx="2016000" cy="1260000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ローチャート: 処理 19"/>
            <p:cNvSpPr/>
            <p:nvPr/>
          </p:nvSpPr>
          <p:spPr>
            <a:xfrm>
              <a:off x="788673" y="4268369"/>
              <a:ext cx="945000" cy="15975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平行四辺形 20"/>
          <p:cNvSpPr/>
          <p:nvPr/>
        </p:nvSpPr>
        <p:spPr>
          <a:xfrm>
            <a:off x="7570662" y="4944272"/>
            <a:ext cx="1080000" cy="720000"/>
          </a:xfrm>
          <a:prstGeom prst="parallelogram">
            <a:avLst/>
          </a:prstGeom>
          <a:solidFill>
            <a:srgbClr val="33CC33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2415260" y="3258946"/>
            <a:ext cx="720000" cy="1080000"/>
            <a:chOff x="631173" y="4040143"/>
            <a:chExt cx="1260000" cy="2016000"/>
          </a:xfrm>
        </p:grpSpPr>
        <p:sp>
          <p:nvSpPr>
            <p:cNvPr id="23" name="フローチャート : 代替処理 22"/>
            <p:cNvSpPr/>
            <p:nvPr/>
          </p:nvSpPr>
          <p:spPr>
            <a:xfrm rot="5400000">
              <a:off x="253173" y="4418143"/>
              <a:ext cx="2016000" cy="1260000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処理 23"/>
            <p:cNvSpPr/>
            <p:nvPr/>
          </p:nvSpPr>
          <p:spPr>
            <a:xfrm>
              <a:off x="788673" y="4268369"/>
              <a:ext cx="945000" cy="15975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1497148" y="31853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送信側</a:t>
            </a:r>
            <a:endParaRPr kumimoji="1" lang="ja-JP" altLang="en-US" dirty="0"/>
          </a:p>
        </p:txBody>
      </p:sp>
      <p:sp>
        <p:nvSpPr>
          <p:cNvPr id="27" name="computr1"/>
          <p:cNvSpPr>
            <a:spLocks noEditPoints="1" noChangeArrowheads="1"/>
          </p:cNvSpPr>
          <p:nvPr/>
        </p:nvSpPr>
        <p:spPr bwMode="auto">
          <a:xfrm>
            <a:off x="7660663" y="1613590"/>
            <a:ext cx="900000" cy="9000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29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設計手順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50662" y="1972516"/>
            <a:ext cx="2160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PC</a:t>
            </a:r>
          </a:p>
          <a:p>
            <a:r>
              <a:rPr lang="en-US" altLang="ja-JP" dirty="0" smtClean="0"/>
              <a:t>java</a:t>
            </a:r>
            <a:endParaRPr lang="en-US" altLang="ja-JP" dirty="0"/>
          </a:p>
          <a:p>
            <a:r>
              <a:rPr kumimoji="1" lang="ja-JP" altLang="en-US" dirty="0" smtClean="0"/>
              <a:t>テキストデータ表示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50663" y="3532457"/>
            <a:ext cx="2160000" cy="119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Android</a:t>
            </a:r>
          </a:p>
          <a:p>
            <a:r>
              <a:rPr lang="en-US" altLang="ja-JP" dirty="0" smtClean="0"/>
              <a:t>java</a:t>
            </a:r>
            <a:endParaRPr lang="en-US" altLang="ja-JP" dirty="0"/>
          </a:p>
          <a:p>
            <a:r>
              <a:rPr kumimoji="1" lang="ja-JP" altLang="en-US" dirty="0" smtClean="0"/>
              <a:t>画像データ表示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50663" y="5029122"/>
            <a:ext cx="2160000" cy="119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FPGA</a:t>
            </a:r>
          </a:p>
          <a:p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33602" y="3532457"/>
            <a:ext cx="2160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Android</a:t>
            </a:r>
          </a:p>
          <a:p>
            <a:r>
              <a:rPr lang="en-US" altLang="ja-JP" dirty="0" smtClean="0"/>
              <a:t>Java</a:t>
            </a:r>
            <a:endParaRPr lang="en-US" altLang="ja-JP" dirty="0"/>
          </a:p>
          <a:p>
            <a:r>
              <a:rPr kumimoji="1" lang="ja-JP" altLang="en-US" dirty="0" smtClean="0"/>
              <a:t>送③</a:t>
            </a:r>
            <a:endParaRPr kumimoji="1" lang="en-US" altLang="ja-JP" dirty="0" smtClean="0"/>
          </a:p>
          <a:p>
            <a:r>
              <a:rPr lang="ja-JP" altLang="en-US" dirty="0"/>
              <a:t>画像データ表示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3"/>
            <a:endCxn id="7" idx="1"/>
          </p:cNvCxnSpPr>
          <p:nvPr/>
        </p:nvCxnSpPr>
        <p:spPr>
          <a:xfrm>
            <a:off x="3093602" y="4132622"/>
            <a:ext cx="2857061" cy="149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81204" y="3533024"/>
            <a:ext cx="185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送①</a:t>
            </a:r>
            <a:endParaRPr lang="en-US" altLang="ja-JP" dirty="0" smtClean="0"/>
          </a:p>
          <a:p>
            <a:r>
              <a:rPr lang="ja-JP" altLang="en-US" dirty="0" smtClean="0"/>
              <a:t>画像データ</a:t>
            </a:r>
            <a:r>
              <a:rPr lang="ja-JP" altLang="en-US" dirty="0"/>
              <a:t>送信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95191" y="4247399"/>
            <a:ext cx="173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受①</a:t>
            </a:r>
            <a:endParaRPr lang="en-US" altLang="ja-JP" dirty="0" smtClean="0"/>
          </a:p>
          <a:p>
            <a:r>
              <a:rPr lang="ja-JP" altLang="en-US" dirty="0" smtClean="0"/>
              <a:t>画像データ受信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97148" y="31853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送信側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46607" y="14847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受信側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 flipV="1">
            <a:off x="3081204" y="4557023"/>
            <a:ext cx="2869458" cy="1464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099828" y="5581591"/>
            <a:ext cx="185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受②</a:t>
            </a:r>
            <a:endParaRPr lang="en-US" altLang="ja-JP" dirty="0" smtClean="0"/>
          </a:p>
          <a:p>
            <a:r>
              <a:rPr lang="ja-JP" altLang="en-US" dirty="0" smtClean="0"/>
              <a:t>画像データ</a:t>
            </a:r>
            <a:r>
              <a:rPr lang="ja-JP" altLang="en-US" dirty="0"/>
              <a:t>送信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44356" y="4758092"/>
            <a:ext cx="185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送②</a:t>
            </a:r>
            <a:endParaRPr lang="en-US" altLang="ja-JP" dirty="0" smtClean="0"/>
          </a:p>
          <a:p>
            <a:r>
              <a:rPr lang="ja-JP" altLang="en-US" dirty="0" smtClean="0"/>
              <a:t>画像データ受信</a:t>
            </a: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2415260" y="3258946"/>
            <a:ext cx="720000" cy="1080000"/>
            <a:chOff x="631173" y="4040143"/>
            <a:chExt cx="1260000" cy="2016000"/>
          </a:xfrm>
        </p:grpSpPr>
        <p:sp>
          <p:nvSpPr>
            <p:cNvPr id="17" name="フローチャート : 代替処理 16"/>
            <p:cNvSpPr/>
            <p:nvPr/>
          </p:nvSpPr>
          <p:spPr>
            <a:xfrm rot="5400000">
              <a:off x="253173" y="4418143"/>
              <a:ext cx="2016000" cy="1260000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ローチャート: 処理 17"/>
            <p:cNvSpPr/>
            <p:nvPr/>
          </p:nvSpPr>
          <p:spPr>
            <a:xfrm>
              <a:off x="788673" y="4268369"/>
              <a:ext cx="945000" cy="15975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平行四辺形 23"/>
          <p:cNvSpPr/>
          <p:nvPr/>
        </p:nvSpPr>
        <p:spPr>
          <a:xfrm>
            <a:off x="7570662" y="4944272"/>
            <a:ext cx="1080000" cy="720000"/>
          </a:xfrm>
          <a:prstGeom prst="parallelogram">
            <a:avLst/>
          </a:prstGeom>
          <a:solidFill>
            <a:srgbClr val="33CC33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7750662" y="3371624"/>
            <a:ext cx="720000" cy="1080000"/>
            <a:chOff x="631173" y="4040143"/>
            <a:chExt cx="1260000" cy="2016000"/>
          </a:xfrm>
        </p:grpSpPr>
        <p:sp>
          <p:nvSpPr>
            <p:cNvPr id="26" name="フローチャート : 代替処理 25"/>
            <p:cNvSpPr/>
            <p:nvPr/>
          </p:nvSpPr>
          <p:spPr>
            <a:xfrm rot="5400000">
              <a:off x="253173" y="4418143"/>
              <a:ext cx="2016000" cy="1260000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ローチャート: 処理 26"/>
            <p:cNvSpPr/>
            <p:nvPr/>
          </p:nvSpPr>
          <p:spPr>
            <a:xfrm>
              <a:off x="788673" y="4268369"/>
              <a:ext cx="945000" cy="15975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computr1"/>
          <p:cNvSpPr>
            <a:spLocks noEditPoints="1" noChangeArrowheads="1"/>
          </p:cNvSpPr>
          <p:nvPr/>
        </p:nvSpPr>
        <p:spPr bwMode="auto">
          <a:xfrm>
            <a:off x="7660663" y="1613590"/>
            <a:ext cx="900000" cy="9000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29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到達度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完成したもの</a:t>
            </a:r>
            <a:endParaRPr lang="en-US" altLang="ja-JP" dirty="0"/>
          </a:p>
          <a:p>
            <a:pPr lvl="1"/>
            <a:r>
              <a:rPr lang="en-US" altLang="ja-JP" dirty="0" smtClean="0"/>
              <a:t>Android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PC</a:t>
            </a:r>
            <a:r>
              <a:rPr lang="ja-JP" altLang="en-US" dirty="0" smtClean="0"/>
              <a:t>間のテキストデータの通信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Android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Android</a:t>
            </a:r>
            <a:r>
              <a:rPr lang="ja-JP" altLang="en-US" dirty="0"/>
              <a:t>間</a:t>
            </a:r>
            <a:r>
              <a:rPr lang="ja-JP" altLang="en-US" dirty="0" smtClean="0"/>
              <a:t>の画像データ通信</a:t>
            </a:r>
            <a:endParaRPr lang="en-US" altLang="ja-JP" dirty="0"/>
          </a:p>
          <a:p>
            <a:r>
              <a:rPr kumimoji="1" lang="ja-JP" altLang="en-US" dirty="0" smtClean="0"/>
              <a:t>できなかったもの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Android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FPGA</a:t>
            </a:r>
            <a:r>
              <a:rPr lang="ja-JP" altLang="en-US" dirty="0" smtClean="0"/>
              <a:t>ボード間の画像データ通信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Android</a:t>
            </a:r>
            <a:r>
              <a:rPr lang="ja-JP" altLang="en-US" dirty="0" smtClean="0"/>
              <a:t>アプリは完成できたので、目標を</a:t>
            </a:r>
            <a:r>
              <a:rPr lang="en-US" altLang="ja-JP" dirty="0" smtClean="0"/>
              <a:t>50%</a:t>
            </a:r>
            <a:r>
              <a:rPr lang="ja-JP" altLang="en-US" dirty="0" smtClean="0"/>
              <a:t>達成した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09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進歩度比較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1340768"/>
            <a:ext cx="7920000" cy="484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2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開発の分量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ファイル数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6</a:t>
            </a:r>
            <a:r>
              <a:rPr kumimoji="1" lang="ja-JP" altLang="en-US" dirty="0" smtClean="0"/>
              <a:t>つ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送信側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</a:t>
            </a:r>
            <a:endParaRPr kumimoji="1" lang="en-US" altLang="ja-JP" dirty="0" smtClean="0"/>
          </a:p>
          <a:p>
            <a:pPr lvl="3"/>
            <a:r>
              <a:rPr lang="en-US" altLang="ja-JP" dirty="0" smtClean="0"/>
              <a:t>MainActivity.java</a:t>
            </a:r>
          </a:p>
          <a:p>
            <a:pPr lvl="3"/>
            <a:r>
              <a:rPr kumimoji="1" lang="en-US" altLang="ja-JP" dirty="0" smtClean="0"/>
              <a:t>Send.java</a:t>
            </a:r>
          </a:p>
          <a:p>
            <a:pPr lvl="3"/>
            <a:r>
              <a:rPr lang="en-US" altLang="ja-JP" dirty="0"/>
              <a:t>a</a:t>
            </a:r>
            <a:r>
              <a:rPr kumimoji="1" lang="en-US" altLang="ja-JP" dirty="0" smtClean="0"/>
              <a:t>ctivity_main.xml</a:t>
            </a:r>
          </a:p>
          <a:p>
            <a:pPr lvl="2"/>
            <a:r>
              <a:rPr kumimoji="1" lang="ja-JP" altLang="en-US" dirty="0" smtClean="0"/>
              <a:t>受信側</a:t>
            </a:r>
            <a:r>
              <a:rPr lang="en-US" altLang="ja-JP" dirty="0"/>
              <a:t>3</a:t>
            </a:r>
            <a:r>
              <a:rPr kumimoji="1" lang="ja-JP" altLang="en-US" dirty="0" smtClean="0"/>
              <a:t>つ</a:t>
            </a:r>
            <a:endParaRPr kumimoji="1" lang="en-US" altLang="ja-JP" dirty="0" smtClean="0"/>
          </a:p>
          <a:p>
            <a:pPr lvl="3"/>
            <a:r>
              <a:rPr lang="en-US" altLang="ja-JP" dirty="0" smtClean="0"/>
              <a:t>MainActivity.java</a:t>
            </a:r>
          </a:p>
          <a:p>
            <a:pPr lvl="3"/>
            <a:r>
              <a:rPr kumimoji="1" lang="en-US" altLang="ja-JP" dirty="0" smtClean="0"/>
              <a:t>Recv.java</a:t>
            </a:r>
          </a:p>
          <a:p>
            <a:pPr lvl="3"/>
            <a:r>
              <a:rPr lang="en-US" altLang="ja-JP" dirty="0"/>
              <a:t>a</a:t>
            </a:r>
            <a:r>
              <a:rPr kumimoji="1" lang="en-US" altLang="ja-JP" dirty="0" smtClean="0"/>
              <a:t>ctivity_main.xml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開発の分量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ソースコード</a:t>
            </a:r>
            <a:r>
              <a:rPr lang="ja-JP" altLang="en-US" dirty="0" smtClean="0"/>
              <a:t>行数</a:t>
            </a:r>
            <a:endParaRPr lang="en-US" altLang="ja-JP" dirty="0"/>
          </a:p>
          <a:p>
            <a:pPr lvl="1"/>
            <a:r>
              <a:rPr lang="en-US" altLang="ja-JP" dirty="0" smtClean="0"/>
              <a:t>303</a:t>
            </a:r>
            <a:r>
              <a:rPr lang="ja-JP" altLang="en-US" dirty="0" smtClean="0"/>
              <a:t>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送信側</a:t>
            </a:r>
            <a:r>
              <a:rPr lang="en-US" altLang="ja-JP" dirty="0" smtClean="0"/>
              <a:t>167</a:t>
            </a:r>
            <a:r>
              <a:rPr lang="ja-JP" altLang="en-US" dirty="0" smtClean="0"/>
              <a:t>行</a:t>
            </a:r>
            <a:r>
              <a:rPr lang="ja-JP" altLang="en-US" dirty="0" smtClean="0"/>
              <a:t>、</a:t>
            </a:r>
            <a:r>
              <a:rPr lang="ja-JP" altLang="en-US" dirty="0" smtClean="0"/>
              <a:t>受信側</a:t>
            </a:r>
            <a:r>
              <a:rPr lang="en-US" altLang="ja-JP" dirty="0" smtClean="0"/>
              <a:t>136</a:t>
            </a:r>
            <a:r>
              <a:rPr lang="ja-JP" altLang="en-US" dirty="0" smtClean="0"/>
              <a:t>行</a:t>
            </a:r>
            <a:endParaRPr lang="en-US" altLang="ja-JP" dirty="0" smtClean="0"/>
          </a:p>
          <a:p>
            <a:r>
              <a:rPr kumimoji="1" lang="ja-JP" altLang="en-US" dirty="0"/>
              <a:t>文</a:t>
            </a:r>
            <a:r>
              <a:rPr kumimoji="1" lang="ja-JP" altLang="en-US" dirty="0" smtClean="0"/>
              <a:t>字数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6636</a:t>
            </a:r>
            <a:r>
              <a:rPr lang="ja-JP" altLang="en-US" dirty="0" smtClean="0"/>
              <a:t>文字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送信側</a:t>
            </a:r>
            <a:r>
              <a:rPr kumimoji="1" lang="en-US" altLang="ja-JP" dirty="0" smtClean="0"/>
              <a:t>3879</a:t>
            </a:r>
            <a:r>
              <a:rPr kumimoji="1" lang="ja-JP" altLang="en-US" dirty="0" smtClean="0"/>
              <a:t>文字</a:t>
            </a:r>
            <a:r>
              <a:rPr kumimoji="1" lang="ja-JP" altLang="en-US" dirty="0" smtClean="0"/>
              <a:t>、</a:t>
            </a:r>
            <a:r>
              <a:rPr kumimoji="1" lang="ja-JP" altLang="en-US" dirty="0" smtClean="0"/>
              <a:t>受信側</a:t>
            </a:r>
            <a:r>
              <a:rPr kumimoji="1" lang="en-US" altLang="ja-JP" dirty="0" smtClean="0"/>
              <a:t>2757</a:t>
            </a:r>
            <a:r>
              <a:rPr kumimoji="1" lang="ja-JP" altLang="en-US" dirty="0" smtClean="0"/>
              <a:t>文字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8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347</Words>
  <Application>Microsoft Office PowerPoint</Application>
  <PresentationFormat>画面に合わせる (4:3)</PresentationFormat>
  <Paragraphs>155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テーマ</vt:lpstr>
      <vt:lpstr>AndroidアプリとFPGAボード間における画像データの通信</vt:lpstr>
      <vt:lpstr>計画時の全体構成</vt:lpstr>
      <vt:lpstr>設計手順</vt:lpstr>
      <vt:lpstr>設計手順</vt:lpstr>
      <vt:lpstr>設計手順</vt:lpstr>
      <vt:lpstr>到達度</vt:lpstr>
      <vt:lpstr>進歩度比較</vt:lpstr>
      <vt:lpstr>開発の分量</vt:lpstr>
      <vt:lpstr>開発の分量</vt:lpstr>
      <vt:lpstr>使用した端末</vt:lpstr>
      <vt:lpstr>到達点(送信側)</vt:lpstr>
      <vt:lpstr>到達点(受信側)</vt:lpstr>
      <vt:lpstr>機能仕様</vt:lpstr>
      <vt:lpstr>機能仕様(送信側)</vt:lpstr>
      <vt:lpstr>機能仕様(送信側)</vt:lpstr>
      <vt:lpstr>機能仕様(受信側)</vt:lpstr>
      <vt:lpstr>機能仕様(受信側)</vt:lpstr>
      <vt:lpstr>今後の抱負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tezuka</dc:creator>
  <cp:lastModifiedBy>tezuka</cp:lastModifiedBy>
  <cp:revision>28</cp:revision>
  <dcterms:created xsi:type="dcterms:W3CDTF">2014-01-18T05:03:06Z</dcterms:created>
  <dcterms:modified xsi:type="dcterms:W3CDTF">2014-01-28T11:04:29Z</dcterms:modified>
</cp:coreProperties>
</file>