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3" r:id="rId3"/>
    <p:sldId id="265" r:id="rId4"/>
    <p:sldId id="267" r:id="rId5"/>
    <p:sldId id="266" r:id="rId6"/>
    <p:sldId id="264" r:id="rId7"/>
    <p:sldId id="268" r:id="rId8"/>
    <p:sldId id="269" r:id="rId9"/>
    <p:sldId id="271" r:id="rId10"/>
    <p:sldId id="270" r:id="rId11"/>
  </p:sldIdLst>
  <p:sldSz cx="9144000" cy="5143500" type="screen16x9"/>
  <p:notesSz cx="6858000" cy="9144000"/>
  <p:embeddedFontLst>
    <p:embeddedFont>
      <p:font typeface="Cabin" charset="0"/>
      <p:regular r:id="rId14"/>
      <p:bold r:id="rId15"/>
      <p:italic r:id="rId16"/>
      <p:boldItalic r:id="rId17"/>
    </p:embeddedFont>
    <p:embeddedFont>
      <p:font typeface="微軟正黑體" pitchFamily="34" charset="-12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標題" id="{81B63A41-1DAF-4690-A0E2-2D8C6BEE4947}">
          <p14:sldIdLst>
            <p14:sldId id="256"/>
          </p14:sldIdLst>
        </p14:section>
        <p14:section name="大綱" id="{6F91DA0C-A30B-4893-9FC6-1178D9314249}">
          <p14:sldIdLst>
            <p14:sldId id="263"/>
          </p14:sldIdLst>
        </p14:section>
        <p14:section name="發想緣起" id="{5052B468-C4FD-4F9C-9C27-8F28E844ADEA}">
          <p14:sldIdLst>
            <p14:sldId id="265"/>
            <p14:sldId id="267"/>
            <p14:sldId id="266"/>
            <p14:sldId id="264"/>
          </p14:sldIdLst>
        </p14:section>
        <p14:section name="系統特色" id="{2A60B3D6-A0D4-4B90-B7A3-7E2B6833E725}">
          <p14:sldIdLst>
            <p14:sldId id="268"/>
          </p14:sldIdLst>
        </p14:section>
        <p14:section name="投票特色" id="{071E42E8-A63C-4E48-B4EB-F981243F89EF}">
          <p14:sldIdLst>
            <p14:sldId id="269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37" autoAdjust="0"/>
  </p:normalViewPr>
  <p:slideViewPr>
    <p:cSldViewPr snapToGrid="0">
      <p:cViewPr varScale="1">
        <p:scale>
          <a:sx n="91" d="100"/>
          <a:sy n="91" d="100"/>
        </p:scale>
        <p:origin x="-786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82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F131A-5EC4-4DFA-B428-5AB56421BB05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26887-E0B0-4DD1-98EE-E3B231210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716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40266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465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44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272212" y="4172995"/>
            <a:ext cx="2871900" cy="551400"/>
          </a:xfrm>
          <a:prstGeom prst="rect">
            <a:avLst/>
          </a:prstGeom>
          <a:solidFill>
            <a:srgbClr val="EEB5BE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334899" y="632283"/>
            <a:ext cx="8447100" cy="2478600"/>
          </a:xfrm>
          <a:prstGeom prst="rect">
            <a:avLst/>
          </a:prstGeom>
          <a:solidFill>
            <a:srgbClr val="7D8DC0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435893" y="851819"/>
            <a:ext cx="8245200" cy="11063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435894" y="3190570"/>
            <a:ext cx="8245200" cy="442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5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648450" y="431170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7772" y="3948863"/>
            <a:ext cx="828911" cy="82549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843633" y="4207139"/>
            <a:ext cx="3914100" cy="43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1831"/>
              </a:buClr>
              <a:buSzPct val="25000"/>
              <a:buFont typeface="Arial"/>
              <a:buNone/>
            </a:pPr>
            <a:r>
              <a:rPr lang="zh-TW" altLang="en-US" sz="2400" b="0" i="0" u="none" strike="noStrike" cap="none" dirty="0" smtClean="0">
                <a:solidFill>
                  <a:srgbClr val="481831"/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一時間真難想出來</a:t>
            </a:r>
            <a:endParaRPr lang="zh-TW" sz="2400" b="0" i="0" u="none" strike="noStrike" cap="none" dirty="0">
              <a:solidFill>
                <a:srgbClr val="481831"/>
              </a:solidFill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8408193" y="4407693"/>
            <a:ext cx="735900" cy="735900"/>
          </a:xfrm>
          <a:prstGeom prst="rect">
            <a:avLst/>
          </a:prstGeom>
          <a:solidFill>
            <a:srgbClr val="EEB5BE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35894" y="4096677"/>
            <a:ext cx="7762800" cy="425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335862" y="449793"/>
            <a:ext cx="8468100" cy="3318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35893" y="4521732"/>
            <a:ext cx="7762800" cy="449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08193" y="4645318"/>
            <a:ext cx="4008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zh-TW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330213" y="3920509"/>
            <a:ext cx="8481900" cy="35700"/>
          </a:xfrm>
          <a:prstGeom prst="rect">
            <a:avLst/>
          </a:prstGeom>
          <a:solidFill>
            <a:srgbClr val="7D8DC0"/>
          </a:solidFill>
          <a:ln w="12700" cap="rnd" cmpd="sng">
            <a:solidFill>
              <a:srgbClr val="7D8D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8408193" y="4407693"/>
            <a:ext cx="735900" cy="735900"/>
          </a:xfrm>
          <a:prstGeom prst="rect">
            <a:avLst/>
          </a:prstGeom>
          <a:solidFill>
            <a:srgbClr val="EEB5BE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330213" y="460804"/>
            <a:ext cx="8481900" cy="891900"/>
          </a:xfrm>
          <a:prstGeom prst="rect">
            <a:avLst/>
          </a:prstGeom>
          <a:solidFill>
            <a:srgbClr val="7D8DC0"/>
          </a:solidFill>
          <a:ln w="12700" cap="rnd" cmpd="sng">
            <a:solidFill>
              <a:srgbClr val="7D8D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35893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 rot="5400000">
            <a:off x="3250955" y="-1063047"/>
            <a:ext cx="2642099" cy="8272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28600" marR="0" lvl="0" indent="508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99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Clr>
                <a:schemeClr val="accent2"/>
              </a:buClr>
              <a:buSzPct val="90476"/>
              <a:buFont typeface="Noto Sans Symbols"/>
              <a:buChar char="◼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73100" marR="0" lvl="2" indent="0" algn="l" rtl="0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Clr>
                <a:schemeClr val="accent2"/>
              </a:buClr>
              <a:buSzPct val="94444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27100" marR="0" lvl="3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accent2"/>
              </a:buClr>
              <a:buSzPct val="93333"/>
              <a:buFont typeface="Noto Sans Symbols"/>
              <a:buChar char="◼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06500" marR="0" lvl="4" indent="-1270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accent2"/>
              </a:buClr>
              <a:buSzPct val="93333"/>
              <a:buFont typeface="Noto Sans Symbols"/>
              <a:buChar char="◼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224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6510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879600" marR="0" lvl="7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0955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2901950" y="4645318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7660904" y="4645318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zh-TW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6629400" y="449793"/>
            <a:ext cx="2180100" cy="4469400"/>
          </a:xfrm>
          <a:prstGeom prst="rect">
            <a:avLst/>
          </a:prstGeom>
          <a:solidFill>
            <a:srgbClr val="7D8DC0"/>
          </a:solidFill>
          <a:ln w="12700" cap="rnd" cmpd="sng">
            <a:solidFill>
              <a:srgbClr val="7D8D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408193" y="4407693"/>
            <a:ext cx="735900" cy="735900"/>
          </a:xfrm>
          <a:prstGeom prst="rect">
            <a:avLst/>
          </a:prstGeom>
          <a:solidFill>
            <a:srgbClr val="EEB5BE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 rot="5400000">
            <a:off x="5437323" y="1698993"/>
            <a:ext cx="3887400" cy="1503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 rot="5400000">
            <a:off x="1598551" y="-510655"/>
            <a:ext cx="3887400" cy="5922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28600" marR="0" lvl="0" indent="508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99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Clr>
                <a:schemeClr val="accent2"/>
              </a:buClr>
              <a:buSzPct val="90476"/>
              <a:buFont typeface="Noto Sans Symbols"/>
              <a:buChar char="◼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73100" marR="0" lvl="2" indent="0" algn="l" rtl="0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Clr>
                <a:schemeClr val="accent2"/>
              </a:buClr>
              <a:buSzPct val="94444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27100" marR="0" lvl="3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accent2"/>
              </a:buClr>
              <a:buSzPct val="93333"/>
              <a:buFont typeface="Noto Sans Symbols"/>
              <a:buChar char="◼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06500" marR="0" lvl="4" indent="-1270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accent2"/>
              </a:buClr>
              <a:buSzPct val="93333"/>
              <a:buFont typeface="Noto Sans Symbols"/>
              <a:buChar char="◼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224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6510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879600" marR="0" lvl="7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0955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2901950" y="4645318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7660904" y="4645318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zh-TW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68575" tIns="68575" rIns="68575" bIns="6857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68575" tIns="68575" rIns="68575" bIns="6857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8408193" y="4407693"/>
            <a:ext cx="735900" cy="735900"/>
          </a:xfrm>
          <a:prstGeom prst="rect">
            <a:avLst/>
          </a:prstGeom>
          <a:solidFill>
            <a:srgbClr val="EEB5BE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330213" y="460804"/>
            <a:ext cx="8481900" cy="891900"/>
          </a:xfrm>
          <a:prstGeom prst="rect">
            <a:avLst/>
          </a:prstGeom>
          <a:solidFill>
            <a:srgbClr val="7D8DC0"/>
          </a:solidFill>
          <a:ln w="12700" cap="rnd" cmpd="sng">
            <a:solidFill>
              <a:srgbClr val="7D8D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524381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300" b="0" i="0" u="none" strike="noStrike" cap="none">
                <a:solidFill>
                  <a:schemeClr val="lt1"/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35893" y="1635372"/>
            <a:ext cx="8272200" cy="2758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228600" marR="0" lvl="0" indent="50800" algn="l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9900" marR="0" lvl="1" indent="0" algn="l" rtl="0">
              <a:lnSpc>
                <a:spcPct val="150000"/>
              </a:lnSpc>
              <a:spcBef>
                <a:spcPts val="400"/>
              </a:spcBef>
              <a:spcAft>
                <a:spcPts val="500"/>
              </a:spcAft>
              <a:buClr>
                <a:schemeClr val="accent2"/>
              </a:buClr>
              <a:buSzPct val="90476"/>
              <a:buFont typeface="Noto Sans Symbols"/>
              <a:buChar char="◼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73100" marR="0" lvl="2" indent="0" algn="l" rtl="0">
              <a:lnSpc>
                <a:spcPct val="150000"/>
              </a:lnSpc>
              <a:spcBef>
                <a:spcPts val="400"/>
              </a:spcBef>
              <a:spcAft>
                <a:spcPts val="500"/>
              </a:spcAft>
              <a:buClr>
                <a:schemeClr val="accent2"/>
              </a:buClr>
              <a:buSzPct val="94444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27100" marR="0" lvl="3" indent="0" algn="l" rtl="0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  <a:buClr>
                <a:schemeClr val="accent2"/>
              </a:buClr>
              <a:buSzPct val="93333"/>
              <a:buFont typeface="Noto Sans Symbols"/>
              <a:buChar char="◼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06500" marR="0" lvl="4" indent="-12700" algn="l" rtl="0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  <a:buClr>
                <a:schemeClr val="accent2"/>
              </a:buClr>
              <a:buSzPct val="93333"/>
              <a:buFont typeface="Noto Sans Symbols"/>
              <a:buChar char="◼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224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6510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879600" marR="0" lvl="7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0955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2901950" y="4645318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828048" y="4645318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lvl1pPr>
              <a:defRPr sz="2000"/>
            </a:lvl1pPr>
          </a:lstStyle>
          <a:p>
            <a:pPr algn="r"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zh-TW" b="1" smtClean="0">
                <a:solidFill>
                  <a:schemeClr val="lt1"/>
                </a:solidFill>
              </a:rPr>
              <a:pPr algn="r">
                <a:buClr>
                  <a:schemeClr val="lt1"/>
                </a:buClr>
                <a:buSzPct val="25000"/>
                <a:buFont typeface="Arial"/>
                <a:buNone/>
              </a:pPr>
              <a:t>‹#›</a:t>
            </a:fld>
            <a:endParaRPr lang="zh-TW"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段落章節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8408193" y="4407693"/>
            <a:ext cx="735900" cy="735900"/>
          </a:xfrm>
          <a:prstGeom prst="rect">
            <a:avLst/>
          </a:prstGeom>
          <a:solidFill>
            <a:srgbClr val="EEB5BE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0" y="569214"/>
            <a:ext cx="2582700" cy="4350000"/>
          </a:xfrm>
          <a:prstGeom prst="rect">
            <a:avLst/>
          </a:prstGeom>
          <a:solidFill>
            <a:srgbClr val="7D8DC0"/>
          </a:solidFill>
          <a:ln w="22225" cap="rnd" cmpd="sng">
            <a:solidFill>
              <a:srgbClr val="7D8D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914650" y="842877"/>
            <a:ext cx="5486400" cy="2437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1434"/>
              </a:buClr>
              <a:buFont typeface="Arial"/>
              <a:buNone/>
              <a:defRPr sz="4400" b="0" i="0" u="none" strike="noStrike" cap="none">
                <a:solidFill>
                  <a:srgbClr val="4D143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914650" y="3504437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2901950" y="4645318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60904" y="4645318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zh-TW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189688" y="842875"/>
            <a:ext cx="2210700" cy="3802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8408193" y="4407693"/>
            <a:ext cx="735900" cy="735900"/>
          </a:xfrm>
          <a:prstGeom prst="rect">
            <a:avLst/>
          </a:prstGeom>
          <a:solidFill>
            <a:srgbClr val="EEB5BE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334485" y="454915"/>
            <a:ext cx="8475000" cy="944100"/>
          </a:xfrm>
          <a:prstGeom prst="rect">
            <a:avLst/>
          </a:prstGeom>
          <a:solidFill>
            <a:srgbClr val="7D8DC0"/>
          </a:solidFill>
          <a:ln w="12700" cap="rnd" cmpd="sng">
            <a:solidFill>
              <a:srgbClr val="7D8D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35894" y="547243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35894" y="1671001"/>
            <a:ext cx="4066800" cy="27248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228600" marR="0" lvl="0" indent="508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99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Clr>
                <a:schemeClr val="accent2"/>
              </a:buClr>
              <a:buSzPct val="90476"/>
              <a:buFont typeface="Noto Sans Symbols"/>
              <a:buChar char="◼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73100" marR="0" lvl="2" indent="0" algn="l" rtl="0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Clr>
                <a:schemeClr val="accent2"/>
              </a:buClr>
              <a:buSzPct val="94444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27100" marR="0" lvl="3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accent2"/>
              </a:buClr>
              <a:buSzPct val="93333"/>
              <a:buFont typeface="Noto Sans Symbols"/>
              <a:buChar char="◼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06500" marR="0" lvl="4" indent="-1270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accent2"/>
              </a:buClr>
              <a:buSzPct val="93333"/>
              <a:buFont typeface="Noto Sans Symbols"/>
              <a:buChar char="◼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224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6510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879600" marR="0" lvl="7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0955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641312" y="1671001"/>
            <a:ext cx="4066800" cy="27248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228600" marR="0" lvl="0" indent="508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99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Clr>
                <a:schemeClr val="accent2"/>
              </a:buClr>
              <a:buSzPct val="90476"/>
              <a:buFont typeface="Noto Sans Symbols"/>
              <a:buChar char="◼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73100" marR="0" lvl="2" indent="0" algn="l" rtl="0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Clr>
                <a:schemeClr val="accent2"/>
              </a:buClr>
              <a:buSzPct val="94444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27100" marR="0" lvl="3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accent2"/>
              </a:buClr>
              <a:buSzPct val="93333"/>
              <a:buFont typeface="Noto Sans Symbols"/>
              <a:buChar char="◼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06500" marR="0" lvl="4" indent="-1270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accent2"/>
              </a:buClr>
              <a:buSzPct val="93333"/>
              <a:buFont typeface="Noto Sans Symbols"/>
              <a:buChar char="◼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224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6510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879600" marR="0" lvl="7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0955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2901950" y="4645318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660904" y="4645318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fld id="{00000000-1234-1234-1234-123412341234}" type="slidenum">
              <a:rPr lang="zh-TW" sz="9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zh-TW" sz="900" b="1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408193" y="4407693"/>
            <a:ext cx="735900" cy="735900"/>
          </a:xfrm>
          <a:prstGeom prst="rect">
            <a:avLst/>
          </a:prstGeom>
          <a:solidFill>
            <a:srgbClr val="EEB5BE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334485" y="454915"/>
            <a:ext cx="8475000" cy="944100"/>
          </a:xfrm>
          <a:prstGeom prst="rect">
            <a:avLst/>
          </a:prstGeom>
          <a:solidFill>
            <a:srgbClr val="7D8DC0"/>
          </a:solidFill>
          <a:ln w="12700" cap="rnd" cmpd="sng">
            <a:solidFill>
              <a:srgbClr val="7D8D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35894" y="547243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65414" y="1589272"/>
            <a:ext cx="3815400" cy="402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2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35894" y="2194538"/>
            <a:ext cx="4044900" cy="2201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28600" marR="0" lvl="0" indent="508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99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Clr>
                <a:schemeClr val="accent2"/>
              </a:buClr>
              <a:buSzPct val="90476"/>
              <a:buFont typeface="Noto Sans Symbols"/>
              <a:buChar char="◼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73100" marR="0" lvl="2" indent="0" algn="l" rtl="0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Clr>
                <a:schemeClr val="accent2"/>
              </a:buClr>
              <a:buSzPct val="94444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27100" marR="0" lvl="3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accent2"/>
              </a:buClr>
              <a:buSzPct val="93333"/>
              <a:buFont typeface="Noto Sans Symbols"/>
              <a:buChar char="◼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06500" marR="0" lvl="4" indent="-1270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accent2"/>
              </a:buClr>
              <a:buSzPct val="93333"/>
              <a:buFont typeface="Noto Sans Symbols"/>
              <a:buChar char="◼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224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6510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879600" marR="0" lvl="7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0955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3"/>
          </p:nvPr>
        </p:nvSpPr>
        <p:spPr>
          <a:xfrm>
            <a:off x="4892801" y="1589272"/>
            <a:ext cx="3815399" cy="414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2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4"/>
          </p:nvPr>
        </p:nvSpPr>
        <p:spPr>
          <a:xfrm>
            <a:off x="4663280" y="2194538"/>
            <a:ext cx="4044899" cy="2201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28600" marR="0" lvl="0" indent="508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99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Clr>
                <a:schemeClr val="accent2"/>
              </a:buClr>
              <a:buSzPct val="90476"/>
              <a:buFont typeface="Noto Sans Symbols"/>
              <a:buChar char="◼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73100" marR="0" lvl="2" indent="0" algn="l" rtl="0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Clr>
                <a:schemeClr val="accent2"/>
              </a:buClr>
              <a:buSzPct val="94444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27100" marR="0" lvl="3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accent2"/>
              </a:buClr>
              <a:buSzPct val="93333"/>
              <a:buFont typeface="Noto Sans Symbols"/>
              <a:buChar char="◼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06500" marR="0" lvl="4" indent="-1270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accent2"/>
              </a:buClr>
              <a:buSzPct val="93333"/>
              <a:buFont typeface="Noto Sans Symbols"/>
              <a:buChar char="◼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224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6510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879600" marR="0" lvl="7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0955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2901950" y="4645318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660904" y="4645318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zh-TW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圖片解說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334073" y="454915"/>
            <a:ext cx="4329300" cy="4547400"/>
          </a:xfrm>
          <a:prstGeom prst="rect">
            <a:avLst/>
          </a:prstGeom>
          <a:solidFill>
            <a:srgbClr val="7D8DC0"/>
          </a:solidFill>
          <a:ln w="12700" cap="rnd" cmpd="sng">
            <a:solidFill>
              <a:srgbClr val="7D8D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8408193" y="4407693"/>
            <a:ext cx="735900" cy="735900"/>
          </a:xfrm>
          <a:prstGeom prst="rect">
            <a:avLst/>
          </a:prstGeom>
          <a:solidFill>
            <a:srgbClr val="EEB5BE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35894" y="626059"/>
            <a:ext cx="4043700" cy="1019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35894" y="1816443"/>
            <a:ext cx="4044900" cy="3102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28600" marR="0" lvl="0" indent="508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EEB5BE"/>
              </a:buClr>
              <a:buSzPct val="91666"/>
              <a:buFont typeface="Noto Sans Symbols"/>
              <a:buChar char="◼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99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Clr>
                <a:srgbClr val="EEB5BE"/>
              </a:buClr>
              <a:buSzPct val="90476"/>
              <a:buFont typeface="Noto Sans Symbols"/>
              <a:buChar char="◼"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73100" marR="0" lvl="2" indent="0" algn="l" rtl="0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Clr>
                <a:srgbClr val="EEB5BE"/>
              </a:buClr>
              <a:buSzPct val="94444"/>
              <a:buFont typeface="Noto Sans Symbols"/>
              <a:buChar char="◼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27100" marR="0" lvl="3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rgbClr val="EEB5BE"/>
              </a:buClr>
              <a:buSzPct val="93333"/>
              <a:buFont typeface="Noto Sans Symbols"/>
              <a:buChar char="◼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06500" marR="0" lvl="4" indent="-1270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rgbClr val="EEB5BE"/>
              </a:buClr>
              <a:buSzPct val="93333"/>
              <a:buFont typeface="Noto Sans Symbols"/>
              <a:buChar char="◼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224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6510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879600" marR="0" lvl="7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0955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08193" y="4645318"/>
            <a:ext cx="4008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zh-TW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4814529" y="550068"/>
            <a:ext cx="3994500" cy="4452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228600" marR="0" lvl="0" indent="-7620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accent2"/>
              </a:buClr>
              <a:buSzPct val="85714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9900" marR="0" lvl="1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73100" marR="0" lvl="2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90909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27100" marR="0" lvl="3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06500" marR="0" lvl="4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224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6510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879600" marR="0" lvl="7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0955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8408193" y="4407693"/>
            <a:ext cx="735900" cy="735900"/>
          </a:xfrm>
          <a:prstGeom prst="rect">
            <a:avLst/>
          </a:prstGeom>
          <a:solidFill>
            <a:srgbClr val="EEB5BE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330512" y="454915"/>
            <a:ext cx="8475000" cy="944100"/>
          </a:xfrm>
          <a:prstGeom prst="rect">
            <a:avLst/>
          </a:prstGeom>
          <a:solidFill>
            <a:srgbClr val="7D8DC0"/>
          </a:solidFill>
          <a:ln w="12700" cap="rnd" cmpd="sng">
            <a:solidFill>
              <a:srgbClr val="7D8D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31919" y="547243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2901950" y="4645318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660904" y="4645318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zh-TW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8408193" y="4407693"/>
            <a:ext cx="735900" cy="735900"/>
          </a:xfrm>
          <a:prstGeom prst="rect">
            <a:avLst/>
          </a:prstGeom>
          <a:solidFill>
            <a:srgbClr val="EEB5BE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2901950" y="4645318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7660904" y="4645318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zh-TW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335862" y="3856478"/>
            <a:ext cx="8473500" cy="1062600"/>
          </a:xfrm>
          <a:prstGeom prst="rect">
            <a:avLst/>
          </a:prstGeom>
          <a:solidFill>
            <a:srgbClr val="7D8DC0"/>
          </a:solidFill>
          <a:ln w="12700" cap="rnd" cmpd="sng">
            <a:solidFill>
              <a:srgbClr val="7D8D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8408193" y="4407693"/>
            <a:ext cx="735900" cy="735900"/>
          </a:xfrm>
          <a:prstGeom prst="rect">
            <a:avLst/>
          </a:prstGeom>
          <a:solidFill>
            <a:srgbClr val="EEB5BE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35893" y="3946722"/>
            <a:ext cx="3682200" cy="517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35862" y="450900"/>
            <a:ext cx="8469600" cy="3153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228600" marR="0" lvl="0" indent="508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99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Clr>
                <a:schemeClr val="accent2"/>
              </a:buClr>
              <a:buSzPct val="90476"/>
              <a:buFont typeface="Noto Sans Symbols"/>
              <a:buChar char="◼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73100" marR="0" lvl="2" indent="0" algn="l" rtl="0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Clr>
                <a:schemeClr val="accent2"/>
              </a:buClr>
              <a:buSzPct val="94444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27100" marR="0" lvl="3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accent2"/>
              </a:buClr>
              <a:buSzPct val="93333"/>
              <a:buFont typeface="Noto Sans Symbols"/>
              <a:buChar char="◼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06500" marR="0" lvl="4" indent="-1270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accent2"/>
              </a:buClr>
              <a:buSzPct val="93333"/>
              <a:buFont typeface="Noto Sans Symbols"/>
              <a:buChar char="◼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22400" marR="0" lvl="5" indent="-508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90909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651000" marR="0" lvl="6" indent="-508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90909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879600" marR="0" lvl="7" indent="-635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90909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095500" marR="0" lvl="8" indent="-508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90909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305617" y="3946722"/>
            <a:ext cx="4402500" cy="517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7660904" y="4645318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zh-TW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35893" y="528843"/>
            <a:ext cx="8272200" cy="892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35893" y="1752001"/>
            <a:ext cx="8272200" cy="2642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228600" marR="0" lvl="0" indent="-7620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accent2"/>
              </a:buClr>
              <a:buSzPct val="85714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9900" marR="0" lvl="1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73100" marR="0" lvl="2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90909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27100" marR="0" lvl="3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06500" marR="0" lvl="4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224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6510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879600" marR="0" lvl="7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0955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accent2"/>
              </a:buClr>
              <a:buSzPct val="88888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334899" y="342900"/>
            <a:ext cx="2777400" cy="7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/>
          <p:nvPr/>
        </p:nvSpPr>
        <p:spPr>
          <a:xfrm>
            <a:off x="6031609" y="340232"/>
            <a:ext cx="2777400" cy="73800"/>
          </a:xfrm>
          <a:prstGeom prst="rect">
            <a:avLst/>
          </a:prstGeom>
          <a:solidFill>
            <a:srgbClr val="EEB5BE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3181372" y="342900"/>
            <a:ext cx="2777400" cy="6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334899" y="464531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37500"/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2901950" y="4645318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37500"/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660904" y="4645318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zh-TW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489060" y="1160163"/>
            <a:ext cx="8245200" cy="1106399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altLang="zh-TW" dirty="0" smtClean="0"/>
              <a:t>TKU voting</a:t>
            </a:r>
            <a:endParaRPr 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31" y="871167"/>
            <a:ext cx="1891189" cy="1891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日期版面配置區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62CD027-F3F0-4C5F-9EB5-0182C26A862D}" type="datetime1">
              <a:rPr lang="zh-TW" altLang="en-US" smtClean="0"/>
              <a:t>2016/4/3</a:t>
            </a:fld>
            <a:endParaRPr lang="zh-TW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zh-TW" sz="9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zh-TW" sz="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289738" y="2066771"/>
            <a:ext cx="23711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smtClean="0">
                <a:latin typeface="微軟正黑體" pitchFamily="34" charset="-120"/>
                <a:ea typeface="微軟正黑體" pitchFamily="34" charset="-120"/>
              </a:rPr>
              <a:t>Q&amp;A</a:t>
            </a:r>
            <a:endParaRPr lang="zh-TW" altLang="en-US" sz="7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225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+mj-lt"/>
              <a:buAutoNum type="arabicPeriod"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發想緣起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685800" indent="-457200">
              <a:buFont typeface="+mj-lt"/>
              <a:buAutoNum type="arabicPeriod"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系統特色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685800" indent="-457200">
              <a:buFont typeface="+mj-lt"/>
              <a:buAutoNum type="arabicPeriod"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投票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特色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zh-TW" b="1" smtClean="0">
                <a:solidFill>
                  <a:schemeClr val="lt1"/>
                </a:solidFill>
              </a:rPr>
              <a:pPr algn="r">
                <a:buClr>
                  <a:schemeClr val="lt1"/>
                </a:buClr>
                <a:buSzPct val="25000"/>
                <a:buFont typeface="Arial"/>
                <a:buNone/>
              </a:pPr>
              <a:t>2</a:t>
            </a:fld>
            <a:endParaRPr lang="zh-TW" b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17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發想緣起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35893" y="1309562"/>
            <a:ext cx="8272200" cy="2758800"/>
          </a:xfrm>
        </p:spPr>
        <p:txBody>
          <a:bodyPr/>
          <a:lstStyle/>
          <a:p>
            <a:pPr indent="0">
              <a:buNone/>
            </a:pPr>
            <a:endParaRPr lang="en-US" altLang="zh-TW" dirty="0" smtClean="0"/>
          </a:p>
          <a:p>
            <a:pPr indent="0">
              <a:buNone/>
            </a:pPr>
            <a:r>
              <a:rPr lang="zh-TW" altLang="en-US" dirty="0"/>
              <a:t>　</a:t>
            </a:r>
            <a:r>
              <a:rPr lang="zh-TW" altLang="en-US" dirty="0" smtClean="0"/>
              <a:t>　近２年淡江大學</a:t>
            </a:r>
            <a:r>
              <a:rPr lang="zh-TW" altLang="en-US" dirty="0"/>
              <a:t>學生會長選舉為例，學生會為了選舉時常花費大量人力物力來舉行，效果卻不太良好，投票率也</a:t>
            </a:r>
            <a:r>
              <a:rPr lang="zh-TW" altLang="en-US" dirty="0" smtClean="0"/>
              <a:t>低落。</a:t>
            </a:r>
            <a:endParaRPr lang="zh-TW" altLang="en-US" dirty="0"/>
          </a:p>
          <a:p>
            <a:pPr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zh-TW" b="1" smtClean="0">
                <a:solidFill>
                  <a:schemeClr val="lt1"/>
                </a:solidFill>
              </a:rPr>
              <a:pPr algn="r">
                <a:buClr>
                  <a:schemeClr val="lt1"/>
                </a:buClr>
                <a:buSzPct val="25000"/>
                <a:buFont typeface="Arial"/>
                <a:buNone/>
              </a:pPr>
              <a:t>3</a:t>
            </a:fld>
            <a:endParaRPr lang="zh-TW" b="1">
              <a:solidFill>
                <a:schemeClr val="lt1"/>
              </a:solidFill>
            </a:endParaRPr>
          </a:p>
        </p:txBody>
      </p:sp>
      <p:pic>
        <p:nvPicPr>
          <p:cNvPr id="2050" name="Picture 2" descr="https://photo.sofun.tw/2014/11/Vote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355" y="3033691"/>
            <a:ext cx="2661198" cy="184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79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發想緣起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35893" y="2055772"/>
            <a:ext cx="4367335" cy="2758800"/>
          </a:xfrm>
        </p:spPr>
        <p:txBody>
          <a:bodyPr/>
          <a:lstStyle/>
          <a:p>
            <a:pPr indent="0">
              <a:buNone/>
            </a:pPr>
            <a:r>
              <a:rPr lang="zh-TW" altLang="en-US" dirty="0" smtClean="0"/>
              <a:t>　　而且淡江</a:t>
            </a:r>
            <a:r>
              <a:rPr lang="zh-TW" altLang="en-US" dirty="0"/>
              <a:t>學生總人數逼近３萬</a:t>
            </a:r>
            <a:r>
              <a:rPr lang="zh-TW" altLang="en-US" dirty="0" smtClean="0"/>
              <a:t>人為台灣人數最多私校，</a:t>
            </a:r>
            <a:r>
              <a:rPr lang="zh-TW" altLang="en-US" dirty="0"/>
              <a:t>若能善用人數的優勢</a:t>
            </a:r>
            <a:r>
              <a:rPr lang="zh-TW" altLang="en-US" dirty="0" smtClean="0"/>
              <a:t>，校方藉</a:t>
            </a:r>
            <a:r>
              <a:rPr lang="zh-TW" altLang="en-US" dirty="0"/>
              <a:t>由投票來了解學生</a:t>
            </a:r>
            <a:r>
              <a:rPr lang="zh-TW" altLang="en-US" dirty="0" smtClean="0"/>
              <a:t>們多方面的意見，反之學生也能透過投票快速了解同儕們的意見。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zh-TW" b="1" smtClean="0">
                <a:solidFill>
                  <a:schemeClr val="lt1"/>
                </a:solidFill>
              </a:rPr>
              <a:pPr algn="r">
                <a:buClr>
                  <a:schemeClr val="lt1"/>
                </a:buClr>
                <a:buSzPct val="25000"/>
                <a:buFont typeface="Arial"/>
                <a:buNone/>
              </a:pPr>
              <a:t>4</a:t>
            </a:fld>
            <a:endParaRPr lang="zh-TW" b="1">
              <a:solidFill>
                <a:schemeClr val="lt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866" y="2034594"/>
            <a:ext cx="3396417" cy="22010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6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發想緣起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35893" y="1751002"/>
            <a:ext cx="4535500" cy="2758800"/>
          </a:xfrm>
        </p:spPr>
        <p:txBody>
          <a:bodyPr/>
          <a:lstStyle/>
          <a:p>
            <a:pPr indent="0">
              <a:buNone/>
            </a:pPr>
            <a:r>
              <a:rPr lang="zh-TW" altLang="en-US" dirty="0" smtClean="0"/>
              <a:t>　　因此我們希望藉由雲端的投票系統結合資料庫的使用，讓符合投票資格的使用者能達到遠距且方便的意見表達平檯，不會讓自己的意見石沉大海，提升群體間的參與！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zh-TW" b="1" smtClean="0">
                <a:solidFill>
                  <a:schemeClr val="lt1"/>
                </a:solidFill>
              </a:rPr>
              <a:pPr algn="r">
                <a:buClr>
                  <a:schemeClr val="lt1"/>
                </a:buClr>
                <a:buSzPct val="25000"/>
                <a:buFont typeface="Arial"/>
                <a:buNone/>
              </a:pPr>
              <a:t>5</a:t>
            </a:fld>
            <a:endParaRPr lang="zh-TW" b="1">
              <a:solidFill>
                <a:schemeClr val="lt1"/>
              </a:solidFill>
            </a:endParaRPr>
          </a:p>
        </p:txBody>
      </p:sp>
      <p:pic>
        <p:nvPicPr>
          <p:cNvPr id="3076" name="Picture 4" descr="http://s4.gigacircle.com/media/s4_54ad30107f4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573" y="2086517"/>
            <a:ext cx="2968252" cy="19809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35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發想緣起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ctr">
              <a:buNone/>
            </a:pPr>
            <a:r>
              <a:rPr lang="zh-TW" altLang="en-US" dirty="0" smtClean="0"/>
              <a:t>落實「全校參與」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　　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zh-TW" b="1" smtClean="0">
                <a:solidFill>
                  <a:schemeClr val="lt1"/>
                </a:solidFill>
              </a:rPr>
              <a:pPr algn="r">
                <a:buClr>
                  <a:schemeClr val="lt1"/>
                </a:buClr>
                <a:buSzPct val="25000"/>
                <a:buFont typeface="Arial"/>
                <a:buNone/>
              </a:pPr>
              <a:t>6</a:t>
            </a:fld>
            <a:endParaRPr lang="zh-TW" b="1">
              <a:solidFill>
                <a:schemeClr val="l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011" y="2990850"/>
            <a:ext cx="2016016" cy="201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5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系統特色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35893" y="2013732"/>
            <a:ext cx="8272200" cy="2758800"/>
          </a:xfrm>
        </p:spPr>
        <p:txBody>
          <a:bodyPr numCol="2"/>
          <a:lstStyle/>
          <a:p>
            <a:r>
              <a:rPr lang="zh-CN" altLang="en-US" dirty="0" smtClean="0"/>
              <a:t>自動統計投票結果</a:t>
            </a:r>
          </a:p>
          <a:p>
            <a:r>
              <a:rPr lang="zh-CN" altLang="en-US" dirty="0" smtClean="0"/>
              <a:t>活動時間設置</a:t>
            </a:r>
            <a:endParaRPr lang="en-US" altLang="zh-CN" dirty="0" smtClean="0"/>
          </a:p>
          <a:p>
            <a:r>
              <a:rPr lang="zh-CN" altLang="en-US" dirty="0"/>
              <a:t>投票結果匯出</a:t>
            </a:r>
            <a:r>
              <a:rPr lang="en-US" altLang="zh-CN" dirty="0" smtClean="0"/>
              <a:t>Excel</a:t>
            </a:r>
          </a:p>
          <a:p>
            <a:r>
              <a:rPr lang="zh-CN" altLang="en-US" dirty="0" smtClean="0"/>
              <a:t>投票數量</a:t>
            </a:r>
            <a:r>
              <a:rPr lang="zh-TW" altLang="en-US" dirty="0" smtClean="0"/>
              <a:t>限制</a:t>
            </a:r>
            <a:endParaRPr lang="en-US" altLang="zh-TW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限制特定人群投票</a:t>
            </a:r>
            <a:endParaRPr lang="en-US" altLang="zh-CN" dirty="0" smtClean="0"/>
          </a:p>
          <a:p>
            <a:r>
              <a:rPr lang="zh-TW" altLang="en-US" dirty="0"/>
              <a:t>備份</a:t>
            </a:r>
            <a:endParaRPr lang="zh-CN" altLang="en-US" dirty="0"/>
          </a:p>
          <a:p>
            <a:r>
              <a:rPr lang="zh-TW" altLang="en-US" dirty="0" smtClean="0"/>
              <a:t>統計圖表分析</a:t>
            </a:r>
            <a:endParaRPr lang="en-US" altLang="zh-TW" dirty="0" smtClean="0"/>
          </a:p>
          <a:p>
            <a:r>
              <a:rPr lang="zh-TW" altLang="en-US" dirty="0"/>
              <a:t>查詢投票功能</a:t>
            </a:r>
            <a:endParaRPr lang="en-US" altLang="zh-TW" dirty="0" smtClean="0"/>
          </a:p>
          <a:p>
            <a:pPr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zh-TW" b="1" smtClean="0">
                <a:solidFill>
                  <a:schemeClr val="lt1"/>
                </a:solidFill>
              </a:rPr>
              <a:pPr algn="r">
                <a:buClr>
                  <a:schemeClr val="lt1"/>
                </a:buClr>
                <a:buSzPct val="25000"/>
                <a:buFont typeface="Arial"/>
                <a:buNone/>
              </a:pPr>
              <a:t>7</a:t>
            </a:fld>
            <a:endParaRPr lang="zh-TW" b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18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912" y="516107"/>
            <a:ext cx="8272200" cy="760200"/>
          </a:xfrm>
        </p:spPr>
        <p:txBody>
          <a:bodyPr/>
          <a:lstStyle/>
          <a:p>
            <a:r>
              <a:rPr lang="zh-TW" altLang="en-US" dirty="0" smtClean="0"/>
              <a:t>投票特色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一般投票</a:t>
            </a:r>
            <a:endParaRPr lang="en-US" altLang="zh-TW" dirty="0" smtClean="0"/>
          </a:p>
          <a:p>
            <a:r>
              <a:rPr lang="zh-TW" altLang="en-US" dirty="0"/>
              <a:t>多重</a:t>
            </a:r>
            <a:r>
              <a:rPr lang="zh-TW" altLang="en-US" dirty="0" smtClean="0"/>
              <a:t>投票</a:t>
            </a:r>
            <a:endParaRPr lang="en-US" altLang="zh-TW" dirty="0"/>
          </a:p>
          <a:p>
            <a:pPr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zh-TW" b="1" smtClean="0">
                <a:solidFill>
                  <a:schemeClr val="lt1"/>
                </a:solidFill>
              </a:rPr>
              <a:pPr algn="r">
                <a:buClr>
                  <a:schemeClr val="lt1"/>
                </a:buClr>
                <a:buSzPct val="25000"/>
                <a:buFont typeface="Arial"/>
                <a:buNone/>
              </a:pPr>
              <a:t>8</a:t>
            </a:fld>
            <a:endParaRPr lang="zh-TW" b="1">
              <a:solidFill>
                <a:schemeClr val="lt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098" y="1710560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632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示範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zh-TW" sz="9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zh-TW" sz="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76514" y="2349958"/>
            <a:ext cx="30283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7200" dirty="0" smtClean="0">
                <a:latin typeface="微軟正黑體" pitchFamily="34" charset="-120"/>
                <a:ea typeface="微軟正黑體" pitchFamily="34" charset="-12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60615836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自訂 1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7D8DC0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73</Words>
  <Application>Microsoft Office PowerPoint</Application>
  <PresentationFormat>如螢幕大小 (16:9)</PresentationFormat>
  <Paragraphs>40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新細明體</vt:lpstr>
      <vt:lpstr>Noto Sans Symbols</vt:lpstr>
      <vt:lpstr>Cabin</vt:lpstr>
      <vt:lpstr>微軟正黑體</vt:lpstr>
      <vt:lpstr>紅利</vt:lpstr>
      <vt:lpstr>TKU voting</vt:lpstr>
      <vt:lpstr>大綱</vt:lpstr>
      <vt:lpstr>發想緣起</vt:lpstr>
      <vt:lpstr>發想緣起</vt:lpstr>
      <vt:lpstr>發想緣起</vt:lpstr>
      <vt:lpstr>發想緣起</vt:lpstr>
      <vt:lpstr>系統特色</vt:lpstr>
      <vt:lpstr>投票特色</vt:lpstr>
      <vt:lpstr>示範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產學合作規劃研討</dc:title>
  <dc:creator>luli</dc:creator>
  <cp:lastModifiedBy>luli</cp:lastModifiedBy>
  <cp:revision>22</cp:revision>
  <dcterms:modified xsi:type="dcterms:W3CDTF">2016-04-03T06:59:21Z</dcterms:modified>
</cp:coreProperties>
</file>