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7" r:id="rId2"/>
    <p:sldId id="269" r:id="rId3"/>
    <p:sldId id="285" r:id="rId4"/>
    <p:sldId id="275" r:id="rId5"/>
    <p:sldId id="276" r:id="rId6"/>
    <p:sldId id="278" r:id="rId7"/>
    <p:sldId id="279" r:id="rId8"/>
    <p:sldId id="280" r:id="rId9"/>
    <p:sldId id="281" r:id="rId10"/>
    <p:sldId id="277" r:id="rId11"/>
    <p:sldId id="282" r:id="rId12"/>
    <p:sldId id="283" r:id="rId13"/>
    <p:sldId id="284" r:id="rId14"/>
    <p:sldId id="264" r:id="rId15"/>
    <p:sldId id="286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00000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>
      <p:cViewPr varScale="1">
        <p:scale>
          <a:sx n="68" d="100"/>
          <a:sy n="68" d="100"/>
        </p:scale>
        <p:origin x="102" y="912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10/18/2021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10/18/2021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8" name="Parallelogram 7"/>
          <p:cNvSpPr/>
          <p:nvPr userDrawn="1"/>
        </p:nvSpPr>
        <p:spPr>
          <a:xfrm>
            <a:off x="842352" y="606206"/>
            <a:ext cx="10484024" cy="5573039"/>
          </a:xfrm>
          <a:custGeom>
            <a:avLst/>
            <a:gdLst>
              <a:gd name="connsiteX0" fmla="*/ 0 w 10896600"/>
              <a:gd name="connsiteY0" fmla="*/ 5410200 h 5410200"/>
              <a:gd name="connsiteX1" fmla="*/ 1352550 w 10896600"/>
              <a:gd name="connsiteY1" fmla="*/ 0 h 5410200"/>
              <a:gd name="connsiteX2" fmla="*/ 10896600 w 10896600"/>
              <a:gd name="connsiteY2" fmla="*/ 0 h 5410200"/>
              <a:gd name="connsiteX3" fmla="*/ 9544050 w 10896600"/>
              <a:gd name="connsiteY3" fmla="*/ 5410200 h 5410200"/>
              <a:gd name="connsiteX4" fmla="*/ 0 w 10896600"/>
              <a:gd name="connsiteY4" fmla="*/ 5410200 h 5410200"/>
              <a:gd name="connsiteX0" fmla="*/ 0 w 10733762"/>
              <a:gd name="connsiteY0" fmla="*/ 5234835 h 5410200"/>
              <a:gd name="connsiteX1" fmla="*/ 1189712 w 10733762"/>
              <a:gd name="connsiteY1" fmla="*/ 0 h 5410200"/>
              <a:gd name="connsiteX2" fmla="*/ 10733762 w 10733762"/>
              <a:gd name="connsiteY2" fmla="*/ 0 h 5410200"/>
              <a:gd name="connsiteX3" fmla="*/ 9381212 w 10733762"/>
              <a:gd name="connsiteY3" fmla="*/ 5410200 h 5410200"/>
              <a:gd name="connsiteX4" fmla="*/ 0 w 10733762"/>
              <a:gd name="connsiteY4" fmla="*/ 5234835 h 5410200"/>
              <a:gd name="connsiteX0" fmla="*/ 0 w 10771340"/>
              <a:gd name="connsiteY0" fmla="*/ 5360096 h 5410200"/>
              <a:gd name="connsiteX1" fmla="*/ 1227290 w 10771340"/>
              <a:gd name="connsiteY1" fmla="*/ 0 h 5410200"/>
              <a:gd name="connsiteX2" fmla="*/ 10771340 w 10771340"/>
              <a:gd name="connsiteY2" fmla="*/ 0 h 5410200"/>
              <a:gd name="connsiteX3" fmla="*/ 9418790 w 10771340"/>
              <a:gd name="connsiteY3" fmla="*/ 5410200 h 5410200"/>
              <a:gd name="connsiteX4" fmla="*/ 0 w 10771340"/>
              <a:gd name="connsiteY4" fmla="*/ 5360096 h 5410200"/>
              <a:gd name="connsiteX0" fmla="*/ 0 w 10771340"/>
              <a:gd name="connsiteY0" fmla="*/ 5360096 h 5360096"/>
              <a:gd name="connsiteX1" fmla="*/ 1227290 w 10771340"/>
              <a:gd name="connsiteY1" fmla="*/ 0 h 5360096"/>
              <a:gd name="connsiteX2" fmla="*/ 10771340 w 10771340"/>
              <a:gd name="connsiteY2" fmla="*/ 0 h 5360096"/>
              <a:gd name="connsiteX3" fmla="*/ 9819623 w 10771340"/>
              <a:gd name="connsiteY3" fmla="*/ 5335043 h 5360096"/>
              <a:gd name="connsiteX4" fmla="*/ 0 w 10771340"/>
              <a:gd name="connsiteY4" fmla="*/ 5360096 h 5360096"/>
              <a:gd name="connsiteX0" fmla="*/ 0 w 10345455"/>
              <a:gd name="connsiteY0" fmla="*/ 5573039 h 5573039"/>
              <a:gd name="connsiteX1" fmla="*/ 1227290 w 10345455"/>
              <a:gd name="connsiteY1" fmla="*/ 212943 h 5573039"/>
              <a:gd name="connsiteX2" fmla="*/ 10345455 w 10345455"/>
              <a:gd name="connsiteY2" fmla="*/ 0 h 5573039"/>
              <a:gd name="connsiteX3" fmla="*/ 9819623 w 10345455"/>
              <a:gd name="connsiteY3" fmla="*/ 5547986 h 5573039"/>
              <a:gd name="connsiteX4" fmla="*/ 0 w 10345455"/>
              <a:gd name="connsiteY4" fmla="*/ 5573039 h 5573039"/>
              <a:gd name="connsiteX0" fmla="*/ 100469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00469 w 10445924"/>
              <a:gd name="connsiteY4" fmla="*/ 5573039 h 5573039"/>
              <a:gd name="connsiteX0" fmla="*/ 376042 w 10445924"/>
              <a:gd name="connsiteY0" fmla="*/ 5435252 h 5547986"/>
              <a:gd name="connsiteX1" fmla="*/ 0 w 10445924"/>
              <a:gd name="connsiteY1" fmla="*/ 250521 h 5547986"/>
              <a:gd name="connsiteX2" fmla="*/ 10445924 w 10445924"/>
              <a:gd name="connsiteY2" fmla="*/ 0 h 5547986"/>
              <a:gd name="connsiteX3" fmla="*/ 9920092 w 10445924"/>
              <a:gd name="connsiteY3" fmla="*/ 5547986 h 5547986"/>
              <a:gd name="connsiteX4" fmla="*/ 376042 w 10445924"/>
              <a:gd name="connsiteY4" fmla="*/ 5435252 h 5547986"/>
              <a:gd name="connsiteX0" fmla="*/ 112995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12995 w 10445924"/>
              <a:gd name="connsiteY4" fmla="*/ 5573039 h 557303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67036 h 5592089"/>
              <a:gd name="connsiteX4" fmla="*/ 112995 w 10464974"/>
              <a:gd name="connsiteY4" fmla="*/ 5592089 h 559208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47986 h 5592089"/>
              <a:gd name="connsiteX4" fmla="*/ 112995 w 10464974"/>
              <a:gd name="connsiteY4" fmla="*/ 5592089 h 5592089"/>
              <a:gd name="connsiteX0" fmla="*/ 112995 w 10464974"/>
              <a:gd name="connsiteY0" fmla="*/ 5573039 h 5573039"/>
              <a:gd name="connsiteX1" fmla="*/ 0 w 10464974"/>
              <a:gd name="connsiteY1" fmla="*/ 269571 h 5573039"/>
              <a:gd name="connsiteX2" fmla="*/ 10464974 w 10464974"/>
              <a:gd name="connsiteY2" fmla="*/ 0 h 5573039"/>
              <a:gd name="connsiteX3" fmla="*/ 9920092 w 10464974"/>
              <a:gd name="connsiteY3" fmla="*/ 5547986 h 5573039"/>
              <a:gd name="connsiteX4" fmla="*/ 112995 w 10464974"/>
              <a:gd name="connsiteY4" fmla="*/ 5573039 h 5573039"/>
              <a:gd name="connsiteX0" fmla="*/ 132045 w 10484024"/>
              <a:gd name="connsiteY0" fmla="*/ 5573039 h 5573039"/>
              <a:gd name="connsiteX1" fmla="*/ 0 w 10484024"/>
              <a:gd name="connsiteY1" fmla="*/ 269571 h 5573039"/>
              <a:gd name="connsiteX2" fmla="*/ 10484024 w 10484024"/>
              <a:gd name="connsiteY2" fmla="*/ 0 h 5573039"/>
              <a:gd name="connsiteX3" fmla="*/ 9939142 w 10484024"/>
              <a:gd name="connsiteY3" fmla="*/ 5547986 h 5573039"/>
              <a:gd name="connsiteX4" fmla="*/ 132045 w 10484024"/>
              <a:gd name="connsiteY4" fmla="*/ 5573039 h 55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4024" h="5573039">
                <a:moveTo>
                  <a:pt x="132045" y="5573039"/>
                </a:moveTo>
                <a:lnTo>
                  <a:pt x="0" y="269571"/>
                </a:lnTo>
                <a:lnTo>
                  <a:pt x="10484024" y="0"/>
                </a:lnTo>
                <a:lnTo>
                  <a:pt x="9939142" y="5547986"/>
                </a:lnTo>
                <a:lnTo>
                  <a:pt x="132045" y="5573039"/>
                </a:lnTo>
                <a:close/>
              </a:path>
            </a:pathLst>
          </a:custGeom>
          <a:solidFill>
            <a:schemeClr val="bg2">
              <a:lumMod val="25000"/>
              <a:alpha val="73000"/>
            </a:schemeClr>
          </a:solidFill>
          <a:ln cap="rnd">
            <a:solidFill>
              <a:schemeClr val="bg2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2413" y="914400"/>
            <a:ext cx="9144000" cy="350520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2413" y="44958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2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9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3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2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17950" y="6327648"/>
            <a:ext cx="6862462" cy="273049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09012" y="6327648"/>
            <a:ext cx="1320059" cy="273049"/>
          </a:xfrm>
        </p:spPr>
        <p:txBody>
          <a:bodyPr/>
          <a:lstStyle/>
          <a:p>
            <a:fld id="{83829175-527E-46A3-863C-1BB1F163B849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33012" y="6327648"/>
            <a:ext cx="990601" cy="273049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5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8210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9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67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21260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21260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3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3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8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11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5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990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517950" y="6324600"/>
            <a:ext cx="6862462" cy="273049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0"/>
          </p:nvPr>
        </p:nvSpPr>
        <p:spPr>
          <a:xfrm>
            <a:off x="8609012" y="6324600"/>
            <a:ext cx="1320059" cy="273049"/>
          </a:xfrm>
        </p:spPr>
        <p:txBody>
          <a:bodyPr/>
          <a:lstStyle/>
          <a:p>
            <a:fld id="{83829175-527E-46A3-863C-1BB1F163B84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133012" y="6324600"/>
            <a:ext cx="990601" cy="273049"/>
          </a:xfrm>
        </p:spPr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7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3246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3246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3246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4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671" userDrawn="1">
          <p15:clr>
            <a:srgbClr val="F26B43"/>
          </p15:clr>
        </p15:guide>
        <p15:guide id="3" pos="67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orldpopulationreview.com/us-counties/states/ca" TargetMode="External"/><Relationship Id="rId2" Type="http://schemas.openxmlformats.org/officeDocument/2006/relationships/hyperlink" Target="https://data.chhs.ca.gov/dataset/vaccine-progress-dashbo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deforgermany/click_that_hood/blob/main/public/data/california-counties.geojs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BCFAEC88-03B6-4DAC-8563-7C562B387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095" y="-41210"/>
            <a:ext cx="12419013" cy="6940420"/>
          </a:xfrm>
          <a:prstGeom prst="rect">
            <a:avLst/>
          </a:prstGeom>
          <a:effectLst>
            <a:reflection blurRad="127000" stA="61000" endPos="26000" dir="5400000" sy="-100000" algn="bl" rotWithShape="0"/>
            <a:softEdge rad="3175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2" y="847272"/>
            <a:ext cx="10986805" cy="747905"/>
          </a:xfrm>
        </p:spPr>
        <p:txBody>
          <a:bodyPr/>
          <a:lstStyle/>
          <a:p>
            <a:pPr algn="ctr"/>
            <a:r>
              <a:rPr lang="en-US" sz="5400" b="1" i="0" dirty="0">
                <a:solidFill>
                  <a:srgbClr val="7030A0"/>
                </a:solidFill>
                <a:effectLst/>
                <a:latin typeface="Georgia" panose="02040502050405020303" pitchFamily="18" charset="0"/>
              </a:rPr>
              <a:t>Covid-19 Vaccination Status</a:t>
            </a:r>
            <a:endParaRPr lang="en-US" b="1" i="0" dirty="0">
              <a:solidFill>
                <a:srgbClr val="7030A0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193" y="1853857"/>
            <a:ext cx="5439632" cy="10668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993366"/>
                </a:solidFill>
              </a:rPr>
              <a:t>California Counties</a:t>
            </a:r>
            <a:endParaRPr lang="en-US" sz="2800" b="1" dirty="0">
              <a:solidFill>
                <a:srgbClr val="99336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66EC6-AB0E-444A-BBD0-14020BF32EE6}"/>
              </a:ext>
            </a:extLst>
          </p:cNvPr>
          <p:cNvSpPr txBox="1"/>
          <p:nvPr/>
        </p:nvSpPr>
        <p:spPr>
          <a:xfrm>
            <a:off x="6903" y="5687562"/>
            <a:ext cx="2208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Prepared by:  </a:t>
            </a:r>
          </a:p>
          <a:p>
            <a:r>
              <a:rPr lang="en-US" dirty="0">
                <a:solidFill>
                  <a:schemeClr val="bg1"/>
                </a:solidFill>
              </a:rPr>
              <a:t>TIKRAM SUBEDY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2CC914-C104-42AB-B363-B0C229338303}"/>
              </a:ext>
            </a:extLst>
          </p:cNvPr>
          <p:cNvSpPr txBox="1"/>
          <p:nvPr/>
        </p:nvSpPr>
        <p:spPr>
          <a:xfrm>
            <a:off x="76954" y="4616945"/>
            <a:ext cx="4716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Project – 3</a:t>
            </a:r>
          </a:p>
          <a:p>
            <a:r>
              <a:rPr lang="en-US" b="1" dirty="0">
                <a:solidFill>
                  <a:schemeClr val="bg1"/>
                </a:solidFill>
              </a:rPr>
              <a:t>Data Visualization</a:t>
            </a:r>
            <a:endParaRPr 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00CC"/>
                </a:solidFill>
              </a:rPr>
              <a:t>Data Sources, Collection and Processing: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765ADD-371F-4DD8-9FFF-F2076031DDFB}"/>
              </a:ext>
            </a:extLst>
          </p:cNvPr>
          <p:cNvSpPr txBox="1"/>
          <p:nvPr/>
        </p:nvSpPr>
        <p:spPr>
          <a:xfrm>
            <a:off x="1217612" y="1752600"/>
            <a:ext cx="51054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Data Visualization: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70C0"/>
                </a:solidFill>
              </a:rPr>
              <a:t>Javascript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70C0"/>
                </a:solidFill>
              </a:rPr>
              <a:t>Plotly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Leaflets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HTML, CSS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513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00CC"/>
                </a:solidFill>
              </a:rPr>
              <a:t>Dashboard and Data Visualization: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765ADD-371F-4DD8-9FFF-F2076031DDFB}"/>
              </a:ext>
            </a:extLst>
          </p:cNvPr>
          <p:cNvSpPr txBox="1"/>
          <p:nvPr/>
        </p:nvSpPr>
        <p:spPr>
          <a:xfrm>
            <a:off x="1293812" y="1981201"/>
            <a:ext cx="2971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Dashboard:</a:t>
            </a:r>
            <a:endParaRPr lang="en-US" dirty="0">
              <a:solidFill>
                <a:srgbClr val="7030A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70C0"/>
                </a:solidFill>
              </a:rPr>
              <a:t>Javascript</a:t>
            </a:r>
            <a:endParaRPr lang="en-US" sz="1600" dirty="0">
              <a:solidFill>
                <a:srgbClr val="0070C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70C0"/>
                </a:solidFill>
              </a:rPr>
              <a:t>Plotly</a:t>
            </a:r>
            <a:endParaRPr lang="en-US" sz="1600" dirty="0">
              <a:solidFill>
                <a:srgbClr val="0070C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Html/ CSS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Mapping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Leaflets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593FF3-1389-4962-A3D6-91803BCB1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012" y="1702837"/>
            <a:ext cx="5562600" cy="41969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AD0FB-3D62-4852-9E92-AC642A235B43}"/>
              </a:ext>
            </a:extLst>
          </p:cNvPr>
          <p:cNvSpPr txBox="1"/>
          <p:nvPr/>
        </p:nvSpPr>
        <p:spPr>
          <a:xfrm>
            <a:off x="1029775" y="4105207"/>
            <a:ext cx="376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https://tsubedy.github.io/Project_3/</a:t>
            </a:r>
          </a:p>
        </p:txBody>
      </p:sp>
    </p:spTree>
    <p:extLst>
      <p:ext uri="{BB962C8B-B14F-4D97-AF65-F5344CB8AC3E}">
        <p14:creationId xmlns:p14="http://schemas.microsoft.com/office/powerpoint/2010/main" val="2566505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00CC"/>
                </a:solidFill>
              </a:rPr>
              <a:t>Dashboard and Data Visualization: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765ADD-371F-4DD8-9FFF-F2076031DDFB}"/>
              </a:ext>
            </a:extLst>
          </p:cNvPr>
          <p:cNvSpPr txBox="1"/>
          <p:nvPr/>
        </p:nvSpPr>
        <p:spPr>
          <a:xfrm>
            <a:off x="1293812" y="1981200"/>
            <a:ext cx="3048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Dashboard:</a:t>
            </a:r>
            <a:endParaRPr lang="en-US" dirty="0">
              <a:solidFill>
                <a:srgbClr val="7030A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70C0"/>
                </a:solidFill>
              </a:rPr>
              <a:t>Javascript</a:t>
            </a:r>
            <a:endParaRPr lang="en-US" sz="1600" dirty="0">
              <a:solidFill>
                <a:srgbClr val="0070C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70C0"/>
                </a:solidFill>
              </a:rPr>
              <a:t>Plotly</a:t>
            </a:r>
            <a:endParaRPr lang="en-US" sz="1600" dirty="0">
              <a:solidFill>
                <a:srgbClr val="0070C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Html/ CSS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Mapping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Leaflets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96B76C-949F-4CBA-AFE8-794A8A4A7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12" y="1696616"/>
            <a:ext cx="5029200" cy="364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02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00CC"/>
                </a:solidFill>
              </a:rPr>
              <a:t>Dashboard and Data Visualization: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765ADD-371F-4DD8-9FFF-F2076031DDFB}"/>
              </a:ext>
            </a:extLst>
          </p:cNvPr>
          <p:cNvSpPr txBox="1"/>
          <p:nvPr/>
        </p:nvSpPr>
        <p:spPr>
          <a:xfrm>
            <a:off x="1293812" y="2197893"/>
            <a:ext cx="3048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Dashboard:</a:t>
            </a:r>
            <a:endParaRPr lang="en-US" dirty="0">
              <a:solidFill>
                <a:srgbClr val="7030A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70C0"/>
                </a:solidFill>
              </a:rPr>
              <a:t>Javascript</a:t>
            </a:r>
            <a:endParaRPr lang="en-US" sz="1600" dirty="0">
              <a:solidFill>
                <a:srgbClr val="0070C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70C0"/>
                </a:solidFill>
              </a:rPr>
              <a:t>Plotly</a:t>
            </a:r>
            <a:endParaRPr lang="en-US" sz="1600" dirty="0">
              <a:solidFill>
                <a:srgbClr val="0070C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Html/ CSS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Mapping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Leaflets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C8200-85E7-4C97-972B-A50307FEB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612" y="1905000"/>
            <a:ext cx="6434327" cy="350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7612" y="2362200"/>
            <a:ext cx="9067800" cy="2886075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The project is a part of  the assignments from the class of Data Analytics Bootcamp and is limited to demonstrate the technical skills learned so far in the class. 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Some of data used for this project are not up to date as they were downloaded as csv files from the source sites. 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Data analyses are not included as it is beyond the scope of this project. 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D739C4BD-2F6C-4613-A55C-2CA012583C7F}"/>
              </a:ext>
            </a:extLst>
          </p:cNvPr>
          <p:cNvSpPr txBox="1">
            <a:spLocks/>
          </p:cNvSpPr>
          <p:nvPr/>
        </p:nvSpPr>
        <p:spPr>
          <a:xfrm>
            <a:off x="1024475" y="1381125"/>
            <a:ext cx="3774537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C00CC"/>
                </a:solidFill>
              </a:rPr>
              <a:t>Limitations:</a:t>
            </a:r>
          </a:p>
        </p:txBody>
      </p:sp>
    </p:spTree>
    <p:extLst>
      <p:ext uri="{BB962C8B-B14F-4D97-AF65-F5344CB8AC3E}">
        <p14:creationId xmlns:p14="http://schemas.microsoft.com/office/powerpoint/2010/main" val="26700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D739C4BD-2F6C-4613-A55C-2CA012583C7F}"/>
              </a:ext>
            </a:extLst>
          </p:cNvPr>
          <p:cNvSpPr txBox="1">
            <a:spLocks/>
          </p:cNvSpPr>
          <p:nvPr/>
        </p:nvSpPr>
        <p:spPr>
          <a:xfrm>
            <a:off x="1024475" y="1381125"/>
            <a:ext cx="3774537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C00CC"/>
                </a:solidFill>
              </a:rPr>
              <a:t>Questions: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EC999-A483-4CD3-BF3C-E0739965B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52826" y="2519362"/>
            <a:ext cx="2895600" cy="1219200"/>
          </a:xfrm>
        </p:spPr>
        <p:txBody>
          <a:bodyPr>
            <a:normAutofit fontScale="85000" lnSpcReduction="20000"/>
          </a:bodyPr>
          <a:lstStyle/>
          <a:p>
            <a:r>
              <a:rPr lang="en-US" sz="11500" dirty="0">
                <a:solidFill>
                  <a:srgbClr val="FFC000"/>
                </a:solidFill>
              </a:rPr>
              <a:t>? ? ? 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FEA915-8C17-4B88-B47E-C700989AD3BF}"/>
              </a:ext>
            </a:extLst>
          </p:cNvPr>
          <p:cNvSpPr txBox="1"/>
          <p:nvPr/>
        </p:nvSpPr>
        <p:spPr>
          <a:xfrm>
            <a:off x="7008812" y="4953000"/>
            <a:ext cx="3573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95301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1956" y="838200"/>
            <a:ext cx="9601200" cy="1143000"/>
          </a:xfrm>
        </p:spPr>
        <p:txBody>
          <a:bodyPr/>
          <a:lstStyle/>
          <a:p>
            <a:r>
              <a:rPr lang="en-US" dirty="0">
                <a:solidFill>
                  <a:srgbClr val="CC00CC"/>
                </a:solidFill>
              </a:rPr>
              <a:t>Purpose of the Project: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2438400"/>
            <a:ext cx="8839200" cy="2286000"/>
          </a:xfrm>
        </p:spPr>
        <p:txBody>
          <a:bodyPr>
            <a:normAutofit/>
          </a:bodyPr>
          <a:lstStyle/>
          <a:p>
            <a:pPr lvl="2"/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Create a dashboard with web based interactive charts, data, and maps using the database created in the previous project of ETL.</a:t>
            </a:r>
          </a:p>
          <a:p>
            <a:pPr lvl="2"/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  <a:p>
            <a:pPr marL="279082" lvl="1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00CC"/>
                </a:solidFill>
              </a:rPr>
              <a:t>Data Sources, Collection and Processing: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828800"/>
            <a:ext cx="8839200" cy="396240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7030A0"/>
                </a:solidFill>
              </a:rPr>
              <a:t>Data Sources: </a:t>
            </a:r>
          </a:p>
          <a:p>
            <a:pPr lvl="1"/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California department of public health</a:t>
            </a:r>
          </a:p>
          <a:p>
            <a:pPr lvl="2"/>
            <a:r>
              <a:rPr lang="en-US" sz="1400" dirty="0">
                <a:solidFill>
                  <a:schemeClr val="bg2">
                    <a:lumMod val="10000"/>
                  </a:schemeClr>
                </a:solidFill>
                <a:hlinkClick r:id="rId2"/>
              </a:rPr>
              <a:t>https://data.chhs.ca.gov/dataset/vaccine-progress-dashboard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  <a:p>
            <a:pPr lvl="2"/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World Population Review </a:t>
            </a:r>
          </a:p>
          <a:p>
            <a:pPr lvl="2"/>
            <a:r>
              <a:rPr lang="en-US" sz="1400" dirty="0">
                <a:solidFill>
                  <a:schemeClr val="bg2">
                    <a:lumMod val="10000"/>
                  </a:schemeClr>
                </a:solidFill>
                <a:hlinkClick r:id="rId3"/>
              </a:rPr>
              <a:t>https://worldpopulationreview.com/us-counties/states/ca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  <a:p>
            <a:pPr lvl="2"/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Github</a:t>
            </a:r>
            <a:r>
              <a:rPr lang="en-US" sz="2000" dirty="0">
                <a:solidFill>
                  <a:srgbClr val="0070C0"/>
                </a:solidFill>
              </a:rPr>
              <a:t>:</a:t>
            </a:r>
          </a:p>
          <a:p>
            <a:pPr lvl="2"/>
            <a:r>
              <a:rPr lang="en-US" sz="1400" dirty="0">
                <a:solidFill>
                  <a:schemeClr val="bg2">
                    <a:lumMod val="10000"/>
                  </a:schemeClr>
                </a:solidFill>
                <a:hlinkClick r:id="rId4"/>
              </a:rPr>
              <a:t>https://github.com/codeforgermany/click_that_hood/blob/main/public/data/california-counties.geojson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  <a:p>
            <a:pPr lvl="2"/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  <a:p>
            <a:pPr marL="279082" lvl="1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632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457200"/>
            <a:ext cx="9601200" cy="1143000"/>
          </a:xfrm>
        </p:spPr>
        <p:txBody>
          <a:bodyPr/>
          <a:lstStyle/>
          <a:p>
            <a:r>
              <a:rPr lang="en-US" dirty="0">
                <a:solidFill>
                  <a:srgbClr val="CC00CC"/>
                </a:solidFill>
              </a:rPr>
              <a:t>Data Sources, Collection and Processing: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2209800"/>
            <a:ext cx="2895600" cy="198120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7030A0"/>
                </a:solidFill>
              </a:rPr>
              <a:t>Data Extraction:</a:t>
            </a:r>
            <a:endParaRPr lang="en-US" sz="1900" dirty="0">
              <a:solidFill>
                <a:srgbClr val="7030A0"/>
              </a:solidFill>
            </a:endParaRP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Web scraping 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Downloading datafiles</a:t>
            </a:r>
          </a:p>
          <a:p>
            <a:pPr marL="279082" lvl="1" indent="0"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pPr marL="0" lvl="0" indent="0"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pPr marL="279082" lvl="1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27E366-29D9-4874-B4C5-342F28C63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959" y="1950154"/>
            <a:ext cx="6400800" cy="346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24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00CC"/>
                </a:solidFill>
              </a:rPr>
              <a:t>Data Sources, Collection and Processing: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2362200"/>
            <a:ext cx="2895600" cy="152400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7030A0"/>
                </a:solidFill>
              </a:rPr>
              <a:t>Data Processing: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Python Pandas</a:t>
            </a:r>
          </a:p>
          <a:p>
            <a:pPr marL="279082" lvl="1" indent="0"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pPr marL="279082" lvl="1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2B0E39-FDF9-41C5-B82C-BD4817E01FAF}"/>
              </a:ext>
            </a:extLst>
          </p:cNvPr>
          <p:cNvSpPr txBox="1"/>
          <p:nvPr/>
        </p:nvSpPr>
        <p:spPr>
          <a:xfrm>
            <a:off x="4113212" y="22860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F33F98-BA2D-4563-983C-6E8376201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811" y="1676400"/>
            <a:ext cx="6629401" cy="289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36DC51-0AF7-4857-A9E0-691393EC6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2" y="3706702"/>
            <a:ext cx="7294087" cy="197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92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00CC"/>
                </a:solidFill>
              </a:rPr>
              <a:t>Data Sources, Collection and Processing: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765ADD-371F-4DD8-9FFF-F2076031DDFB}"/>
              </a:ext>
            </a:extLst>
          </p:cNvPr>
          <p:cNvSpPr txBox="1"/>
          <p:nvPr/>
        </p:nvSpPr>
        <p:spPr>
          <a:xfrm>
            <a:off x="1255712" y="1824383"/>
            <a:ext cx="24003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Creating Database (Relational):</a:t>
            </a:r>
            <a:endParaRPr lang="en-US" dirty="0">
              <a:solidFill>
                <a:srgbClr val="7030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ERD, SQL (Postgres, </a:t>
            </a:r>
            <a:r>
              <a:rPr lang="en-US" sz="1600" dirty="0" err="1">
                <a:solidFill>
                  <a:srgbClr val="0070C0"/>
                </a:solidFill>
              </a:rPr>
              <a:t>PgAdmin</a:t>
            </a:r>
            <a:r>
              <a:rPr lang="en-US" sz="1600" dirty="0">
                <a:solidFill>
                  <a:srgbClr val="0070C0"/>
                </a:solidFill>
              </a:rPr>
              <a:t>)</a:t>
            </a:r>
          </a:p>
          <a:p>
            <a:pPr lvl="1"/>
            <a:endParaRPr lang="en-US" dirty="0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6FE0374-47D5-4D7E-A3D8-C39B51608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2" y="1676400"/>
            <a:ext cx="736991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93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00CC"/>
                </a:solidFill>
              </a:rPr>
              <a:t>Data Sources, Collection and Processing: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765ADD-371F-4DD8-9FFF-F2076031DDFB}"/>
              </a:ext>
            </a:extLst>
          </p:cNvPr>
          <p:cNvSpPr txBox="1"/>
          <p:nvPr/>
        </p:nvSpPr>
        <p:spPr>
          <a:xfrm>
            <a:off x="1255712" y="1824383"/>
            <a:ext cx="24003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Creating Database (Relational):</a:t>
            </a:r>
            <a:endParaRPr lang="en-US" dirty="0">
              <a:solidFill>
                <a:srgbClr val="7030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ERD, SQL (Postgres, </a:t>
            </a:r>
            <a:r>
              <a:rPr lang="en-US" sz="1600" dirty="0" err="1">
                <a:solidFill>
                  <a:srgbClr val="0070C0"/>
                </a:solidFill>
              </a:rPr>
              <a:t>PgAdmin</a:t>
            </a:r>
            <a:r>
              <a:rPr lang="en-US" sz="1600" dirty="0">
                <a:solidFill>
                  <a:srgbClr val="0070C0"/>
                </a:solidFill>
              </a:rPr>
              <a:t>)</a:t>
            </a:r>
          </a:p>
          <a:p>
            <a:pPr lvl="1"/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FF14927-768A-460A-9496-163BBEAFC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1676400"/>
            <a:ext cx="7239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99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00CC"/>
                </a:solidFill>
              </a:rPr>
              <a:t>Data Sources, Collection and Processing: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765ADD-371F-4DD8-9FFF-F2076031DDFB}"/>
              </a:ext>
            </a:extLst>
          </p:cNvPr>
          <p:cNvSpPr txBox="1"/>
          <p:nvPr/>
        </p:nvSpPr>
        <p:spPr>
          <a:xfrm>
            <a:off x="1293812" y="2209800"/>
            <a:ext cx="2209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Loading Database:</a:t>
            </a:r>
            <a:endParaRPr lang="en-US" dirty="0">
              <a:solidFill>
                <a:srgbClr val="7030A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70C0"/>
                </a:solidFill>
              </a:rPr>
              <a:t>SQLAlchemy</a:t>
            </a:r>
            <a:endParaRPr lang="en-US" sz="1600" dirty="0">
              <a:solidFill>
                <a:srgbClr val="0070C0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19F23-1057-43E1-9884-622B370AB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012" y="1819220"/>
            <a:ext cx="6685109" cy="781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77132F-D779-4BEA-8879-D0D4CD290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012" y="2601078"/>
            <a:ext cx="6685109" cy="326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78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00CC"/>
                </a:solidFill>
              </a:rPr>
              <a:t>Data Sources, Collection and Processing: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765ADD-371F-4DD8-9FFF-F2076031DDFB}"/>
              </a:ext>
            </a:extLst>
          </p:cNvPr>
          <p:cNvSpPr txBox="1"/>
          <p:nvPr/>
        </p:nvSpPr>
        <p:spPr>
          <a:xfrm>
            <a:off x="1293812" y="2209800"/>
            <a:ext cx="3429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Loading Data:</a:t>
            </a:r>
            <a:endParaRPr lang="en-US" dirty="0">
              <a:solidFill>
                <a:srgbClr val="7030A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70C0"/>
                </a:solidFill>
              </a:rPr>
              <a:t>GeoJson</a:t>
            </a:r>
            <a:endParaRPr lang="en-US" sz="1600" dirty="0">
              <a:solidFill>
                <a:srgbClr val="0070C0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05A73F-6E83-4B58-B48F-973DDC6DA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612" y="1671735"/>
            <a:ext cx="6705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ometric design templat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ometric design slides.potx" id="{F67263A8-1AB1-4C27-90C5-8DFF5AB0A457}" vid="{97C8510C-5076-4DB0-83F7-452F3E0654AF}"/>
    </a:ext>
  </a:extLst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design presentation</Template>
  <TotalTime>783</TotalTime>
  <Words>356</Words>
  <Application>Microsoft Office PowerPoint</Application>
  <PresentationFormat>Custom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Georgia</vt:lpstr>
      <vt:lpstr>Palatino Linotype</vt:lpstr>
      <vt:lpstr>Geometric design template</vt:lpstr>
      <vt:lpstr>Covid-19 Vaccination Status</vt:lpstr>
      <vt:lpstr>Purpose of the Project:</vt:lpstr>
      <vt:lpstr>Data Sources, Collection and Processing:</vt:lpstr>
      <vt:lpstr>Data Sources, Collection and Processing:</vt:lpstr>
      <vt:lpstr>Data Sources, Collection and Processing:</vt:lpstr>
      <vt:lpstr>Data Sources, Collection and Processing:</vt:lpstr>
      <vt:lpstr>Data Sources, Collection and Processing:</vt:lpstr>
      <vt:lpstr>Data Sources, Collection and Processing:</vt:lpstr>
      <vt:lpstr>Data Sources, Collection and Processing:</vt:lpstr>
      <vt:lpstr>Data Sources, Collection and Processing:</vt:lpstr>
      <vt:lpstr>Dashboard and Data Visualization:</vt:lpstr>
      <vt:lpstr>Dashboard and Data Visualization:</vt:lpstr>
      <vt:lpstr>Dashboard and Data Visualization: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Vaccination Status</dc:title>
  <dc:creator>Tikaram Subedy</dc:creator>
  <cp:lastModifiedBy>Tikaram Subedy</cp:lastModifiedBy>
  <cp:revision>17</cp:revision>
  <dcterms:created xsi:type="dcterms:W3CDTF">2021-10-18T00:46:03Z</dcterms:created>
  <dcterms:modified xsi:type="dcterms:W3CDTF">2021-10-19T02:30:15Z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