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950B6-E6A3-F64E-8E31-BB25D658E108}" type="datetimeFigureOut">
              <a:rPr kumimoji="1" lang="ja-JP" altLang="en-US" smtClean="0"/>
              <a:t>2025/3/30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20A56-8FA9-CA45-A9FF-99B33A8A64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66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20A56-8FA9-CA45-A9FF-99B33A8A64C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6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5486400" cy="45720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14400" y="210312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  <a:latin typeface="Lato"/>
              </a:rPr>
              <a:t>IT Development &amp; System Implementation</a:t>
            </a:r>
          </a:p>
          <a:p>
            <a:pPr algn="l">
              <a:spcBef>
                <a:spcPts val="1000"/>
              </a:spcBef>
            </a:pPr>
            <a:r>
              <a:rPr sz="2000" b="0">
                <a:solidFill>
                  <a:srgbClr val="000000"/>
                </a:solidFill>
                <a:latin typeface="Lato"/>
              </a:rPr>
              <a:t>Project Proposal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  <a:latin typeface="Lato"/>
              </a:rPr>
              <a:t>March 30, 2025 | Your Company 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1/10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Conclusion &amp; Next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560320"/>
            <a:ext cx="10058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FFFFFF"/>
                </a:solidFill>
                <a:latin typeface="Lato"/>
              </a:rPr>
              <a:t>Implement cloud-based system for 30% efficiency gain.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FFFFFF"/>
                </a:solidFill>
                <a:latin typeface="Lato"/>
              </a:rPr>
              <a:t>Phased 6-month rollout minimizes business disruption.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FFFFFF"/>
                </a:solidFill>
                <a:latin typeface="Lato"/>
              </a:rPr>
              <a:t>Investment: ¥35M initial, ¥8M annual. ROI within 18 months.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0058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FFFFFF"/>
                </a:solidFill>
                <a:latin typeface="Lato"/>
              </a:rPr>
              <a:t>Final review and approval of proposal (within 1 week).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FFFFFF"/>
                </a:solidFill>
                <a:latin typeface="Lato"/>
              </a:rPr>
              <a:t>Project kick-off meeting (within 2 weeks of approval).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FFFFFF"/>
                </a:solidFill>
                <a:latin typeface="Lato"/>
              </a:rPr>
              <a:t>Commence detailed requirements definition (First week of April).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F0F0F0"/>
                </a:solidFill>
                <a:latin typeface="Lato"/>
              </a:rPr>
              <a:t>Contact: Taro Yamada | yamada.taro@example.com | 03-1234-5678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1887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【Project Objective】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Revamp the current business system to improve operational efficiency by 30%.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Build a foundation for digital transformation.</a:t>
            </a:r>
          </a:p>
          <a:p>
            <a:pPr>
              <a:spcAft>
                <a:spcPts val="800"/>
              </a:spcAft>
            </a:pPr>
            <a:endParaRPr sz="1400" b="0">
              <a:solidFill>
                <a:srgbClr val="000000"/>
              </a:solidFill>
              <a:latin typeface="Lato"/>
            </a:endParaRP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【Key Proposal】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Implement a cloud-based integrated management system.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Utilize AI for business process automation and predictive analytics.</a:t>
            </a:r>
          </a:p>
          <a:p>
            <a:pPr>
              <a:spcAft>
                <a:spcPts val="800"/>
              </a:spcAft>
            </a:pPr>
            <a:endParaRPr sz="1400" b="0">
              <a:solidFill>
                <a:srgbClr val="000000"/>
              </a:solidFill>
              <a:latin typeface="Lato"/>
            </a:endParaRP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【Expected Benefits】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Annual cost savings of ¥20 million.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Reduction in customer response time by 50%.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Enable data-driven decision-making.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Expand business opportunities through improved efficiency.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1371600"/>
            <a:ext cx="4572000" cy="1097280"/>
          </a:xfrm>
          <a:prstGeom prst="roundRect">
            <a:avLst/>
          </a:prstGeom>
          <a:solidFill>
            <a:srgbClr val="DCDCDC"/>
          </a:solidFill>
          <a:ln w="127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83680" y="1463040"/>
            <a:ext cx="4206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1">
                <a:solidFill>
                  <a:srgbClr val="000000"/>
                </a:solidFill>
                <a:latin typeface="Lato"/>
              </a:rPr>
              <a:t>Key Project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2743200"/>
            <a:ext cx="4572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【Project Timeline】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Duration: 6 months (Apr 2025 - Sep 2025)</a:t>
            </a:r>
          </a:p>
          <a:p>
            <a:pPr>
              <a:spcAft>
                <a:spcPts val="800"/>
              </a:spcAft>
            </a:pPr>
            <a:endParaRPr sz="1400" b="0">
              <a:solidFill>
                <a:srgbClr val="000000"/>
              </a:solidFill>
              <a:latin typeface="Lato"/>
            </a:endParaRP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【Budget Overview】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Initial investment: ¥35M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Annual operating cost: ¥8M</a:t>
            </a:r>
          </a:p>
          <a:p>
            <a:pPr>
              <a:spcAft>
                <a:spcPts val="800"/>
              </a:spcAft>
            </a:pPr>
            <a:endParaRPr sz="1400" b="0">
              <a:solidFill>
                <a:srgbClr val="000000"/>
              </a:solidFill>
              <a:latin typeface="Lato"/>
            </a:endParaRP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【Return on Investment】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Payback period: 18 months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Efficiency gains: 30% in target processes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2/10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Current Situation &amp; Challenges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51560" y="1371600"/>
          <a:ext cx="10058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Current System 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Key Challenges to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Core system operational for 8 years.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Centralize data management and standardize business processes.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Multiple systems lack integration, causing duplicate data entry.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Eliminate redundant work through automated system integration.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Increased maintenance costs due to legacy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Optimize costs by migrating to a cloud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Resource constraints in the on-premises environment.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Establish a remote work environment with mobile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Lack of mobile support restricts remote 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Enhance security and ensure compliance.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3/10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Proposal: Cloud Integrated Management 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1371600"/>
            <a:ext cx="10332720" cy="2286000"/>
          </a:xfrm>
          <a:prstGeom prst="roundRect">
            <a:avLst/>
          </a:prstGeom>
          <a:solidFill>
            <a:srgbClr val="DCDCDC"/>
          </a:solidFill>
          <a:ln w="127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97280" y="1463040"/>
            <a:ext cx="9966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  <a:latin typeface="Lato"/>
              </a:rPr>
              <a:t>System Features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920240"/>
            <a:ext cx="502920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Centralized management of all business data.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Cloud-based platform accessible from anywhere.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Intuitive user interface.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Real-time data synchronization and analysis.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6480" y="1920240"/>
            <a:ext cx="502920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Efficiency gains through business process automation.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AI-powered predictive analytics and decision support.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Flexible scalability and customization.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Enhanced security and compliance features.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3840480"/>
            <a:ext cx="10332720" cy="2286000"/>
          </a:xfrm>
          <a:prstGeom prst="roundRect">
            <a:avLst/>
          </a:prstGeom>
          <a:solidFill>
            <a:srgbClr val="DCDCDC"/>
          </a:solidFill>
          <a:ln w="127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097280" y="3931920"/>
            <a:ext cx="9966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  <a:latin typeface="Lato"/>
              </a:rPr>
              <a:t>Key Functions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97280" y="4389120"/>
          <a:ext cx="99669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Customer &amp; Case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Real-time Dashboards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Workflow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Role-based Access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Mobile Application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API Integration 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4/10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Implementation Schedule (6-Month Plan)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51560" y="1371600"/>
          <a:ext cx="10058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Key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Phase 1:</a:t>
                      </a:r>
                      <a:br/>
                      <a:r>
                        <a:t>Requirements &amp;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Apr-May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Detailed business requirement analysis.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System design and architecture finalization.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Data migration planning.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Phase 2:</a:t>
                      </a:r>
                      <a:br/>
                      <a:r>
                        <a:t>Development &amp;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May-Jul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Platform setup and core feature development.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Implementation of external system integrations.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User interface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Phase 3:</a:t>
                      </a:r>
                      <a:br/>
                      <a:r>
                        <a:t>Testing &amp;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Jul-Aug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Unit and integration testing.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User acceptance testing (UAT).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Data migration and system switchover preparation.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Phase 4:</a:t>
                      </a:r>
                      <a:br/>
                      <a:r>
                        <a:t>Go-Live &amp; Stabilization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Sep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Phased production rollout.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User training sessions.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Lato"/>
                        </a:rPr>
                        <a:t>• Establishment of operational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5/10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Project Team Structure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09160" y="1554480"/>
            <a:ext cx="2743200" cy="914400"/>
          </a:xfrm>
          <a:prstGeom prst="roundRect">
            <a:avLst/>
          </a:prstGeom>
          <a:solidFill>
            <a:srgbClr val="000000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800600" y="1737360"/>
            <a:ext cx="2560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Lato"/>
              </a:rPr>
              <a:t>Project Sponsor:</a:t>
            </a:r>
            <a:br/>
            <a:r>
              <a:t>Head of Corporate Planning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09160" y="2834640"/>
            <a:ext cx="2743200" cy="914400"/>
          </a:xfrm>
          <a:prstGeom prst="roundRect">
            <a:avLst/>
          </a:prstGeom>
          <a:solidFill>
            <a:srgbClr val="32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800600" y="3017520"/>
            <a:ext cx="2560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Lato"/>
              </a:rPr>
              <a:t>Project Manager:</a:t>
            </a:r>
            <a:br/>
            <a:r>
              <a:t>IT Department Manager</a:t>
            </a:r>
          </a:p>
        </p:txBody>
      </p:sp>
      <p:sp>
        <p:nvSpPr>
          <p:cNvPr id="10" name="Down Arrow 9"/>
          <p:cNvSpPr/>
          <p:nvPr/>
        </p:nvSpPr>
        <p:spPr>
          <a:xfrm>
            <a:off x="5852160" y="2487168"/>
            <a:ext cx="457200" cy="320040"/>
          </a:xfrm>
          <a:prstGeom prst="downArrow">
            <a:avLst/>
          </a:prstGeom>
          <a:solidFill>
            <a:srgbClr val="32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1371600" y="4114800"/>
            <a:ext cx="2743200" cy="914400"/>
          </a:xfrm>
          <a:prstGeom prst="roundRect">
            <a:avLst/>
          </a:prstGeom>
          <a:solidFill>
            <a:srgbClr val="DCDCDC"/>
          </a:solidFill>
          <a:ln w="127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463040" y="4297680"/>
            <a:ext cx="2560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000000"/>
                </a:solidFill>
                <a:latin typeface="Lato"/>
              </a:rPr>
              <a:t>Technical Lead:</a:t>
            </a:r>
            <a:br/>
            <a:r>
              <a:t>Lead Systems Developer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046720" y="4114800"/>
            <a:ext cx="2743200" cy="914400"/>
          </a:xfrm>
          <a:prstGeom prst="roundRect">
            <a:avLst/>
          </a:prstGeom>
          <a:solidFill>
            <a:srgbClr val="DCDCDC"/>
          </a:solidFill>
          <a:ln w="127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8138160" y="4297680"/>
            <a:ext cx="2560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000000"/>
                </a:solidFill>
                <a:latin typeface="Lato"/>
              </a:rPr>
              <a:t>Business Process Owners:</a:t>
            </a:r>
            <a:br/>
            <a:r>
              <a:t>Representatives from each dept.</a:t>
            </a:r>
          </a:p>
        </p:txBody>
      </p:sp>
      <p:sp>
        <p:nvSpPr>
          <p:cNvPr id="15" name="Left-Up Arrow 14"/>
          <p:cNvSpPr/>
          <p:nvPr/>
        </p:nvSpPr>
        <p:spPr>
          <a:xfrm>
            <a:off x="4709160" y="3657600"/>
            <a:ext cx="914400" cy="640080"/>
          </a:xfrm>
          <a:prstGeom prst="leftUpArrow">
            <a:avLst/>
          </a:prstGeom>
          <a:solidFill>
            <a:srgbClr val="32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ight Arrow 15"/>
          <p:cNvSpPr/>
          <p:nvPr/>
        </p:nvSpPr>
        <p:spPr>
          <a:xfrm>
            <a:off x="6537960" y="3657600"/>
            <a:ext cx="914400" cy="640080"/>
          </a:xfrm>
          <a:prstGeom prst="rightArrow">
            <a:avLst/>
          </a:prstGeom>
          <a:solidFill>
            <a:srgbClr val="32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3337560" y="5303520"/>
            <a:ext cx="5486400" cy="914400"/>
          </a:xfrm>
          <a:prstGeom prst="roundRect">
            <a:avLst/>
          </a:prstGeom>
          <a:solidFill>
            <a:srgbClr val="DCDCDC"/>
          </a:solidFill>
          <a:ln w="127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429000" y="5394960"/>
            <a:ext cx="530352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000000"/>
                </a:solidFill>
                <a:latin typeface="Lato"/>
              </a:rPr>
              <a:t>Communication Plan: Weekly meetings (online), Monthly steering committee (in-person), Daily stand-ups for development team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6/10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Risk Management Plan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560" y="118872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  <a:latin typeface="Lato"/>
              </a:rPr>
              <a:t>Key Risks &amp; Mitigation Strategies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1560" y="1737360"/>
          <a:ext cx="10058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Mitigation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Scope Creep / Changes Leading to 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Agile methodology, regular requirement reviews, strict change control.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Data Loss / Inconsistency During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Pre-migration data cleansing, phased approach, dual validation.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Low User 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Early user involvement, comprehensive training, continuous feedback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Integration Issues with Existing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Detailed interface design, phased integration testing, fallback mechanisms.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Security Incidents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Security design reviews, vulnerability assessments, incident response plan.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7/10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Budget Plan &amp; ROI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560" y="1188720"/>
            <a:ext cx="4846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  <a:latin typeface="Lato"/>
              </a:rPr>
              <a:t>Initial Investment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1560" y="1645920"/>
          <a:ext cx="484632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1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Design &amp;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0"/>
                        <a:t>¥20M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Hardware &amp; Cloud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0"/>
                        <a:t>¥5M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Data Migration 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0"/>
                        <a:t>¥6M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Training &amp;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0"/>
                        <a:t>¥4M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Total Initial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1"/>
                        <a:t>¥35M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1560" y="4023360"/>
            <a:ext cx="4846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  <a:latin typeface="Lato"/>
              </a:rPr>
              <a:t>Annual Running Costs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51560" y="4480560"/>
          <a:ext cx="48463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1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Cloud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0"/>
                        <a:t>¥3M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Licensing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0"/>
                        <a:t>¥2M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Maintenance &amp;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0"/>
                        <a:t>¥3M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/>
                      <a:r>
                        <a:rPr b="1"/>
                        <a:t>Total Annual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b="1"/>
                        <a:t>¥8M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6355080" y="1645920"/>
            <a:ext cx="4846320" cy="4572000"/>
          </a:xfrm>
          <a:prstGeom prst="roundRect">
            <a:avLst/>
          </a:prstGeom>
          <a:solidFill>
            <a:srgbClr val="DCDCDC"/>
          </a:solidFill>
          <a:ln w="127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6537960" y="173736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1">
                <a:solidFill>
                  <a:srgbClr val="000000"/>
                </a:solidFill>
                <a:latin typeface="Lato"/>
              </a:rPr>
              <a:t>Return on Investment (ROI)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7960" y="22860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【Cost Savings】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Labor cost reduction (efficiency): ¥12M/year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System consolidation savings: ¥8M/year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Total annual savings: ¥20M/year</a:t>
            </a:r>
          </a:p>
          <a:p>
            <a:pPr>
              <a:spcAft>
                <a:spcPts val="800"/>
              </a:spcAft>
            </a:pPr>
            <a:endParaRPr sz="1400" b="0">
              <a:solidFill>
                <a:srgbClr val="000000"/>
              </a:solidFill>
              <a:latin typeface="Lato"/>
            </a:endParaRP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【Qualitative Benefits】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Faster decision-making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Improved customer satisfaction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Strategic advantage through data utilization</a:t>
            </a:r>
          </a:p>
          <a:p>
            <a:pPr>
              <a:spcAft>
                <a:spcPts val="800"/>
              </a:spcAft>
            </a:pPr>
            <a:endParaRPr sz="1400" b="0">
              <a:solidFill>
                <a:srgbClr val="000000"/>
              </a:solidFill>
              <a:latin typeface="Lato"/>
            </a:endParaRP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sz="1600" b="1">
                <a:solidFill>
                  <a:srgbClr val="000000"/>
                </a:solidFill>
                <a:latin typeface="Lato"/>
              </a:rPr>
              <a:t>【Payback Period】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Initial investment: ¥35M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Annual savings: ¥20M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Payback period: ~18 months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8/10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 b="1">
                <a:solidFill>
                  <a:srgbClr val="FFFFFF"/>
                </a:solidFill>
                <a:latin typeface="Lato"/>
              </a:rPr>
              <a:t>Success Criteria &amp; Evaluation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156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  <a:latin typeface="Lato"/>
              </a:rPr>
              <a:t>Key Performance Indicators (KPIs)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51560" y="1645920"/>
          <a:ext cx="10058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System Performance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Business Impact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&lt; 2 seconds (peak)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Process Time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&gt; 99.9%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Customer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50%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Concurrent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Up to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Data Entry Error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Backup Recovery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&lt; 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b="0"/>
                        <a:t>User Satisfaction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0"/>
                        <a:t>&gt; 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1560" y="411480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0000"/>
                </a:solidFill>
                <a:latin typeface="Lato"/>
              </a:rPr>
              <a:t>Evaluation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10058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Quarterly performance measurement reports.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Monthly user satisfaction surveys.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Regular tracking of business efficiency metrics.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400" b="0">
                <a:solidFill>
                  <a:srgbClr val="000000"/>
                </a:solidFill>
                <a:latin typeface="Lato"/>
              </a:rPr>
              <a:t>Continuous monitoring via real-time dashboards.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583680"/>
            <a:ext cx="12188952" cy="27432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>
                <a:solidFill>
                  <a:srgbClr val="646464"/>
                </a:solidFill>
                <a:latin typeface="Lato"/>
              </a:rPr>
              <a:t>Your Company Name | Project Proposal | 9/10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949</Words>
  <Application>Microsoft Macintosh PowerPoint</Application>
  <PresentationFormat>ユーザー設定</PresentationFormat>
  <Paragraphs>188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Arial</vt:lpstr>
      <vt:lpstr>Calibri</vt:lpstr>
      <vt:lpstr>Lato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Bon Tsubouchi</cp:lastModifiedBy>
  <cp:revision>1</cp:revision>
  <dcterms:created xsi:type="dcterms:W3CDTF">2013-01-27T09:14:16Z</dcterms:created>
  <dcterms:modified xsi:type="dcterms:W3CDTF">2025-03-29T23:27:32Z</dcterms:modified>
  <cp:category/>
</cp:coreProperties>
</file>