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1C1E27"/>
              </a:gs>
              <a:gs pos="100000">
                <a:srgbClr val="16161D"/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828800" y="2011680"/>
            <a:ext cx="1828800" cy="91440"/>
          </a:xfrm>
          <a:prstGeom prst="rect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9144000" y="914400"/>
            <a:ext cx="1828800" cy="1828800"/>
          </a:xfrm>
          <a:prstGeom prst="ellipse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0058400" y="1371600"/>
            <a:ext cx="2743200" cy="2743200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8686800" y="1828800"/>
            <a:ext cx="1371600" cy="1371600"/>
          </a:xfrm>
          <a:prstGeom prst="ellipse">
            <a:avLst/>
          </a:prstGeom>
          <a:solidFill>
            <a:srgbClr val="FF9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828800" y="22860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400" b="1">
                <a:solidFill>
                  <a:srgbClr val="FAFAFA"/>
                </a:solidFill>
                <a:latin typeface="Montserrat"/>
              </a:rPr>
              <a:t>IT開発・システム導入</a:t>
            </a:r>
          </a:p>
          <a:p>
            <a:pPr algn="l">
              <a:spcBef>
                <a:spcPts val="1000"/>
              </a:spcBef>
            </a:pPr>
            <a:r>
              <a:rPr sz="2400" b="1">
                <a:solidFill>
                  <a:srgbClr val="FAFAFA"/>
                </a:solidFill>
                <a:latin typeface="Montserrat"/>
              </a:rPr>
              <a:t>プロジェクト計画書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572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>
                <a:solidFill>
                  <a:srgbClr val="828A99"/>
                </a:solidFill>
                <a:latin typeface="Noto Sans"/>
              </a:rPr>
              <a:t>2025年3月30日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5029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1">
                <a:solidFill>
                  <a:srgbClr val="FAFAFA"/>
                </a:solidFill>
                <a:latin typeface="Noto Sans"/>
              </a:rPr>
              <a:t>株式会社〇〇〇〇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1C1E27"/>
              </a:gs>
              <a:gs pos="100000">
                <a:srgbClr val="16161D"/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914400" y="914400"/>
            <a:ext cx="1828800" cy="1828800"/>
          </a:xfrm>
          <a:prstGeom prst="ellipse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9144000" y="4572000"/>
            <a:ext cx="2743200" cy="2743200"/>
          </a:xfrm>
          <a:prstGeom prst="ellipse">
            <a:avLst/>
          </a:prstGeom>
          <a:solidFill>
            <a:srgbClr val="FF9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FAFAFA"/>
                </a:solidFill>
                <a:latin typeface="Montserrat"/>
              </a:rPr>
              <a:t>まとめと次のステップ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6000" y="2286000"/>
            <a:ext cx="7315200" cy="1645920"/>
          </a:xfrm>
          <a:prstGeom prst="round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560320" y="2468880"/>
            <a:ext cx="676656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sz="2000" b="1">
                <a:solidFill>
                  <a:srgbClr val="4BC0C0"/>
                </a:solidFill>
                <a:latin typeface="Noto Sans"/>
              </a:rPr>
              <a:t>【提案のまとめ】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クラウドベースの統合管理システム導入により業務効率を30%向上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6ヶ月間の段階的な導入計画で業務への影響を最小化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初期投資3,500万円、年間運用コスト800万円、18ヶ月でROI達成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86000" y="4114800"/>
            <a:ext cx="7315200" cy="1645920"/>
          </a:xfrm>
          <a:prstGeom prst="roundRect">
            <a:avLst/>
          </a:prstGeom>
          <a:solidFill>
            <a:srgbClr val="FAFA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560320" y="4297680"/>
            <a:ext cx="676656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sz="2000" b="1">
                <a:solidFill>
                  <a:srgbClr val="4BC0C0"/>
                </a:solidFill>
                <a:latin typeface="Noto Sans"/>
              </a:rPr>
              <a:t>【次のステップ】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提案内容の最終確認と承認（1週間以内）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キックオフミーティングの開催（承認後2週間以内）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詳細要件定義の開始（4月第1週）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5943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>
                <a:solidFill>
                  <a:srgbClr val="FAFAFA"/>
                </a:solidFill>
                <a:latin typeface="Noto Sans"/>
              </a:rPr>
              <a:t>プロジェクト担当: 山田太郎 | yamada.taro@example.com | 03-1234-5678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1C1E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7432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AFAFA"/>
                </a:solidFill>
                <a:latin typeface="Montserrat"/>
              </a:rPr>
              <a:t>エグゼクティブサマリー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371600"/>
            <a:ext cx="91440" cy="4572000"/>
          </a:xfrm>
          <a:prstGeom prst="rect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0058400" y="5029200"/>
            <a:ext cx="1828800" cy="1828800"/>
          </a:xfrm>
          <a:prstGeom prst="ellipse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601200" y="5486400"/>
            <a:ext cx="914400" cy="914400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1371600" y="1645920"/>
            <a:ext cx="9144000" cy="4114800"/>
          </a:xfrm>
          <a:prstGeom prst="roundRect">
            <a:avLst/>
          </a:prstGeom>
          <a:solidFill>
            <a:srgbClr val="FAFAFA"/>
          </a:solidFill>
          <a:ln w="9525">
            <a:solidFill>
              <a:srgbClr val="F0F2F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828800" y="18288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sz="2000" b="1">
                <a:solidFill>
                  <a:srgbClr val="4BC0C0"/>
                </a:solidFill>
                <a:latin typeface="Noto Sans"/>
              </a:rPr>
              <a:t>【プロジェクトの目的】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現行の業務システムを刷新し、業務効率を30%向上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デジタルトランスフォーメーションの基盤構築</a:t>
            </a:r>
          </a:p>
          <a:p>
            <a:pPr>
              <a:spcAft>
                <a:spcPts val="1000"/>
              </a:spcAft>
            </a:pPr>
          </a:p>
          <a:p>
            <a:pPr>
              <a:spcBef>
                <a:spcPts val="1500"/>
              </a:spcBef>
              <a:spcAft>
                <a:spcPts val="1000"/>
              </a:spcAft>
            </a:pPr>
            <a:r>
              <a:rPr sz="2000" b="1">
                <a:solidFill>
                  <a:srgbClr val="4BC0C0"/>
                </a:solidFill>
                <a:latin typeface="Noto Sans"/>
              </a:rPr>
              <a:t>【主要な提案内容】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クラウドベースの統合管理システムの導入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AI活用による業務自動化と予測分析の実現</a:t>
            </a:r>
          </a:p>
          <a:p>
            <a:pPr>
              <a:spcAft>
                <a:spcPts val="1000"/>
              </a:spcAft>
            </a:pPr>
          </a:p>
          <a:p>
            <a:pPr>
              <a:spcBef>
                <a:spcPts val="1500"/>
              </a:spcBef>
              <a:spcAft>
                <a:spcPts val="1000"/>
              </a:spcAft>
            </a:pPr>
            <a:r>
              <a:rPr sz="2000" b="1">
                <a:solidFill>
                  <a:srgbClr val="4BC0C0"/>
                </a:solidFill>
                <a:latin typeface="Noto Sans"/>
              </a:rPr>
              <a:t>【期待される効果】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年間コスト削減2,000万円、顧客対応時間50%短縮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データ駆動型意思決定の実現とビジネス機会の拡大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4114800"/>
            <a:ext cx="4572000" cy="1371600"/>
          </a:xfrm>
          <a:prstGeom prst="roundRect">
            <a:avLst/>
          </a:prstGeom>
          <a:solidFill>
            <a:srgbClr val="36A2EB"/>
          </a:solidFill>
          <a:ln w="9525">
            <a:solidFill>
              <a:srgbClr val="36A2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217920" y="4297680"/>
            <a:ext cx="4114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実施期間: 2025年4月〜2025年9月（6ヶ月間）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予算概要: 初期投資3,500万円、年間運用コスト800万円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ROI: 導入後18ヶ月で投資回収見込み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492240"/>
            <a:ext cx="12188952" cy="36576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828A99"/>
                </a:solidFill>
                <a:latin typeface="Noto Sans"/>
              </a:rPr>
              <a:t>株式会社〇〇〇〇 | IT開発プロジェクト計画書 | 2025年3月 | 2/10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1C1E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7432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AFAFA"/>
                </a:solidFill>
                <a:latin typeface="Montserrat"/>
              </a:rPr>
              <a:t>現状分析と課題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1371600"/>
            <a:ext cx="5029200" cy="4572000"/>
          </a:xfrm>
          <a:prstGeom prst="roundRect">
            <a:avLst/>
          </a:prstGeom>
          <a:solidFill>
            <a:srgbClr val="FAFAFA"/>
          </a:solidFill>
          <a:ln w="9525">
            <a:solidFill>
              <a:srgbClr val="F0F2F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914400" y="1371600"/>
            <a:ext cx="5029200" cy="640080"/>
          </a:xfrm>
          <a:prstGeom prst="rect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現在のシステム状況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8720" y="219456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導入から8年経過した基幹システム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複数のシステムが連携せず、二重入力が発生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レガシーシステムによるメンテナンスコスト増加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オンプレミス環境でのリソース制約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モバイル対応していないため外出先での業務に制約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217920" y="1371600"/>
            <a:ext cx="5029200" cy="4572000"/>
          </a:xfrm>
          <a:prstGeom prst="roundRect">
            <a:avLst/>
          </a:prstGeom>
          <a:solidFill>
            <a:srgbClr val="FAFAFA"/>
          </a:solidFill>
          <a:ln w="9525">
            <a:solidFill>
              <a:srgbClr val="F0F2F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6217920" y="1371600"/>
            <a:ext cx="5029200" cy="640080"/>
          </a:xfrm>
          <a:prstGeom prst="rect">
            <a:avLst/>
          </a:prstGeom>
          <a:solidFill>
            <a:srgbClr val="FF9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解決すべき課題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92240" y="219456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データの一元管理と業務プロセスの標準化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システム間連携の自動化による二重作業の排除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クラウド環境への移行によるコスト最適化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モバイル対応によるリモートワーク環境の整備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セキュリティ強化とコンプライアンス対応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486400" y="3657600"/>
            <a:ext cx="914400" cy="365760"/>
          </a:xfrm>
          <a:prstGeom prst="rightArrow">
            <a:avLst/>
          </a:prstGeom>
          <a:solidFill>
            <a:srgbClr val="828A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0" y="6492240"/>
            <a:ext cx="12188952" cy="36576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828A99"/>
                </a:solidFill>
                <a:latin typeface="Noto Sans"/>
              </a:rPr>
              <a:t>株式会社〇〇〇〇 | IT開発プロジェクト計画書 | 2025年3月 | 3/10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1C1E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7432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AFAFA"/>
                </a:solidFill>
                <a:latin typeface="Montserrat"/>
              </a:rPr>
              <a:t>提案内容: クラウド統合管理システム</a:t>
            </a:r>
          </a:p>
        </p:txBody>
      </p:sp>
      <p:sp>
        <p:nvSpPr>
          <p:cNvPr id="7" name="Oval 6"/>
          <p:cNvSpPr/>
          <p:nvPr/>
        </p:nvSpPr>
        <p:spPr>
          <a:xfrm>
            <a:off x="9144000" y="5029200"/>
            <a:ext cx="2743200" cy="2743200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914400" y="1371600"/>
            <a:ext cx="6400800" cy="5029200"/>
          </a:xfrm>
          <a:prstGeom prst="roundRect">
            <a:avLst/>
          </a:prstGeom>
          <a:solidFill>
            <a:srgbClr val="FAFAFA"/>
          </a:solidFill>
          <a:ln w="9525">
            <a:solidFill>
              <a:srgbClr val="F0F2F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7589520" y="1371600"/>
            <a:ext cx="3657600" cy="2286000"/>
          </a:xfrm>
          <a:prstGeom prst="roundRect">
            <a:avLst/>
          </a:prstGeom>
          <a:solidFill>
            <a:srgbClr val="36A2EB"/>
          </a:solidFill>
          <a:ln w="9525">
            <a:solidFill>
              <a:srgbClr val="36A2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7589520" y="1371600"/>
            <a:ext cx="3657600" cy="457200"/>
          </a:xfrm>
          <a:prstGeom prst="rect">
            <a:avLst/>
          </a:prstGeom>
          <a:solidFill>
            <a:srgbClr val="36A2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システム概要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89520" y="3840480"/>
            <a:ext cx="3657600" cy="2560320"/>
          </a:xfrm>
          <a:prstGeom prst="roundRect">
            <a:avLst/>
          </a:prstGeom>
          <a:solidFill>
            <a:srgbClr val="4BC0C0"/>
          </a:solidFill>
          <a:ln w="9525">
            <a:solidFill>
              <a:srgbClr val="4BC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7589520" y="3840480"/>
            <a:ext cx="3657600" cy="457200"/>
          </a:xfrm>
          <a:prstGeom prst="rect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主要機能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1828800"/>
            <a:ext cx="5486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sz="2000" b="1">
                <a:solidFill>
                  <a:srgbClr val="4BC0C0"/>
                </a:solidFill>
                <a:latin typeface="Noto Sans"/>
              </a:rPr>
              <a:t>【クラウド統合管理システムの特徴】</a:t>
            </a:r>
          </a:p>
          <a:p>
            <a:pPr>
              <a:spcAft>
                <a:spcPts val="1000"/>
              </a:spcAft>
            </a:pP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すべての業務データを一元管理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どこからでもアクセス可能なクラウド基盤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直感的なユーザーインターフェース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リアルタイムでのデータ同期と分析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業務プロセスの自動化による効率化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AIによる予測分析と意思決定支援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柔軟なスケーリングとカスタマイズ性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1920240"/>
            <a:ext cx="329184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クラウドベースの統合プラットフォーム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マイクロサービスアーキテクチャ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APIによる外部システム連携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レスポンシブデザイン対応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セキュアなデータストレージ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400" y="4389120"/>
            <a:ext cx="329184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顧客情報・案件管理の統合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リアルタイムダッシュボード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ワークフロー自動化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権限管理とセキュリティ制御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モバイルアプリケーション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492240"/>
            <a:ext cx="12188952" cy="36576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828A99"/>
                </a:solidFill>
                <a:latin typeface="Noto Sans"/>
              </a:rPr>
              <a:t>株式会社〇〇〇〇 | IT開発プロジェクト計画書 | 2025年3月 | 4/10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1C1E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7432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AFAFA"/>
                </a:solidFill>
                <a:latin typeface="Montserrat"/>
              </a:rPr>
              <a:t>導入スケジュール（6ヶ月計画）</a:t>
            </a:r>
          </a:p>
        </p:txBody>
      </p:sp>
      <p:sp>
        <p:nvSpPr>
          <p:cNvPr id="7" name="Oval 6"/>
          <p:cNvSpPr/>
          <p:nvPr/>
        </p:nvSpPr>
        <p:spPr>
          <a:xfrm>
            <a:off x="10058400" y="1371600"/>
            <a:ext cx="1828800" cy="1828800"/>
          </a:xfrm>
          <a:prstGeom prst="ellipse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914400" y="1371600"/>
            <a:ext cx="10058400" cy="1143000"/>
          </a:xfrm>
          <a:prstGeom prst="roundRect">
            <a:avLst/>
          </a:prstGeom>
          <a:solidFill>
            <a:srgbClr val="FAFAFA"/>
          </a:solidFill>
          <a:ln w="19050">
            <a:solidFill>
              <a:srgbClr val="4BC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914400" y="1371600"/>
            <a:ext cx="2286000" cy="1143000"/>
          </a:xfrm>
          <a:prstGeom prst="rect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フェーズ1</a:t>
            </a:r>
          </a:p>
          <a:p>
            <a:r>
              <a:t>要件定義・設計</a:t>
            </a:r>
          </a:p>
          <a:p>
            <a:r>
              <a:t>4月〜5月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91840" y="1554480"/>
            <a:ext cx="73152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業務要件の詳細ヒアリングと分析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システム設計とアーキテクチャ確定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データ移行計画の策定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4400" y="2651760"/>
            <a:ext cx="10058400" cy="1143000"/>
          </a:xfrm>
          <a:prstGeom prst="roundRect">
            <a:avLst/>
          </a:prstGeom>
          <a:solidFill>
            <a:srgbClr val="FAFAFA"/>
          </a:solidFill>
          <a:ln w="19050">
            <a:solidFill>
              <a:srgbClr val="FF9F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914400" y="2651760"/>
            <a:ext cx="2286000" cy="1143000"/>
          </a:xfrm>
          <a:prstGeom prst="rect">
            <a:avLst/>
          </a:prstGeom>
          <a:solidFill>
            <a:srgbClr val="FF9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フェーズ2</a:t>
            </a:r>
          </a:p>
          <a:p>
            <a:r>
              <a:t>開発・構築</a:t>
            </a:r>
          </a:p>
          <a:p>
            <a:r>
              <a:t>5月〜7月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91840" y="2834640"/>
            <a:ext cx="73152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システム基盤構築とコア機能の開発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外部システム連携の実装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ユーザーインターフェース開発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14400" y="3931920"/>
            <a:ext cx="10058400" cy="1143000"/>
          </a:xfrm>
          <a:prstGeom prst="roundRect">
            <a:avLst/>
          </a:prstGeom>
          <a:solidFill>
            <a:srgbClr val="FAFAFA"/>
          </a:solidFill>
          <a:ln w="19050">
            <a:solidFill>
              <a:srgbClr val="99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914400" y="3931920"/>
            <a:ext cx="2286000" cy="11430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フェーズ3</a:t>
            </a:r>
          </a:p>
          <a:p>
            <a:r>
              <a:t>テスト・移行</a:t>
            </a:r>
          </a:p>
          <a:p>
            <a:r>
              <a:t>7月〜8月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1840" y="4114800"/>
            <a:ext cx="73152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単体・結合テストの実施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ユーザー受け入れテスト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データ移行とシステム切り替え準備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14400" y="5212080"/>
            <a:ext cx="10058400" cy="1143000"/>
          </a:xfrm>
          <a:prstGeom prst="roundRect">
            <a:avLst/>
          </a:prstGeom>
          <a:solidFill>
            <a:srgbClr val="FAFAFA"/>
          </a:solidFill>
          <a:ln w="19050">
            <a:solidFill>
              <a:srgbClr val="36A2E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914400" y="5212080"/>
            <a:ext cx="2286000" cy="1143000"/>
          </a:xfrm>
          <a:prstGeom prst="rect">
            <a:avLst/>
          </a:prstGeom>
          <a:solidFill>
            <a:srgbClr val="36A2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フェーズ4</a:t>
            </a:r>
          </a:p>
          <a:p>
            <a:r>
              <a:t>本番稼働・安定化</a:t>
            </a:r>
          </a:p>
          <a:p>
            <a:r>
              <a:t>9月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1840" y="5394960"/>
            <a:ext cx="73152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段階的な本番リリース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ユーザートレーニングの実施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運用体制の確立とサポート</a:t>
            </a:r>
          </a:p>
        </p:txBody>
      </p:sp>
      <p:sp>
        <p:nvSpPr>
          <p:cNvPr id="20" name="Rectangle 19"/>
          <p:cNvSpPr/>
          <p:nvPr/>
        </p:nvSpPr>
        <p:spPr>
          <a:xfrm>
            <a:off x="0" y="6492240"/>
            <a:ext cx="12188952" cy="36576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828A99"/>
                </a:solidFill>
                <a:latin typeface="Noto Sans"/>
              </a:rPr>
              <a:t>株式会社〇〇〇〇 | IT開発プロジェクト計画書 | 2025年3月 | 5/10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1C1E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7432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AFAFA"/>
                </a:solidFill>
                <a:latin typeface="Montserrat"/>
              </a:rPr>
              <a:t>実施体制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486400"/>
            <a:ext cx="1371600" cy="1371600"/>
          </a:xfrm>
          <a:prstGeom prst="ellipse">
            <a:avLst/>
          </a:prstGeom>
          <a:solidFill>
            <a:srgbClr val="FF9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914400" y="1371600"/>
            <a:ext cx="4572000" cy="2286000"/>
          </a:xfrm>
          <a:prstGeom prst="roundRect">
            <a:avLst/>
          </a:prstGeom>
          <a:solidFill>
            <a:srgbClr val="FAFAFA"/>
          </a:solidFill>
          <a:ln w="9525">
            <a:solidFill>
              <a:srgbClr val="F0F2F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914400" y="1371600"/>
            <a:ext cx="4572000" cy="457200"/>
          </a:xfrm>
          <a:prstGeom prst="rect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プロジェクト推進体制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8720" y="1920240"/>
            <a:ext cx="41148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プロジェクトスポンサー: 経営企画部長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プロジェクトマネージャー: IT部門 課長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テクニカルリード: システム開発チーム リーダー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業務プロセス担当: 各部門代表者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3600" y="1371600"/>
            <a:ext cx="5303520" cy="2286000"/>
          </a:xfrm>
          <a:prstGeom prst="roundRect">
            <a:avLst/>
          </a:prstGeom>
          <a:solidFill>
            <a:srgbClr val="FAFAFA"/>
          </a:solidFill>
          <a:ln w="9525">
            <a:solidFill>
              <a:srgbClr val="F0F2F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943600" y="1371600"/>
            <a:ext cx="5303520" cy="457200"/>
          </a:xfrm>
          <a:prstGeom prst="rect">
            <a:avLst/>
          </a:prstGeom>
          <a:solidFill>
            <a:srgbClr val="FF9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役割と責任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7920" y="1920240"/>
            <a:ext cx="484632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要件定義・設計: 弊社コンサルタント + お客様業務担当者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システム開発: 弊社エンジニアチーム（5名）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テスト・品質保証: 弊社QAチーム + お客様検証担当者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導入・トレーニング: 弊社導入支援チーム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14400" y="3931920"/>
            <a:ext cx="10332720" cy="2286000"/>
          </a:xfrm>
          <a:prstGeom prst="roundRect">
            <a:avLst/>
          </a:prstGeom>
          <a:solidFill>
            <a:srgbClr val="FAFAFA"/>
          </a:solidFill>
          <a:ln w="9525">
            <a:solidFill>
              <a:srgbClr val="F0F2F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914400" y="3931920"/>
            <a:ext cx="10332720" cy="4572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コミュニケーション体制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8720" y="4480560"/>
            <a:ext cx="987552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週次進捗会議（オンライン）: プロジェクトマネージャーが進捗、課題、リスクを報告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月次ステアリングコミッティ（対面）: 経営層へ報告、重要決定事項の承認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日次スクラムミーティング（開発チーム）: 15分の短時間で作業状況共有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課題管理システムによるリアルタイム状況共有と透明性確保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492240"/>
            <a:ext cx="12188952" cy="36576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828A99"/>
                </a:solidFill>
                <a:latin typeface="Noto Sans"/>
              </a:rPr>
              <a:t>株式会社〇〇〇〇 | IT開発プロジェクト計画書 | 2025年3月 | 6/10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1C1E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7432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AFAFA"/>
                </a:solidFill>
                <a:latin typeface="Montserrat"/>
              </a:rPr>
              <a:t>リスク管理計画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1371600"/>
            <a:ext cx="10332720" cy="4846320"/>
          </a:xfrm>
          <a:prstGeom prst="roundRect">
            <a:avLst/>
          </a:prstGeom>
          <a:solidFill>
            <a:srgbClr val="FAFAFA"/>
          </a:solidFill>
          <a:ln w="9525">
            <a:solidFill>
              <a:srgbClr val="F0F2F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1188720" y="1645920"/>
            <a:ext cx="4846320" cy="1463040"/>
          </a:xfrm>
          <a:prstGeom prst="roundRect">
            <a:avLst/>
          </a:prstGeom>
          <a:solidFill>
            <a:srgbClr val="4BC0C0"/>
          </a:solidFill>
          <a:ln w="9525">
            <a:solidFill>
              <a:srgbClr val="4BC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371600" y="173736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6161D"/>
                </a:solidFill>
                <a:latin typeface="Noto Sans"/>
              </a:rPr>
              <a:t>リスク1: 要件定義の不足・変更による開発遅延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210312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対策: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アジャイル開発手法の採用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定期的な要件レビュー会議の実施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変更管理プロセスの厳格化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217920" y="1645920"/>
            <a:ext cx="4846320" cy="1463040"/>
          </a:xfrm>
          <a:prstGeom prst="roundRect">
            <a:avLst/>
          </a:prstGeom>
          <a:solidFill>
            <a:srgbClr val="FF9F40"/>
          </a:solidFill>
          <a:ln w="9525">
            <a:solidFill>
              <a:srgbClr val="FF9F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400800" y="173736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6161D"/>
                </a:solidFill>
                <a:latin typeface="Noto Sans"/>
              </a:rPr>
              <a:t>リスク2: データ移行時のデータ欠損・不整合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210312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対策: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事前データクレンジングの実施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段階的移行アプローチの採用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二重検証体制の構築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188720" y="3291840"/>
            <a:ext cx="4846320" cy="1463040"/>
          </a:xfrm>
          <a:prstGeom prst="roundRect">
            <a:avLst/>
          </a:prstGeom>
          <a:solidFill>
            <a:srgbClr val="9966FF"/>
          </a:solidFill>
          <a:ln w="9525">
            <a:solidFill>
              <a:srgbClr val="99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371600" y="338328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6161D"/>
                </a:solidFill>
                <a:latin typeface="Noto Sans"/>
              </a:rPr>
              <a:t>リスク3: ユーザー受け入れの低さ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3749039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対策: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早期からのユーザー参加促進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充実したトレーニング計画の策定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ユーザーフィードバックの継続的収集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17920" y="3291840"/>
            <a:ext cx="4846320" cy="1463040"/>
          </a:xfrm>
          <a:prstGeom prst="roundRect">
            <a:avLst/>
          </a:prstGeom>
          <a:solidFill>
            <a:srgbClr val="36A2EB"/>
          </a:solidFill>
          <a:ln w="9525">
            <a:solidFill>
              <a:srgbClr val="36A2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400800" y="338328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6161D"/>
                </a:solidFill>
                <a:latin typeface="Noto Sans"/>
              </a:rPr>
              <a:t>リスク4: 既存システムとの連携不具合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3749039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対策: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詳細なインターフェース設計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段階的な連携テストの実施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フォールバック機構の設計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657600" y="4846320"/>
            <a:ext cx="4846320" cy="1188720"/>
          </a:xfrm>
          <a:prstGeom prst="roundRect">
            <a:avLst/>
          </a:prstGeom>
          <a:solidFill>
            <a:srgbClr val="1C1E27"/>
          </a:solidFill>
          <a:ln w="9525">
            <a:solidFill>
              <a:srgbClr val="1C1E2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3840480" y="493776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FAFAFA"/>
                </a:solidFill>
                <a:latin typeface="Noto Sans"/>
              </a:rPr>
              <a:t>リスク5: セキュリティインシデント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40480" y="530352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FAFAFA"/>
                </a:solidFill>
                <a:latin typeface="Noto Sans"/>
              </a:rPr>
              <a:t>対策: セキュリティ設計レビュー、脆弱性診断、インシデント対応計画の策定</a:t>
            </a:r>
          </a:p>
        </p:txBody>
      </p:sp>
      <p:sp>
        <p:nvSpPr>
          <p:cNvPr id="23" name="Rectangle 22"/>
          <p:cNvSpPr/>
          <p:nvPr/>
        </p:nvSpPr>
        <p:spPr>
          <a:xfrm>
            <a:off x="0" y="6492240"/>
            <a:ext cx="12188952" cy="36576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828A99"/>
                </a:solidFill>
                <a:latin typeface="Noto Sans"/>
              </a:rPr>
              <a:t>株式会社〇〇〇〇 | IT開発プロジェクト計画書 | 2025年3月 | 7/10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1C1E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7432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AFAFA"/>
                </a:solidFill>
                <a:latin typeface="Montserrat"/>
              </a:rPr>
              <a:t>予算計画</a:t>
            </a:r>
          </a:p>
        </p:txBody>
      </p:sp>
      <p:sp>
        <p:nvSpPr>
          <p:cNvPr id="7" name="Oval 6"/>
          <p:cNvSpPr/>
          <p:nvPr/>
        </p:nvSpPr>
        <p:spPr>
          <a:xfrm>
            <a:off x="9601200" y="5029200"/>
            <a:ext cx="2743200" cy="2743200"/>
          </a:xfrm>
          <a:prstGeom prst="ellipse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914400" y="1371600"/>
            <a:ext cx="5486400" cy="2560320"/>
          </a:xfrm>
          <a:prstGeom prst="roundRect">
            <a:avLst/>
          </a:prstGeom>
          <a:solidFill>
            <a:srgbClr val="FAFAFA"/>
          </a:solidFill>
          <a:ln w="9525">
            <a:solidFill>
              <a:srgbClr val="F0F2F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914400" y="1371600"/>
            <a:ext cx="5486400" cy="457200"/>
          </a:xfrm>
          <a:prstGeom prst="rect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初期導入コスト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8720" y="1920240"/>
            <a:ext cx="493776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システム設計・開発費: 2,000万円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ハードウェア・クラウド環境構築: 500万円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データ移行・テスト: 600万円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トレーニング・導入支援: 400万円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初期費用合計: 3,500万円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4400" y="4114800"/>
            <a:ext cx="5486400" cy="2103120"/>
          </a:xfrm>
          <a:prstGeom prst="roundRect">
            <a:avLst/>
          </a:prstGeom>
          <a:solidFill>
            <a:srgbClr val="FAFAFA"/>
          </a:solidFill>
          <a:ln w="9525">
            <a:solidFill>
              <a:srgbClr val="F0F2F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914400" y="4114800"/>
            <a:ext cx="5486400" cy="457200"/>
          </a:xfrm>
          <a:prstGeom prst="rect">
            <a:avLst/>
          </a:prstGeom>
          <a:solidFill>
            <a:srgbClr val="FF9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ランニングコスト（年間）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8720" y="4663440"/>
            <a:ext cx="493776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クラウドインフラ利用料: 300万円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ライセンス費用: 200万円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保守・サポート費: 300万円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年間運用コスト合計: 800万円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75120" y="1371600"/>
            <a:ext cx="4572000" cy="3474720"/>
          </a:xfrm>
          <a:prstGeom prst="roundRect">
            <a:avLst/>
          </a:prstGeom>
          <a:solidFill>
            <a:srgbClr val="36A2EB"/>
          </a:solidFill>
          <a:ln w="9525">
            <a:solidFill>
              <a:srgbClr val="36A2E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675120" y="1371600"/>
            <a:ext cx="4572000" cy="457200"/>
          </a:xfrm>
          <a:prstGeom prst="rect">
            <a:avLst/>
          </a:prstGeom>
          <a:solidFill>
            <a:srgbClr val="36A2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投資対効果（ROI）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49440" y="192024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sz="2000" b="1">
                <a:solidFill>
                  <a:srgbClr val="4BC0C0"/>
                </a:solidFill>
                <a:latin typeface="Noto Sans"/>
              </a:rPr>
              <a:t>【コスト削減効果】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業務効率化による人件費削減: 年間1,200万円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システム統合によるコスト削減: 年間800万円</a:t>
            </a:r>
          </a:p>
          <a:p>
            <a:pPr>
              <a:spcAft>
                <a:spcPts val="800"/>
              </a:spcAft>
            </a:pPr>
          </a:p>
          <a:p>
            <a:pPr>
              <a:spcBef>
                <a:spcPts val="1500"/>
              </a:spcBef>
              <a:spcAft>
                <a:spcPts val="800"/>
              </a:spcAft>
            </a:pPr>
            <a:r>
              <a:rPr sz="2000" b="1">
                <a:solidFill>
                  <a:srgbClr val="4BC0C0"/>
                </a:solidFill>
                <a:latin typeface="Noto Sans"/>
              </a:rPr>
              <a:t>【定性的効果】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意思決定スピードの向上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顧客満足度の向上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データ活用による戦略的優位性</a:t>
            </a:r>
          </a:p>
          <a:p>
            <a:pPr>
              <a:spcAft>
                <a:spcPts val="800"/>
              </a:spcAft>
            </a:pPr>
          </a:p>
          <a:p>
            <a:pPr>
              <a:spcBef>
                <a:spcPts val="1500"/>
              </a:spcBef>
              <a:spcAft>
                <a:spcPts val="800"/>
              </a:spcAft>
            </a:pPr>
            <a:r>
              <a:rPr sz="2000" b="1">
                <a:solidFill>
                  <a:srgbClr val="4BC0C0"/>
                </a:solidFill>
                <a:latin typeface="Noto Sans"/>
              </a:rPr>
              <a:t>【投資回収期間】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約18ヶ月で初期投資を回収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6492240"/>
            <a:ext cx="12188952" cy="36576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828A99"/>
                </a:solidFill>
                <a:latin typeface="Noto Sans"/>
              </a:rPr>
              <a:t>株式会社〇〇〇〇 | IT開発プロジェクト計画書 | 2025年3月 | 8/10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1C1E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7432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AFAFA"/>
                </a:solidFill>
                <a:latin typeface="Montserrat"/>
              </a:rPr>
              <a:t>成功基準と評価方法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5029200"/>
            <a:ext cx="1828800" cy="1828800"/>
          </a:xfrm>
          <a:prstGeom prst="ellipse">
            <a:avLst/>
          </a:prstGeom>
          <a:solidFill>
            <a:srgbClr val="4BC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914400" y="1371600"/>
            <a:ext cx="10332720" cy="2286000"/>
          </a:xfrm>
          <a:prstGeom prst="roundRect">
            <a:avLst/>
          </a:prstGeom>
          <a:solidFill>
            <a:srgbClr val="FAFAFA"/>
          </a:solidFill>
          <a:ln w="9525">
            <a:solidFill>
              <a:srgbClr val="F0F2F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1188720" y="1645920"/>
            <a:ext cx="4846320" cy="1828800"/>
          </a:xfrm>
          <a:prstGeom prst="roundRect">
            <a:avLst/>
          </a:prstGeom>
          <a:solidFill>
            <a:srgbClr val="4BC0C0"/>
          </a:solidFill>
          <a:ln w="9525">
            <a:solidFill>
              <a:srgbClr val="4BC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371600" y="173736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6161D"/>
                </a:solidFill>
                <a:latin typeface="Noto Sans"/>
              </a:rPr>
              <a:t>システムパフォーマンス指標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2103120"/>
            <a:ext cx="45720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システム応答時間: 2秒以内（ピーク時）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システム可用性: 99.9%以上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同時接続ユーザー: 最大300名をサポート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バックアップ復旧時間: 4時間以内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217920" y="1645920"/>
            <a:ext cx="4846320" cy="1828800"/>
          </a:xfrm>
          <a:prstGeom prst="roundRect">
            <a:avLst/>
          </a:prstGeom>
          <a:solidFill>
            <a:srgbClr val="FF9F40"/>
          </a:solidFill>
          <a:ln w="9525">
            <a:solidFill>
              <a:srgbClr val="FF9F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0" y="173736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6161D"/>
                </a:solidFill>
                <a:latin typeface="Noto Sans"/>
              </a:rPr>
              <a:t>ビジネス効果指標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2103120"/>
            <a:ext cx="45720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業務処理時間: 30%削減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顧客対応時間: 50%短縮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データ入力エラー: 90%削減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ペーパーレス化: 紙使用量80%削減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ユーザー満足度: 80%以上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14400" y="3840480"/>
            <a:ext cx="10332720" cy="2286000"/>
          </a:xfrm>
          <a:prstGeom prst="roundRect">
            <a:avLst/>
          </a:prstGeom>
          <a:solidFill>
            <a:srgbClr val="9966FF"/>
          </a:solidFill>
          <a:ln w="9525">
            <a:solidFill>
              <a:srgbClr val="99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914400" y="3840480"/>
            <a:ext cx="10332720" cy="45720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/>
            <a:r>
              <a:rPr sz="2400">
                <a:solidFill>
                  <a:srgbClr val="FAFAFA"/>
                </a:solidFill>
                <a:latin typeface="Montserrat"/>
              </a:rPr>
              <a:t>測定・評価方法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8720" y="4389120"/>
            <a:ext cx="987552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sz="2000" b="1">
                <a:solidFill>
                  <a:srgbClr val="4BC0C0"/>
                </a:solidFill>
                <a:latin typeface="Noto Sans"/>
              </a:rPr>
              <a:t>【定期評価】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四半期ごとのパフォーマンス測定レポート作成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月次ユーザー満足度調査の実施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業務効率化指標の定期測定と分析</a:t>
            </a:r>
          </a:p>
          <a:p>
            <a:pPr>
              <a:spcAft>
                <a:spcPts val="800"/>
              </a:spcAft>
            </a:pPr>
          </a:p>
          <a:p>
            <a:pPr>
              <a:spcBef>
                <a:spcPts val="1500"/>
              </a:spcBef>
              <a:spcAft>
                <a:spcPts val="800"/>
              </a:spcAft>
            </a:pPr>
            <a:r>
              <a:rPr sz="2000" b="1">
                <a:solidFill>
                  <a:srgbClr val="4BC0C0"/>
                </a:solidFill>
                <a:latin typeface="Noto Sans"/>
              </a:rPr>
              <a:t>【継続的モニタリング】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リアルタイムダッシュボードによるシステム状態監視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インシデント発生率とレスポンス時間の追跡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sz="1800" b="0">
                <a:solidFill>
                  <a:srgbClr val="16161D"/>
                </a:solidFill>
                <a:latin typeface="Noto Sans"/>
              </a:rPr>
              <a:t>ユーザーフィードバックの継続的収集と分析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492240"/>
            <a:ext cx="12188952" cy="365760"/>
          </a:xfrm>
          <a:prstGeom prst="rect">
            <a:avLst/>
          </a:prstGeom>
          <a:solidFill>
            <a:srgbClr val="F0F2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457200" y="6537960"/>
            <a:ext cx="108173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828A99"/>
                </a:solidFill>
                <a:latin typeface="Noto Sans"/>
              </a:rPr>
              <a:t>株式会社〇〇〇〇 | IT開発プロジェクト計画書 | 2025年3月 | 9/10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