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5"/>
  </p:notesMasterIdLst>
  <p:sldIdLst>
    <p:sldId id="256" r:id="rId2"/>
    <p:sldId id="267" r:id="rId3"/>
    <p:sldId id="271" r:id="rId4"/>
    <p:sldId id="272" r:id="rId5"/>
    <p:sldId id="273" r:id="rId6"/>
    <p:sldId id="265" r:id="rId7"/>
    <p:sldId id="257" r:id="rId8"/>
    <p:sldId id="268" r:id="rId9"/>
    <p:sldId id="260" r:id="rId10"/>
    <p:sldId id="269" r:id="rId11"/>
    <p:sldId id="259" r:id="rId12"/>
    <p:sldId id="270"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土屋 一朗" initials="土屋" lastIdx="1" clrIdx="0">
    <p:extLst>
      <p:ext uri="{19B8F6BF-5375-455C-9EA6-DF929625EA0E}">
        <p15:presenceInfo xmlns:p15="http://schemas.microsoft.com/office/powerpoint/2012/main" userId="5b4177617ad915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6E64B-4591-8D49-AF23-D4326EB83CF2}" type="datetimeFigureOut">
              <a:rPr kumimoji="1" lang="ja-JP" altLang="en-US" smtClean="0"/>
              <a:t>2019/3/29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B0F6C-9ACD-AC4F-A2A1-53DFA37B413C}" type="slidenum">
              <a:rPr kumimoji="1" lang="ja-JP" altLang="en-US" smtClean="0"/>
              <a:t>‹#›</a:t>
            </a:fld>
            <a:endParaRPr kumimoji="1" lang="ja-JP" altLang="en-US"/>
          </a:p>
        </p:txBody>
      </p:sp>
    </p:spTree>
    <p:extLst>
      <p:ext uri="{BB962C8B-B14F-4D97-AF65-F5344CB8AC3E}">
        <p14:creationId xmlns:p14="http://schemas.microsoft.com/office/powerpoint/2010/main" val="31076942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チビはひらがな</a:t>
            </a:r>
            <a:endParaRPr kumimoji="1" lang="en-US" altLang="ja-JP" dirty="0"/>
          </a:p>
          <a:p>
            <a:r>
              <a:rPr kumimoji="1" lang="ja-JP" altLang="en-US"/>
              <a:t>表紙は番号なし</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1</a:t>
            </a:fld>
            <a:endParaRPr kumimoji="1" lang="ja-JP" altLang="en-US"/>
          </a:p>
        </p:txBody>
      </p:sp>
    </p:spTree>
    <p:extLst>
      <p:ext uri="{BB962C8B-B14F-4D97-AF65-F5344CB8AC3E}">
        <p14:creationId xmlns:p14="http://schemas.microsoft.com/office/powerpoint/2010/main" val="307375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デバッグ</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12</a:t>
            </a:fld>
            <a:endParaRPr kumimoji="1" lang="ja-JP" altLang="en-US"/>
          </a:p>
        </p:txBody>
      </p:sp>
    </p:spTree>
    <p:extLst>
      <p:ext uri="{BB962C8B-B14F-4D97-AF65-F5344CB8AC3E}">
        <p14:creationId xmlns:p14="http://schemas.microsoft.com/office/powerpoint/2010/main" val="283042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結合が一番大変</a:t>
            </a:r>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13</a:t>
            </a:fld>
            <a:endParaRPr kumimoji="1" lang="ja-JP" altLang="en-US"/>
          </a:p>
        </p:txBody>
      </p:sp>
    </p:spTree>
    <p:extLst>
      <p:ext uri="{BB962C8B-B14F-4D97-AF65-F5344CB8AC3E}">
        <p14:creationId xmlns:p14="http://schemas.microsoft.com/office/powerpoint/2010/main" val="165695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棒人間は何</a:t>
            </a:r>
            <a:endParaRPr kumimoji="1" lang="en-US" altLang="ja-JP" dirty="0"/>
          </a:p>
          <a:p>
            <a:r>
              <a:rPr kumimoji="1" lang="ja-JP" altLang="en-US"/>
              <a:t>画像をちゃんと編集</a:t>
            </a:r>
            <a:endParaRPr kumimoji="1" lang="en-US" altLang="ja-JP" dirty="0"/>
          </a:p>
          <a:p>
            <a:r>
              <a:rPr kumimoji="1" lang="en-US" altLang="ja-JP" dirty="0"/>
              <a:t>LiDAR</a:t>
            </a:r>
          </a:p>
          <a:p>
            <a:r>
              <a:rPr kumimoji="1" lang="en-US" altLang="ja-JP" dirty="0"/>
              <a:t>GTUNE==&gt;</a:t>
            </a:r>
            <a:r>
              <a:rPr kumimoji="1" lang="ja-JP" altLang="en-US"/>
              <a:t>ノート</a:t>
            </a:r>
            <a:r>
              <a:rPr kumimoji="1" lang="en-US" altLang="ja-JP" dirty="0"/>
              <a:t>PC</a:t>
            </a:r>
          </a:p>
          <a:p>
            <a:r>
              <a:rPr kumimoji="1" lang="ja-JP" altLang="en-US"/>
              <a:t>名前は「</a:t>
            </a:r>
            <a:r>
              <a:rPr kumimoji="1" lang="en-US" altLang="ja-JP" dirty="0" err="1"/>
              <a:t>er</a:t>
            </a:r>
            <a:r>
              <a:rPr kumimoji="1" lang="ja-JP" altLang="en-US"/>
              <a:t>」</a:t>
            </a:r>
            <a:endParaRPr kumimoji="1" lang="en-US" altLang="ja-JP" dirty="0"/>
          </a:p>
          <a:p>
            <a:r>
              <a:rPr kumimoji="1" lang="ja-JP" altLang="en-US"/>
              <a:t>文字サイズ</a:t>
            </a:r>
            <a:endParaRPr kumimoji="1" lang="en-US" altLang="ja-JP" dirty="0"/>
          </a:p>
          <a:p>
            <a:r>
              <a:rPr kumimoji="1" lang="en-US" altLang="ja-JP" dirty="0"/>
              <a:t>Local -&gt; Global</a:t>
            </a:r>
            <a:r>
              <a:rPr kumimoji="1" lang="ja-JP" altLang="en-US"/>
              <a:t>も必要</a:t>
            </a:r>
            <a:endParaRPr kumimoji="1" lang="en-US" altLang="ja-JP" dirty="0"/>
          </a:p>
          <a:p>
            <a:r>
              <a:rPr kumimoji="1" lang="en-US" altLang="ja-JP" dirty="0"/>
              <a:t>Roomba </a:t>
            </a:r>
            <a:r>
              <a:rPr kumimoji="1" lang="ja-JP" altLang="en-US"/>
              <a:t>を細かく</a:t>
            </a:r>
            <a:endParaRPr kumimoji="1" lang="en-US" altLang="ja-JP" dirty="0"/>
          </a:p>
          <a:p>
            <a:r>
              <a:rPr kumimoji="1" lang="ja-JP" altLang="en-US"/>
              <a:t>何を送るか書く</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2</a:t>
            </a:fld>
            <a:endParaRPr kumimoji="1" lang="ja-JP" altLang="en-US"/>
          </a:p>
        </p:txBody>
      </p:sp>
    </p:spTree>
    <p:extLst>
      <p:ext uri="{BB962C8B-B14F-4D97-AF65-F5344CB8AC3E}">
        <p14:creationId xmlns:p14="http://schemas.microsoft.com/office/powerpoint/2010/main" val="227393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文字のパース</a:t>
            </a:r>
            <a:endParaRPr kumimoji="1" lang="en-US" altLang="ja-JP" dirty="0"/>
          </a:p>
          <a:p>
            <a:r>
              <a:rPr kumimoji="1" lang="ja-JP" altLang="en-US"/>
              <a:t>ピリオドいらない</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3</a:t>
            </a:fld>
            <a:endParaRPr kumimoji="1" lang="ja-JP" altLang="en-US"/>
          </a:p>
        </p:txBody>
      </p:sp>
    </p:spTree>
    <p:extLst>
      <p:ext uri="{BB962C8B-B14F-4D97-AF65-F5344CB8AC3E}">
        <p14:creationId xmlns:p14="http://schemas.microsoft.com/office/powerpoint/2010/main" val="387855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というもの</a:t>
            </a:r>
            <a:r>
              <a:rPr kumimoji="1" lang="en-US" altLang="ja-JP" dirty="0"/>
              <a:t>??</a:t>
            </a:r>
          </a:p>
          <a:p>
            <a:r>
              <a:rPr kumimoji="1" lang="ja-JP" altLang="en-US"/>
              <a:t>改行のいち</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5</a:t>
            </a:fld>
            <a:endParaRPr kumimoji="1" lang="ja-JP" altLang="en-US"/>
          </a:p>
        </p:txBody>
      </p:sp>
    </p:spTree>
    <p:extLst>
      <p:ext uri="{BB962C8B-B14F-4D97-AF65-F5344CB8AC3E}">
        <p14:creationId xmlns:p14="http://schemas.microsoft.com/office/powerpoint/2010/main" val="3478135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受け取って二次元配列</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7</a:t>
            </a:fld>
            <a:endParaRPr kumimoji="1" lang="ja-JP" altLang="en-US"/>
          </a:p>
        </p:txBody>
      </p:sp>
    </p:spTree>
    <p:extLst>
      <p:ext uri="{BB962C8B-B14F-4D97-AF65-F5344CB8AC3E}">
        <p14:creationId xmlns:p14="http://schemas.microsoft.com/office/powerpoint/2010/main" val="224634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受け取って二次元配列</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8</a:t>
            </a:fld>
            <a:endParaRPr kumimoji="1" lang="ja-JP" altLang="en-US"/>
          </a:p>
        </p:txBody>
      </p:sp>
    </p:spTree>
    <p:extLst>
      <p:ext uri="{BB962C8B-B14F-4D97-AF65-F5344CB8AC3E}">
        <p14:creationId xmlns:p14="http://schemas.microsoft.com/office/powerpoint/2010/main" val="322752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結合が一番大変</a:t>
            </a:r>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9</a:t>
            </a:fld>
            <a:endParaRPr kumimoji="1" lang="ja-JP" altLang="en-US"/>
          </a:p>
        </p:txBody>
      </p:sp>
    </p:spTree>
    <p:extLst>
      <p:ext uri="{BB962C8B-B14F-4D97-AF65-F5344CB8AC3E}">
        <p14:creationId xmlns:p14="http://schemas.microsoft.com/office/powerpoint/2010/main" val="1643562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結合が一番大変</a:t>
            </a:r>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10</a:t>
            </a:fld>
            <a:endParaRPr kumimoji="1" lang="ja-JP" altLang="en-US"/>
          </a:p>
        </p:txBody>
      </p:sp>
    </p:spTree>
    <p:extLst>
      <p:ext uri="{BB962C8B-B14F-4D97-AF65-F5344CB8AC3E}">
        <p14:creationId xmlns:p14="http://schemas.microsoft.com/office/powerpoint/2010/main" val="734848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global</a:t>
            </a:r>
            <a:r>
              <a:rPr kumimoji="1" lang="ja-JP" altLang="en-US"/>
              <a:t>だけ小文字</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11</a:t>
            </a:fld>
            <a:endParaRPr kumimoji="1" lang="ja-JP" altLang="en-US"/>
          </a:p>
        </p:txBody>
      </p:sp>
    </p:spTree>
    <p:extLst>
      <p:ext uri="{BB962C8B-B14F-4D97-AF65-F5344CB8AC3E}">
        <p14:creationId xmlns:p14="http://schemas.microsoft.com/office/powerpoint/2010/main" val="206791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FB62F19-F563-47D1-A654-6B6D71413FD1}" type="datetime1">
              <a:rPr lang="ja-JP" altLang="en-US" smtClean="0"/>
              <a:t>2019/3/29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24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D749B1-AD1A-4287-91F1-9843D0680AFE}" type="datetime1">
              <a:rPr lang="ja-JP" altLang="en-US" smtClean="0"/>
              <a:t>2019/3/29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0127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0C8C5D-5412-4CBF-B3DD-E1781D3A2AB7}" type="datetime1">
              <a:rPr lang="ja-JP" altLang="en-US" smtClean="0"/>
              <a:t>2019/3/29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85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6F1B7D-DF64-443B-9DAA-F5C3EEBB0031}" type="datetime1">
              <a:rPr lang="ja-JP" altLang="en-US" smtClean="0"/>
              <a:t>2019/3/29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81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0D66F15-AAA8-42CA-AB37-94766A03625C}" type="datetime1">
              <a:rPr lang="ja-JP" altLang="en-US" smtClean="0"/>
              <a:t>2019/3/29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25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568AA79-03CE-4A52-A6EB-E6FD01E4A92A}" type="datetime1">
              <a:rPr lang="ja-JP" altLang="en-US" smtClean="0"/>
              <a:t>2019/3/29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5678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CF48A1B-46B9-4A08-93EF-9CB0F38CD8C8}" type="datetime1">
              <a:rPr lang="ja-JP" altLang="en-US" smtClean="0"/>
              <a:t>2019/3/29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16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26992AC-40E5-4A02-9D2D-C7A405674CF4}" type="datetime1">
              <a:rPr lang="ja-JP" altLang="en-US" smtClean="0"/>
              <a:t>2019/3/29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19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FE30C6-2E56-4D5A-9E58-15693B637FC1}" type="datetime1">
              <a:rPr lang="ja-JP" altLang="en-US" smtClean="0"/>
              <a:t>2019/3/29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71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736B72-FBD6-47E3-944A-7D6336590E25}" type="datetime1">
              <a:rPr lang="ja-JP" altLang="en-US" smtClean="0"/>
              <a:t>2019/3/29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247522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B6E9111-F24D-4F51-B313-2A1C745FF5A8}" type="datetime1">
              <a:rPr lang="ja-JP" altLang="en-US" smtClean="0"/>
              <a:t>2019/3/29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58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AEDF11-25E7-4CA6-A0CC-8C16DE8D2542}" type="datetime1">
              <a:rPr lang="ja-JP" altLang="en-US" smtClean="0"/>
              <a:t>2019/3/29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948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02284" y="1550399"/>
            <a:ext cx="10074707" cy="1646302"/>
          </a:xfrm>
        </p:spPr>
        <p:txBody>
          <a:bodyPr>
            <a:normAutofit/>
          </a:bodyPr>
          <a:lstStyle/>
          <a:p>
            <a:r>
              <a:rPr lang="ja-JP" altLang="en-US" b="1" dirty="0" smtClean="0"/>
              <a:t>ち</a:t>
            </a:r>
            <a:r>
              <a:rPr lang="ja-JP" altLang="en-US" b="1" dirty="0"/>
              <a:t>び</a:t>
            </a:r>
            <a:r>
              <a:rPr kumimoji="1" lang="ja-JP" altLang="en-US" b="1" dirty="0" smtClean="0"/>
              <a:t>チャレ</a:t>
            </a:r>
            <a:r>
              <a:rPr kumimoji="1" lang="ja-JP" altLang="en-US" b="1" dirty="0"/>
              <a:t>進捗状況</a:t>
            </a:r>
          </a:p>
        </p:txBody>
      </p:sp>
      <p:sp>
        <p:nvSpPr>
          <p:cNvPr id="3" name="サブタイトル 2"/>
          <p:cNvSpPr>
            <a:spLocks noGrp="1"/>
          </p:cNvSpPr>
          <p:nvPr>
            <p:ph type="subTitle" idx="1"/>
          </p:nvPr>
        </p:nvSpPr>
        <p:spPr>
          <a:xfrm>
            <a:off x="2914953" y="4805579"/>
            <a:ext cx="7766936" cy="1096899"/>
          </a:xfrm>
        </p:spPr>
        <p:txBody>
          <a:bodyPr>
            <a:normAutofit fontScale="85000" lnSpcReduction="20000"/>
          </a:bodyPr>
          <a:lstStyle/>
          <a:p>
            <a:pPr algn="l"/>
            <a:r>
              <a:rPr kumimoji="1" lang="en-US" altLang="ja-JP" sz="4000" dirty="0"/>
              <a:t>B</a:t>
            </a:r>
            <a:r>
              <a:rPr lang="ja-JP" altLang="en-US" sz="4000" dirty="0"/>
              <a:t> </a:t>
            </a:r>
            <a:r>
              <a:rPr kumimoji="1" lang="ja-JP" altLang="en-US" sz="4000" dirty="0"/>
              <a:t>班</a:t>
            </a:r>
            <a:endParaRPr kumimoji="1" lang="en-US" altLang="ja-JP" sz="4000" dirty="0"/>
          </a:p>
          <a:p>
            <a:pPr algn="l"/>
            <a:r>
              <a:rPr kumimoji="1" lang="ja-JP" altLang="en-US" sz="4000" dirty="0"/>
              <a:t> </a:t>
            </a:r>
            <a:r>
              <a:rPr lang="ja-JP" altLang="en-US" sz="4000" dirty="0"/>
              <a:t>深津　吉内　島田　土屋</a:t>
            </a:r>
            <a:endParaRPr kumimoji="1" lang="ja-JP" altLang="en-US" sz="4000" dirty="0"/>
          </a:p>
        </p:txBody>
      </p:sp>
    </p:spTree>
    <p:extLst>
      <p:ext uri="{BB962C8B-B14F-4D97-AF65-F5344CB8AC3E}">
        <p14:creationId xmlns:p14="http://schemas.microsoft.com/office/powerpoint/2010/main" val="1999432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G</a:t>
            </a:r>
            <a:r>
              <a:rPr kumimoji="1" lang="en-US" altLang="ja-JP" b="1" dirty="0" smtClean="0"/>
              <a:t>lobal </a:t>
            </a:r>
            <a:r>
              <a:rPr lang="en-US" altLang="ja-JP" b="1" dirty="0"/>
              <a:t>P</a:t>
            </a:r>
            <a:r>
              <a:rPr kumimoji="1" lang="en-US" altLang="ja-JP" b="1" dirty="0" smtClean="0"/>
              <a:t>ath </a:t>
            </a:r>
            <a:r>
              <a:rPr lang="en-US" altLang="ja-JP" b="1" dirty="0"/>
              <a:t>P</a:t>
            </a:r>
            <a:r>
              <a:rPr kumimoji="1" lang="en-US" altLang="ja-JP" b="1" dirty="0" smtClean="0"/>
              <a:t>lanning</a:t>
            </a:r>
            <a:r>
              <a:rPr kumimoji="1" lang="ja-JP" altLang="en-US" b="1" dirty="0"/>
              <a:t>（土屋）</a:t>
            </a:r>
          </a:p>
        </p:txBody>
      </p:sp>
      <p:sp>
        <p:nvSpPr>
          <p:cNvPr id="3" name="コンテンツ プレースホルダー 2"/>
          <p:cNvSpPr>
            <a:spLocks noGrp="1"/>
          </p:cNvSpPr>
          <p:nvPr>
            <p:ph idx="1"/>
          </p:nvPr>
        </p:nvSpPr>
        <p:spPr/>
        <p:txBody>
          <a:bodyPr>
            <a:normAutofit/>
          </a:bodyPr>
          <a:lstStyle/>
          <a:p>
            <a:r>
              <a:rPr lang="ja-JP" altLang="en-US" sz="4000" dirty="0"/>
              <a:t>＜今後＞</a:t>
            </a:r>
            <a:endParaRPr lang="en-US" altLang="ja-JP" sz="4000" dirty="0"/>
          </a:p>
          <a:p>
            <a:pPr lvl="1"/>
            <a:r>
              <a:rPr lang="ja-JP" altLang="en-US" sz="3400" dirty="0" smtClean="0"/>
              <a:t>・</a:t>
            </a:r>
            <a:r>
              <a:rPr lang="ja-JP" altLang="en-US" sz="3000" dirty="0"/>
              <a:t>経路が壁に近すぎる</a:t>
            </a:r>
            <a:r>
              <a:rPr lang="ja-JP" altLang="en-US" sz="3000" dirty="0" smtClean="0"/>
              <a:t>ため</a:t>
            </a:r>
            <a:r>
              <a:rPr lang="en-US" altLang="ja-JP" sz="3000" dirty="0" smtClean="0"/>
              <a:t>,</a:t>
            </a:r>
            <a:r>
              <a:rPr lang="ja-JP" altLang="en-US" sz="3000" dirty="0" smtClean="0"/>
              <a:t>その</a:t>
            </a:r>
            <a:r>
              <a:rPr lang="ja-JP" altLang="en-US" sz="3000" dirty="0"/>
              <a:t>ままの経路では走行できない</a:t>
            </a:r>
            <a:r>
              <a:rPr lang="ja-JP" altLang="en-US" sz="3000" dirty="0" smtClean="0"/>
              <a:t>可能性が</a:t>
            </a:r>
            <a:r>
              <a:rPr lang="ja-JP" altLang="en-US" sz="3000" dirty="0"/>
              <a:t>高</a:t>
            </a:r>
            <a:r>
              <a:rPr lang="ja-JP" altLang="en-US" sz="3000" dirty="0" smtClean="0"/>
              <a:t>い</a:t>
            </a:r>
            <a:endParaRPr lang="en-US" altLang="ja-JP" sz="3000" dirty="0" smtClean="0"/>
          </a:p>
          <a:p>
            <a:endParaRPr lang="en-US" altLang="ja-JP" sz="3000" dirty="0"/>
          </a:p>
          <a:p>
            <a:pPr lvl="1"/>
            <a:r>
              <a:rPr lang="ja-JP" altLang="en-US" sz="3400" dirty="0" smtClean="0"/>
              <a:t>→</a:t>
            </a:r>
            <a:r>
              <a:rPr lang="en-US" altLang="ja-JP" sz="3400" dirty="0" smtClean="0"/>
              <a:t>Local Path </a:t>
            </a:r>
            <a:r>
              <a:rPr lang="ja-JP" altLang="en-US" sz="3400" dirty="0" smtClean="0"/>
              <a:t>との切り替えを行うことや、壁の近くを避けるアルゴリズムの追加をすることで改善</a:t>
            </a:r>
            <a:endParaRPr lang="en-US" altLang="ja-JP" sz="3400" dirty="0" smtClean="0"/>
          </a:p>
        </p:txBody>
      </p:sp>
      <p:sp>
        <p:nvSpPr>
          <p:cNvPr id="4" name="スライド番号プレースホルダー 3">
            <a:extLst>
              <a:ext uri="{FF2B5EF4-FFF2-40B4-BE49-F238E27FC236}">
                <a16:creationId xmlns="" xmlns:a16="http://schemas.microsoft.com/office/drawing/2014/main" id="{54B80A47-A189-074C-93A7-69683BB32F2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32487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825010"/>
            <a:ext cx="10058400" cy="1450757"/>
          </a:xfrm>
        </p:spPr>
        <p:txBody>
          <a:bodyPr/>
          <a:lstStyle/>
          <a:p>
            <a:r>
              <a:rPr kumimoji="1" lang="en-US" altLang="ja-JP" dirty="0"/>
              <a:t>Localization(</a:t>
            </a:r>
            <a:r>
              <a:rPr kumimoji="1" lang="ja-JP" altLang="en-US"/>
              <a:t>吉内）</a:t>
            </a:r>
            <a:r>
              <a:rPr kumimoji="1" lang="en-US" altLang="ja-JP" dirty="0"/>
              <a:t/>
            </a:r>
            <a:br>
              <a:rPr kumimoji="1" lang="en-US" altLang="ja-JP" dirty="0"/>
            </a:b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a:t> </a:t>
            </a:r>
            <a:r>
              <a:rPr lang="ja-JP" altLang="en-US" sz="2800" dirty="0"/>
              <a:t>前週からの進行度</a:t>
            </a:r>
            <a:endParaRPr lang="en-US" altLang="ja-JP" sz="2800" dirty="0"/>
          </a:p>
          <a:p>
            <a:pPr lvl="1"/>
            <a:r>
              <a:rPr lang="ja-JP" altLang="en-US" sz="2400" dirty="0"/>
              <a:t>オドメトリ 動作モデルの実装</a:t>
            </a:r>
            <a:endParaRPr lang="en-US" altLang="ja-JP" sz="2400" dirty="0"/>
          </a:p>
          <a:p>
            <a:pPr lvl="1"/>
            <a:r>
              <a:rPr lang="ja-JP" altLang="en-US" sz="2400" dirty="0"/>
              <a:t>実機での動作確認時にパーティクルが動かない不具合</a:t>
            </a:r>
            <a:endParaRPr lang="en-US" altLang="ja-JP" sz="2400" dirty="0"/>
          </a:p>
          <a:p>
            <a:pPr lvl="2"/>
            <a:r>
              <a:rPr lang="ja-JP" altLang="en-US" sz="2000" dirty="0"/>
              <a:t>初期位置の周りでリサンプリングが繰り返されている</a:t>
            </a:r>
            <a:endParaRPr lang="en-US" altLang="ja-JP" sz="2000" dirty="0"/>
          </a:p>
          <a:p>
            <a:pPr marL="0" indent="0">
              <a:buNone/>
            </a:pPr>
            <a:r>
              <a:rPr lang="ja-JP" altLang="en-US" dirty="0"/>
              <a:t> </a:t>
            </a:r>
            <a:r>
              <a:rPr lang="ja-JP" altLang="en-US" sz="2800" dirty="0"/>
              <a:t>課題</a:t>
            </a:r>
            <a:endParaRPr lang="en-US" altLang="ja-JP" sz="2800" dirty="0"/>
          </a:p>
          <a:p>
            <a:pPr lvl="1"/>
            <a:r>
              <a:rPr lang="ja-JP" altLang="en-US" sz="2400" dirty="0"/>
              <a:t>尤度の設定を再検討</a:t>
            </a:r>
            <a:endParaRPr lang="en-US" altLang="ja-JP" sz="2400" dirty="0"/>
          </a:p>
          <a:p>
            <a:pPr marL="0" indent="0">
              <a:buNone/>
            </a:pPr>
            <a:r>
              <a:rPr lang="ja-JP" altLang="en-US" dirty="0"/>
              <a:t> </a:t>
            </a:r>
            <a:r>
              <a:rPr lang="ja-JP" altLang="en-US" sz="2800" dirty="0"/>
              <a:t>来週の作業目標</a:t>
            </a:r>
            <a:endParaRPr lang="en-US" altLang="ja-JP" sz="2800" dirty="0"/>
          </a:p>
          <a:p>
            <a:pPr lvl="1"/>
            <a:r>
              <a:rPr lang="ja-JP" altLang="en-US" sz="2400" dirty="0"/>
              <a:t>リサンプリング周期を導入</a:t>
            </a:r>
            <a:endParaRPr lang="en-US" altLang="ja-JP" sz="2400" dirty="0"/>
          </a:p>
          <a:p>
            <a:pPr lvl="1"/>
            <a:r>
              <a:rPr lang="ja-JP" altLang="en-US" sz="2400" dirty="0"/>
              <a:t>確率ロボティクスのビームレンジファインダモデルを参考に再検討</a:t>
            </a:r>
            <a:endParaRPr lang="en-US" altLang="ja-JP" sz="2400" dirty="0"/>
          </a:p>
          <a:p>
            <a:pPr lvl="1"/>
            <a:r>
              <a:rPr lang="en-US" altLang="ja-JP" sz="2400" dirty="0"/>
              <a:t>Localization</a:t>
            </a:r>
            <a:r>
              <a:rPr lang="ja-JP" altLang="en-US" sz="2400" dirty="0"/>
              <a:t>完成</a:t>
            </a:r>
            <a:endParaRPr lang="en-US" altLang="ja-JP" sz="2400" dirty="0"/>
          </a:p>
          <a:p>
            <a:pPr marL="0" indent="0">
              <a:buNone/>
            </a:pPr>
            <a:endParaRPr kumimoji="1" lang="en-US" altLang="ja-JP" dirty="0"/>
          </a:p>
          <a:p>
            <a:pPr lvl="1"/>
            <a:endParaRPr kumimoji="1" lang="ja-JP" altLang="en-US" dirty="0"/>
          </a:p>
        </p:txBody>
      </p:sp>
      <p:sp>
        <p:nvSpPr>
          <p:cNvPr id="4" name="スライド番号プレースホルダー 3">
            <a:extLst>
              <a:ext uri="{FF2B5EF4-FFF2-40B4-BE49-F238E27FC236}">
                <a16:creationId xmlns="" xmlns:a16="http://schemas.microsoft.com/office/drawing/2014/main" id="{B667E619-F4D1-044F-8F57-29AAD059CC0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282231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Local Path Planning</a:t>
            </a:r>
            <a:r>
              <a:rPr kumimoji="1" lang="ja-JP" altLang="en-US"/>
              <a:t>（島田）</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en-US" altLang="ja-JP" sz="3200" dirty="0"/>
              <a:t>&lt;</a:t>
            </a:r>
            <a:r>
              <a:rPr kumimoji="1" lang="ja-JP" altLang="en-US" sz="3200" dirty="0"/>
              <a:t>現状</a:t>
            </a:r>
            <a:r>
              <a:rPr kumimoji="1" lang="en-US" altLang="ja-JP" sz="3200" dirty="0"/>
              <a:t>&gt;</a:t>
            </a:r>
          </a:p>
          <a:p>
            <a:r>
              <a:rPr lang="ja-JP" altLang="en-US" sz="3200"/>
              <a:t>・</a:t>
            </a:r>
            <a:r>
              <a:rPr lang="en-US" altLang="ja-JP" sz="3200" dirty="0"/>
              <a:t>DWA</a:t>
            </a:r>
            <a:r>
              <a:rPr lang="ja-JP" altLang="en-US" sz="3200"/>
              <a:t>の</a:t>
            </a:r>
            <a:r>
              <a:rPr lang="en-US" altLang="ja-JP" sz="3200" dirty="0"/>
              <a:t>python</a:t>
            </a:r>
            <a:r>
              <a:rPr lang="ja-JP" altLang="en-US" sz="3200"/>
              <a:t>のコードを</a:t>
            </a:r>
            <a:r>
              <a:rPr lang="en-US" altLang="ja-JP" sz="3200" dirty="0"/>
              <a:t>C++</a:t>
            </a:r>
            <a:r>
              <a:rPr lang="ja-JP" altLang="en-US" sz="3200"/>
              <a:t>に変更完了</a:t>
            </a:r>
            <a:r>
              <a:rPr lang="en-US" altLang="ja-JP" sz="3200" dirty="0"/>
              <a:t>.</a:t>
            </a:r>
          </a:p>
          <a:p>
            <a:r>
              <a:rPr lang="ja-JP" altLang="en-US" sz="3200"/>
              <a:t>・柱の位置確認のコード作成済み</a:t>
            </a:r>
            <a:r>
              <a:rPr lang="en-US" altLang="ja-JP" sz="3200" dirty="0"/>
              <a:t>.</a:t>
            </a:r>
          </a:p>
          <a:p>
            <a:endParaRPr lang="en-US" altLang="ja-JP" sz="3200" dirty="0"/>
          </a:p>
          <a:p>
            <a:r>
              <a:rPr lang="ja-JP" altLang="en-US" sz="3200" dirty="0"/>
              <a:t>＜</a:t>
            </a:r>
            <a:r>
              <a:rPr lang="ja-JP" altLang="en-US" sz="3200"/>
              <a:t>今後＞</a:t>
            </a:r>
            <a:endParaRPr lang="en-US" altLang="ja-JP" sz="3200" dirty="0"/>
          </a:p>
          <a:p>
            <a:r>
              <a:rPr lang="ja-JP" altLang="en-US" sz="3200"/>
              <a:t>・ルンバの柱の位置の確認</a:t>
            </a:r>
            <a:r>
              <a:rPr lang="en-US" altLang="ja-JP" sz="3200" dirty="0"/>
              <a:t>.</a:t>
            </a:r>
          </a:p>
          <a:p>
            <a:r>
              <a:rPr lang="ja-JP" altLang="en-US" sz="3200"/>
              <a:t>・</a:t>
            </a:r>
            <a:r>
              <a:rPr lang="ja-JP" altLang="en-US" sz="3200" dirty="0"/>
              <a:t>ルンバ</a:t>
            </a:r>
            <a:r>
              <a:rPr lang="ja-JP" altLang="en-US" sz="3200"/>
              <a:t>の制御可能範囲を確認</a:t>
            </a:r>
            <a:r>
              <a:rPr lang="en-US" altLang="ja-JP" sz="3200" dirty="0"/>
              <a:t>(</a:t>
            </a:r>
            <a:r>
              <a:rPr lang="ja-JP" altLang="en-US" sz="3200"/>
              <a:t>最大速度、最大加速度、最大角速度、最大角加速度</a:t>
            </a:r>
            <a:r>
              <a:rPr lang="en-US" altLang="ja-JP" sz="3200" dirty="0"/>
              <a:t>).</a:t>
            </a:r>
          </a:p>
          <a:p>
            <a:r>
              <a:rPr lang="ja-JP" altLang="en-US" sz="3200"/>
              <a:t>・ゴール位置を</a:t>
            </a:r>
            <a:r>
              <a:rPr lang="en-US" altLang="ja-JP" sz="3200" dirty="0"/>
              <a:t>global</a:t>
            </a:r>
            <a:r>
              <a:rPr lang="ja-JP" altLang="en-US" sz="3200"/>
              <a:t> </a:t>
            </a:r>
            <a:r>
              <a:rPr lang="en-US" altLang="ja-JP" sz="3200" dirty="0"/>
              <a:t>path planning</a:t>
            </a:r>
            <a:r>
              <a:rPr lang="ja-JP" altLang="en-US" sz="3200"/>
              <a:t>と繋げる</a:t>
            </a:r>
            <a:r>
              <a:rPr lang="en-US" altLang="ja-JP" sz="3200" dirty="0"/>
              <a:t>.</a:t>
            </a:r>
          </a:p>
          <a:p>
            <a:r>
              <a:rPr lang="ja-JP" altLang="en-US" sz="3200"/>
              <a:t>・評価関数</a:t>
            </a:r>
            <a:r>
              <a:rPr lang="en-US" altLang="ja-JP" sz="3200" dirty="0"/>
              <a:t>(</a:t>
            </a:r>
            <a:r>
              <a:rPr lang="ja-JP" altLang="en-US" sz="3200"/>
              <a:t>障害物との距離、ゴールへの方向、速度</a:t>
            </a:r>
            <a:r>
              <a:rPr lang="en-US" altLang="ja-JP" sz="3200" dirty="0"/>
              <a:t>)</a:t>
            </a:r>
            <a:r>
              <a:rPr lang="ja-JP" altLang="en-US" sz="3200"/>
              <a:t>のゲインの調整</a:t>
            </a:r>
            <a:r>
              <a:rPr lang="en-US" altLang="ja-JP" sz="3200" dirty="0"/>
              <a:t>.</a:t>
            </a:r>
          </a:p>
          <a:p>
            <a:endParaRPr lang="en-US" altLang="ja-JP" sz="3200" dirty="0"/>
          </a:p>
        </p:txBody>
      </p:sp>
      <p:sp>
        <p:nvSpPr>
          <p:cNvPr id="4" name="スライド番号プレースホルダー 3">
            <a:extLst>
              <a:ext uri="{FF2B5EF4-FFF2-40B4-BE49-F238E27FC236}">
                <a16:creationId xmlns="" xmlns:a16="http://schemas.microsoft.com/office/drawing/2014/main" id="{956C4FA1-7FF7-4E4E-A03B-BF34C8EEE82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039501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まと</a:t>
            </a:r>
            <a:r>
              <a:rPr lang="ja-JP" altLang="en-US" b="1" dirty="0"/>
              <a:t>め</a:t>
            </a:r>
            <a:endParaRPr kumimoji="1" lang="ja-JP" altLang="en-US" b="1" dirty="0"/>
          </a:p>
        </p:txBody>
      </p:sp>
      <p:sp>
        <p:nvSpPr>
          <p:cNvPr id="4" name="スライド番号プレースホルダー 3">
            <a:extLst>
              <a:ext uri="{FF2B5EF4-FFF2-40B4-BE49-F238E27FC236}">
                <a16:creationId xmlns="" xmlns:a16="http://schemas.microsoft.com/office/drawing/2014/main" id="{54B80A47-A189-074C-93A7-69683BB32F28}"/>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コンテンツ プレースホルダー 4"/>
          <p:cNvSpPr>
            <a:spLocks noGrp="1"/>
          </p:cNvSpPr>
          <p:nvPr>
            <p:ph idx="1"/>
          </p:nvPr>
        </p:nvSpPr>
        <p:spPr/>
        <p:txBody>
          <a:bodyPr>
            <a:normAutofit/>
          </a:bodyPr>
          <a:lstStyle/>
          <a:p>
            <a:pPr marL="0" indent="0">
              <a:buNone/>
            </a:pPr>
            <a:endParaRPr lang="en-US" altLang="ja-JP" sz="3600" dirty="0" smtClean="0"/>
          </a:p>
          <a:p>
            <a:pPr marL="0" indent="0">
              <a:buNone/>
            </a:pPr>
            <a:r>
              <a:rPr lang="ja-JP" altLang="en-US" sz="3600" dirty="0" smtClean="0"/>
              <a:t>・各システムは完成が近いが</a:t>
            </a:r>
            <a:r>
              <a:rPr lang="en-US" altLang="ja-JP" sz="3600" dirty="0" smtClean="0"/>
              <a:t>,</a:t>
            </a:r>
            <a:r>
              <a:rPr lang="ja-JP" altLang="en-US" sz="3600" dirty="0" smtClean="0"/>
              <a:t>統合できていない</a:t>
            </a:r>
            <a:endParaRPr lang="en-US" altLang="ja-JP" sz="3600" dirty="0" smtClean="0"/>
          </a:p>
          <a:p>
            <a:pPr marL="0" indent="0">
              <a:buNone/>
            </a:pPr>
            <a:endParaRPr kumimoji="1" lang="en-US" altLang="ja-JP" sz="3600" dirty="0"/>
          </a:p>
          <a:p>
            <a:pPr marL="0" indent="0">
              <a:buNone/>
            </a:pPr>
            <a:r>
              <a:rPr lang="ja-JP" altLang="en-US" sz="3600" dirty="0" smtClean="0"/>
              <a:t>・送り受け取るデータ型の検討が必要</a:t>
            </a:r>
            <a:endParaRPr kumimoji="1" lang="ja-JP" altLang="en-US" sz="3600" dirty="0"/>
          </a:p>
        </p:txBody>
      </p:sp>
    </p:spTree>
    <p:extLst>
      <p:ext uri="{BB962C8B-B14F-4D97-AF65-F5344CB8AC3E}">
        <p14:creationId xmlns:p14="http://schemas.microsoft.com/office/powerpoint/2010/main" val="311117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202F19B-DE43-B941-AF9E-959FB9A0680D}"/>
              </a:ext>
            </a:extLst>
          </p:cNvPr>
          <p:cNvSpPr>
            <a:spLocks noGrp="1"/>
          </p:cNvSpPr>
          <p:nvPr>
            <p:ph type="title"/>
          </p:nvPr>
        </p:nvSpPr>
        <p:spPr/>
        <p:txBody>
          <a:bodyPr/>
          <a:lstStyle/>
          <a:p>
            <a:r>
              <a:rPr kumimoji="1" lang="ja-JP" altLang="en-US"/>
              <a:t>システム図</a:t>
            </a:r>
          </a:p>
        </p:txBody>
      </p:sp>
      <p:sp>
        <p:nvSpPr>
          <p:cNvPr id="4" name="スライド番号プレースホルダー 3">
            <a:extLst>
              <a:ext uri="{FF2B5EF4-FFF2-40B4-BE49-F238E27FC236}">
                <a16:creationId xmlns="" xmlns:a16="http://schemas.microsoft.com/office/drawing/2014/main" id="{3061AC43-A8CB-1F4B-A1FC-1D54E20082A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正方形/長方形 6"/>
          <p:cNvSpPr/>
          <p:nvPr/>
        </p:nvSpPr>
        <p:spPr>
          <a:xfrm>
            <a:off x="1221378" y="2146431"/>
            <a:ext cx="2272937" cy="6008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encoder</a:t>
            </a:r>
            <a:endParaRPr kumimoji="1" lang="ja-JP" altLang="en-US" sz="2800" dirty="0"/>
          </a:p>
        </p:txBody>
      </p:sp>
      <p:sp>
        <p:nvSpPr>
          <p:cNvPr id="11" name="正方形/長方形 10"/>
          <p:cNvSpPr/>
          <p:nvPr/>
        </p:nvSpPr>
        <p:spPr>
          <a:xfrm>
            <a:off x="3853543" y="2146432"/>
            <a:ext cx="2272937" cy="6008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LiDAR</a:t>
            </a:r>
            <a:endParaRPr kumimoji="1" lang="ja-JP" altLang="en-US" sz="2800" dirty="0"/>
          </a:p>
        </p:txBody>
      </p:sp>
      <p:sp>
        <p:nvSpPr>
          <p:cNvPr id="12" name="正方形/長方形 11"/>
          <p:cNvSpPr/>
          <p:nvPr/>
        </p:nvSpPr>
        <p:spPr>
          <a:xfrm>
            <a:off x="6485708" y="2146431"/>
            <a:ext cx="2272937" cy="6008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motor</a:t>
            </a:r>
            <a:endParaRPr kumimoji="1" lang="ja-JP" altLang="en-US" sz="2800" dirty="0"/>
          </a:p>
        </p:txBody>
      </p:sp>
      <p:sp>
        <p:nvSpPr>
          <p:cNvPr id="13" name="正方形/長方形 12"/>
          <p:cNvSpPr/>
          <p:nvPr/>
        </p:nvSpPr>
        <p:spPr>
          <a:xfrm>
            <a:off x="9117873" y="2146431"/>
            <a:ext cx="2272937" cy="6008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webcam</a:t>
            </a:r>
            <a:endParaRPr kumimoji="1" lang="ja-JP" altLang="en-US" sz="2800" dirty="0"/>
          </a:p>
        </p:txBody>
      </p:sp>
      <p:sp>
        <p:nvSpPr>
          <p:cNvPr id="14" name="角丸四角形 13"/>
          <p:cNvSpPr/>
          <p:nvPr/>
        </p:nvSpPr>
        <p:spPr>
          <a:xfrm>
            <a:off x="1514374" y="3898232"/>
            <a:ext cx="2736783" cy="5614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Localizer</a:t>
            </a:r>
            <a:endParaRPr kumimoji="1" lang="ja-JP" altLang="en-US" sz="2800" dirty="0"/>
          </a:p>
        </p:txBody>
      </p:sp>
      <p:sp>
        <p:nvSpPr>
          <p:cNvPr id="15" name="角丸四角形 14"/>
          <p:cNvSpPr/>
          <p:nvPr/>
        </p:nvSpPr>
        <p:spPr>
          <a:xfrm>
            <a:off x="4891910" y="3898232"/>
            <a:ext cx="2903390" cy="5614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Local Path Planner</a:t>
            </a:r>
            <a:endParaRPr kumimoji="1" lang="ja-JP" altLang="en-US" sz="2800" dirty="0"/>
          </a:p>
        </p:txBody>
      </p:sp>
      <p:sp>
        <p:nvSpPr>
          <p:cNvPr id="16" name="角丸四角形 15"/>
          <p:cNvSpPr/>
          <p:nvPr/>
        </p:nvSpPr>
        <p:spPr>
          <a:xfrm>
            <a:off x="8959400" y="3898232"/>
            <a:ext cx="3240045" cy="5614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White Line Detector</a:t>
            </a:r>
            <a:endParaRPr kumimoji="1" lang="ja-JP" altLang="en-US" sz="2800" dirty="0"/>
          </a:p>
        </p:txBody>
      </p:sp>
      <p:sp>
        <p:nvSpPr>
          <p:cNvPr id="17" name="角丸四角形 16"/>
          <p:cNvSpPr/>
          <p:nvPr/>
        </p:nvSpPr>
        <p:spPr>
          <a:xfrm>
            <a:off x="3230879" y="5093145"/>
            <a:ext cx="3254829" cy="5614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Global Path Planner</a:t>
            </a:r>
            <a:endParaRPr kumimoji="1" lang="ja-JP" altLang="en-US" sz="2800" dirty="0"/>
          </a:p>
        </p:txBody>
      </p:sp>
      <p:cxnSp>
        <p:nvCxnSpPr>
          <p:cNvPr id="19" name="直線矢印コネクタ 18"/>
          <p:cNvCxnSpPr/>
          <p:nvPr/>
        </p:nvCxnSpPr>
        <p:spPr>
          <a:xfrm>
            <a:off x="2213811" y="2747322"/>
            <a:ext cx="545431" cy="1150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39" idx="2"/>
            <a:endCxn id="14" idx="0"/>
          </p:cNvCxnSpPr>
          <p:nvPr/>
        </p:nvCxnSpPr>
        <p:spPr>
          <a:xfrm flipH="1">
            <a:off x="2882766" y="3329857"/>
            <a:ext cx="1956552" cy="56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39" idx="2"/>
          </p:cNvCxnSpPr>
          <p:nvPr/>
        </p:nvCxnSpPr>
        <p:spPr>
          <a:xfrm>
            <a:off x="4839318" y="3329857"/>
            <a:ext cx="1351552" cy="56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5" idx="0"/>
          </p:cNvCxnSpPr>
          <p:nvPr/>
        </p:nvCxnSpPr>
        <p:spPr>
          <a:xfrm flipV="1">
            <a:off x="6343605" y="2747322"/>
            <a:ext cx="1021997" cy="1150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3" idx="2"/>
            <a:endCxn id="16" idx="0"/>
          </p:cNvCxnSpPr>
          <p:nvPr/>
        </p:nvCxnSpPr>
        <p:spPr>
          <a:xfrm>
            <a:off x="10254342" y="2747322"/>
            <a:ext cx="325081" cy="1150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6" idx="1"/>
            <a:endCxn id="15" idx="3"/>
          </p:cNvCxnSpPr>
          <p:nvPr/>
        </p:nvCxnSpPr>
        <p:spPr>
          <a:xfrm flipH="1">
            <a:off x="7795300" y="4178969"/>
            <a:ext cx="1164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2865830" y="4451107"/>
            <a:ext cx="348113" cy="91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7" idx="0"/>
            <a:endCxn id="15" idx="2"/>
          </p:cNvCxnSpPr>
          <p:nvPr/>
        </p:nvCxnSpPr>
        <p:spPr>
          <a:xfrm flipV="1">
            <a:off x="4858294" y="4459706"/>
            <a:ext cx="1485311" cy="63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410576" y="3089189"/>
            <a:ext cx="1141595" cy="369332"/>
          </a:xfrm>
          <a:prstGeom prst="rect">
            <a:avLst/>
          </a:prstGeom>
          <a:noFill/>
        </p:spPr>
        <p:txBody>
          <a:bodyPr wrap="none" rtlCol="0">
            <a:spAutoFit/>
          </a:bodyPr>
          <a:lstStyle/>
          <a:p>
            <a:r>
              <a:rPr kumimoji="1" lang="en-US" altLang="ja-JP" dirty="0" err="1"/>
              <a:t>O</a:t>
            </a:r>
            <a:r>
              <a:rPr kumimoji="1" lang="en-US" altLang="ja-JP" dirty="0" err="1" smtClean="0"/>
              <a:t>dometry</a:t>
            </a:r>
            <a:endParaRPr kumimoji="1" lang="ja-JP" altLang="en-US" dirty="0"/>
          </a:p>
        </p:txBody>
      </p:sp>
      <p:sp>
        <p:nvSpPr>
          <p:cNvPr id="39" name="テキスト ボックス 38"/>
          <p:cNvSpPr txBox="1"/>
          <p:nvPr/>
        </p:nvSpPr>
        <p:spPr>
          <a:xfrm>
            <a:off x="4266148" y="2960525"/>
            <a:ext cx="1146339" cy="369332"/>
          </a:xfrm>
          <a:prstGeom prst="rect">
            <a:avLst/>
          </a:prstGeom>
          <a:noFill/>
        </p:spPr>
        <p:txBody>
          <a:bodyPr wrap="none" rtlCol="0">
            <a:spAutoFit/>
          </a:bodyPr>
          <a:lstStyle/>
          <a:p>
            <a:r>
              <a:rPr kumimoji="1" lang="en-US" altLang="ja-JP" dirty="0" smtClean="0"/>
              <a:t>Laser data</a:t>
            </a:r>
            <a:endParaRPr kumimoji="1" lang="ja-JP" altLang="en-US" dirty="0"/>
          </a:p>
        </p:txBody>
      </p:sp>
      <p:sp>
        <p:nvSpPr>
          <p:cNvPr id="40" name="テキスト ボックス 39"/>
          <p:cNvSpPr txBox="1"/>
          <p:nvPr/>
        </p:nvSpPr>
        <p:spPr>
          <a:xfrm>
            <a:off x="6940134" y="3043889"/>
            <a:ext cx="1298817" cy="369332"/>
          </a:xfrm>
          <a:prstGeom prst="rect">
            <a:avLst/>
          </a:prstGeom>
          <a:noFill/>
        </p:spPr>
        <p:txBody>
          <a:bodyPr wrap="none" rtlCol="0">
            <a:spAutoFit/>
          </a:bodyPr>
          <a:lstStyle/>
          <a:p>
            <a:r>
              <a:rPr kumimoji="1" lang="en-US" altLang="ja-JP" dirty="0" err="1" smtClean="0"/>
              <a:t>RoombaCtrl</a:t>
            </a:r>
            <a:endParaRPr kumimoji="1" lang="ja-JP" altLang="en-US" dirty="0"/>
          </a:p>
        </p:txBody>
      </p:sp>
      <p:sp>
        <p:nvSpPr>
          <p:cNvPr id="41" name="テキスト ボックス 40"/>
          <p:cNvSpPr txBox="1"/>
          <p:nvPr/>
        </p:nvSpPr>
        <p:spPr>
          <a:xfrm>
            <a:off x="10320095" y="2978881"/>
            <a:ext cx="759823" cy="369332"/>
          </a:xfrm>
          <a:prstGeom prst="rect">
            <a:avLst/>
          </a:prstGeom>
          <a:noFill/>
        </p:spPr>
        <p:txBody>
          <a:bodyPr wrap="none" rtlCol="0">
            <a:spAutoFit/>
          </a:bodyPr>
          <a:lstStyle/>
          <a:p>
            <a:r>
              <a:rPr kumimoji="1" lang="en-US" altLang="ja-JP" dirty="0" smtClean="0"/>
              <a:t>Image</a:t>
            </a:r>
            <a:endParaRPr kumimoji="1" lang="ja-JP" altLang="en-US" dirty="0"/>
          </a:p>
        </p:txBody>
      </p:sp>
      <p:sp>
        <p:nvSpPr>
          <p:cNvPr id="42" name="テキスト ボックス 41"/>
          <p:cNvSpPr txBox="1"/>
          <p:nvPr/>
        </p:nvSpPr>
        <p:spPr>
          <a:xfrm>
            <a:off x="2964281" y="4611518"/>
            <a:ext cx="670055" cy="369332"/>
          </a:xfrm>
          <a:prstGeom prst="rect">
            <a:avLst/>
          </a:prstGeom>
          <a:noFill/>
        </p:spPr>
        <p:txBody>
          <a:bodyPr wrap="none" rtlCol="0">
            <a:spAutoFit/>
          </a:bodyPr>
          <a:lstStyle/>
          <a:p>
            <a:r>
              <a:rPr kumimoji="1" lang="en-US" altLang="ja-JP" dirty="0" smtClean="0"/>
              <a:t>Point</a:t>
            </a:r>
            <a:endParaRPr kumimoji="1" lang="ja-JP" altLang="en-US" dirty="0"/>
          </a:p>
        </p:txBody>
      </p:sp>
      <p:sp>
        <p:nvSpPr>
          <p:cNvPr id="43" name="テキスト ボックス 42"/>
          <p:cNvSpPr txBox="1"/>
          <p:nvPr/>
        </p:nvSpPr>
        <p:spPr>
          <a:xfrm>
            <a:off x="5672001" y="4641376"/>
            <a:ext cx="1041504" cy="369332"/>
          </a:xfrm>
          <a:prstGeom prst="rect">
            <a:avLst/>
          </a:prstGeom>
          <a:noFill/>
        </p:spPr>
        <p:txBody>
          <a:bodyPr wrap="none" rtlCol="0">
            <a:spAutoFit/>
          </a:bodyPr>
          <a:lstStyle/>
          <a:p>
            <a:r>
              <a:rPr kumimoji="1" lang="en-US" altLang="ja-JP" dirty="0" err="1" smtClean="0"/>
              <a:t>PathData</a:t>
            </a:r>
            <a:endParaRPr kumimoji="1" lang="ja-JP" altLang="en-US" dirty="0"/>
          </a:p>
        </p:txBody>
      </p:sp>
      <p:sp>
        <p:nvSpPr>
          <p:cNvPr id="44" name="テキスト ボックス 43"/>
          <p:cNvSpPr txBox="1"/>
          <p:nvPr/>
        </p:nvSpPr>
        <p:spPr>
          <a:xfrm>
            <a:off x="7881157" y="3898231"/>
            <a:ext cx="1037656" cy="369332"/>
          </a:xfrm>
          <a:prstGeom prst="rect">
            <a:avLst/>
          </a:prstGeom>
          <a:noFill/>
        </p:spPr>
        <p:txBody>
          <a:bodyPr wrap="none" rtlCol="0">
            <a:spAutoFit/>
          </a:bodyPr>
          <a:lstStyle/>
          <a:p>
            <a:r>
              <a:rPr kumimoji="1" lang="en-US" altLang="ja-JP" dirty="0" smtClean="0"/>
              <a:t>response</a:t>
            </a:r>
            <a:endParaRPr kumimoji="1" lang="ja-JP" altLang="en-US" dirty="0"/>
          </a:p>
        </p:txBody>
      </p:sp>
      <p:cxnSp>
        <p:nvCxnSpPr>
          <p:cNvPr id="54" name="直線コネクタ 53"/>
          <p:cNvCxnSpPr>
            <a:stCxn id="11" idx="2"/>
            <a:endCxn id="39" idx="2"/>
          </p:cNvCxnSpPr>
          <p:nvPr/>
        </p:nvCxnSpPr>
        <p:spPr>
          <a:xfrm flipH="1">
            <a:off x="4839318" y="2747323"/>
            <a:ext cx="150694" cy="5825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45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725213"/>
            <a:ext cx="9777306" cy="1008994"/>
          </a:xfrm>
        </p:spPr>
        <p:txBody>
          <a:bodyPr>
            <a:noAutofit/>
          </a:bodyPr>
          <a:lstStyle/>
          <a:p>
            <a:r>
              <a:rPr kumimoji="1" lang="en-US" altLang="ja-JP" sz="4400" b="1" dirty="0" err="1"/>
              <a:t>OpenCV</a:t>
            </a:r>
            <a:r>
              <a:rPr kumimoji="1" lang="ja-JP" altLang="en-US" sz="4400" b="1" dirty="0"/>
              <a:t>による</a:t>
            </a:r>
            <a:r>
              <a:rPr kumimoji="1" lang="ja-JP" altLang="en-US" sz="4400" b="1"/>
              <a:t>白線検出（土屋・深津）</a:t>
            </a:r>
            <a:endParaRPr kumimoji="1" lang="ja-JP" altLang="en-US" sz="4400" b="1" dirty="0"/>
          </a:p>
        </p:txBody>
      </p:sp>
      <p:sp>
        <p:nvSpPr>
          <p:cNvPr id="3" name="コンテンツ プレースホルダー 2"/>
          <p:cNvSpPr>
            <a:spLocks noGrp="1"/>
          </p:cNvSpPr>
          <p:nvPr>
            <p:ph idx="1"/>
          </p:nvPr>
        </p:nvSpPr>
        <p:spPr>
          <a:xfrm>
            <a:off x="677334" y="1818290"/>
            <a:ext cx="8596668" cy="4223072"/>
          </a:xfrm>
        </p:spPr>
        <p:txBody>
          <a:bodyPr>
            <a:normAutofit/>
          </a:bodyPr>
          <a:lstStyle/>
          <a:p>
            <a:pPr marL="0" indent="0">
              <a:buNone/>
            </a:pPr>
            <a:r>
              <a:rPr kumimoji="1" lang="en-US" altLang="ja-JP" sz="3200" dirty="0"/>
              <a:t>1.</a:t>
            </a:r>
            <a:r>
              <a:rPr kumimoji="1" lang="ja-JP" altLang="en-US" sz="3200" dirty="0"/>
              <a:t>画像の取得</a:t>
            </a:r>
            <a:endParaRPr kumimoji="1" lang="en-US" altLang="ja-JP" sz="3200" dirty="0"/>
          </a:p>
          <a:p>
            <a:pPr marL="0" indent="0">
              <a:buNone/>
            </a:pPr>
            <a:r>
              <a:rPr lang="en-US" altLang="ja-JP" sz="3200" dirty="0"/>
              <a:t>2.</a:t>
            </a:r>
            <a:r>
              <a:rPr lang="ja-JP" altLang="en-US" sz="3200" dirty="0"/>
              <a:t>グレースケール化</a:t>
            </a:r>
            <a:endParaRPr lang="en-US" altLang="ja-JP" sz="3200" dirty="0"/>
          </a:p>
          <a:p>
            <a:pPr marL="0" indent="0">
              <a:buNone/>
            </a:pPr>
            <a:r>
              <a:rPr lang="en-US" altLang="ja-JP" sz="3200" dirty="0"/>
              <a:t>3.</a:t>
            </a:r>
            <a:r>
              <a:rPr lang="ja-JP" altLang="en-US" sz="3200" dirty="0"/>
              <a:t>二値化</a:t>
            </a:r>
            <a:endParaRPr lang="en-US" altLang="ja-JP" sz="3200" dirty="0"/>
          </a:p>
          <a:p>
            <a:pPr marL="0" indent="0">
              <a:buNone/>
            </a:pPr>
            <a:r>
              <a:rPr lang="en-US" altLang="ja-JP" sz="3200" dirty="0"/>
              <a:t>4.</a:t>
            </a:r>
            <a:r>
              <a:rPr lang="ja-JP" altLang="en-US" sz="3200" dirty="0"/>
              <a:t>輪郭の取得</a:t>
            </a:r>
            <a:endParaRPr lang="en-US" altLang="ja-JP" sz="3200" dirty="0"/>
          </a:p>
          <a:p>
            <a:pPr marL="0" indent="0">
              <a:buNone/>
            </a:pPr>
            <a:r>
              <a:rPr lang="en-US" altLang="ja-JP" sz="3200" dirty="0"/>
              <a:t>5.</a:t>
            </a:r>
            <a:r>
              <a:rPr lang="ja-JP" altLang="en-US" sz="3200" dirty="0"/>
              <a:t>面積によるフィルタリング</a:t>
            </a:r>
            <a:endParaRPr lang="en-US" altLang="ja-JP" sz="3200" dirty="0"/>
          </a:p>
          <a:p>
            <a:pPr marL="0" indent="0">
              <a:buNone/>
            </a:pPr>
            <a:r>
              <a:rPr lang="en-US" altLang="ja-JP" sz="3200" dirty="0"/>
              <a:t>6.</a:t>
            </a:r>
            <a:r>
              <a:rPr lang="ja-JP" altLang="en-US" sz="3200" dirty="0"/>
              <a:t>輪郭を形成するドット数によるフィルタリング</a:t>
            </a:r>
            <a:endParaRPr lang="en-US" altLang="ja-JP" sz="3200" dirty="0"/>
          </a:p>
          <a:p>
            <a:pPr marL="0" indent="0">
              <a:buNone/>
            </a:pPr>
            <a:endParaRPr lang="en-US" altLang="ja-JP" sz="32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95040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C3492E1-7101-4314-A7B3-47229A3F185E}"/>
              </a:ext>
            </a:extLst>
          </p:cNvPr>
          <p:cNvSpPr>
            <a:spLocks noGrp="1"/>
          </p:cNvSpPr>
          <p:nvPr>
            <p:ph type="title"/>
          </p:nvPr>
        </p:nvSpPr>
        <p:spPr/>
        <p:txBody>
          <a:bodyPr/>
          <a:lstStyle/>
          <a:p>
            <a:r>
              <a:rPr kumimoji="1" lang="ja-JP" altLang="en-US" dirty="0"/>
              <a:t>二値化画像と検出結果</a:t>
            </a:r>
          </a:p>
        </p:txBody>
      </p:sp>
      <p:pic>
        <p:nvPicPr>
          <p:cNvPr id="9" name="コンテンツ プレースホルダー 8">
            <a:extLst>
              <a:ext uri="{FF2B5EF4-FFF2-40B4-BE49-F238E27FC236}">
                <a16:creationId xmlns="" xmlns:a16="http://schemas.microsoft.com/office/drawing/2014/main" id="{62A4D8BD-92BF-41E5-9078-60820C468E82}"/>
              </a:ext>
            </a:extLst>
          </p:cNvPr>
          <p:cNvPicPr>
            <a:picLocks noGrp="1" noChangeAspect="1"/>
          </p:cNvPicPr>
          <p:nvPr>
            <p:ph sz="half" idx="1"/>
          </p:nvPr>
        </p:nvPicPr>
        <p:blipFill>
          <a:blip r:embed="rId2"/>
          <a:stretch>
            <a:fillRect/>
          </a:stretch>
        </p:blipFill>
        <p:spPr>
          <a:xfrm>
            <a:off x="1096963" y="2005608"/>
            <a:ext cx="4938712" cy="3704034"/>
          </a:xfrm>
        </p:spPr>
      </p:pic>
      <p:pic>
        <p:nvPicPr>
          <p:cNvPr id="11" name="コンテンツ プレースホルダー 10" descr="室内, 床, テーブル, 座っている が含まれている画像&#10;&#10;自動的に生成された説明">
            <a:extLst>
              <a:ext uri="{FF2B5EF4-FFF2-40B4-BE49-F238E27FC236}">
                <a16:creationId xmlns="" xmlns:a16="http://schemas.microsoft.com/office/drawing/2014/main" id="{52657FCA-DAE5-48EA-8064-A27225D7FAD4}"/>
              </a:ext>
            </a:extLst>
          </p:cNvPr>
          <p:cNvPicPr>
            <a:picLocks noGrp="1" noChangeAspect="1"/>
          </p:cNvPicPr>
          <p:nvPr>
            <p:ph sz="half" idx="2"/>
          </p:nvPr>
        </p:nvPicPr>
        <p:blipFill>
          <a:blip r:embed="rId3"/>
          <a:stretch>
            <a:fillRect/>
          </a:stretch>
        </p:blipFill>
        <p:spPr>
          <a:xfrm>
            <a:off x="6218238" y="2006204"/>
            <a:ext cx="4937125" cy="3702843"/>
          </a:xfrm>
        </p:spPr>
      </p:pic>
      <p:sp>
        <p:nvSpPr>
          <p:cNvPr id="5" name="スライド番号プレースホルダー 4">
            <a:extLst>
              <a:ext uri="{FF2B5EF4-FFF2-40B4-BE49-F238E27FC236}">
                <a16:creationId xmlns="" xmlns:a16="http://schemas.microsoft.com/office/drawing/2014/main" id="{7A01F6B3-55A4-4EA7-AADB-273F8C5FEE75}"/>
              </a:ext>
            </a:extLst>
          </p:cNvPr>
          <p:cNvSpPr>
            <a:spLocks noGrp="1"/>
          </p:cNvSpPr>
          <p:nvPr>
            <p:ph type="sldNum" sz="quarter" idx="12"/>
          </p:nvPr>
        </p:nvSpPr>
        <p:spPr/>
        <p:txBody>
          <a:bodyPr/>
          <a:lstStyle/>
          <a:p>
            <a:fld id="{6FF9F0C5-380F-41C2-899A-BAC0F0927E16}" type="slidenum">
              <a:rPr lang="en-US" smtClean="0"/>
              <a:t>4</a:t>
            </a:fld>
            <a:endParaRPr lang="en-US" dirty="0"/>
          </a:p>
        </p:txBody>
      </p:sp>
    </p:spTree>
    <p:extLst>
      <p:ext uri="{BB962C8B-B14F-4D97-AF65-F5344CB8AC3E}">
        <p14:creationId xmlns:p14="http://schemas.microsoft.com/office/powerpoint/2010/main" val="1899842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6188" y="1072055"/>
            <a:ext cx="8596668" cy="640279"/>
          </a:xfrm>
        </p:spPr>
        <p:txBody>
          <a:bodyPr>
            <a:noAutofit/>
          </a:bodyPr>
          <a:lstStyle/>
          <a:p>
            <a:r>
              <a:rPr kumimoji="1" lang="ja-JP" altLang="en-US" sz="4000"/>
              <a:t>課題</a:t>
            </a:r>
            <a:endParaRPr kumimoji="1" lang="ja-JP" altLang="en-US" sz="4000" dirty="0"/>
          </a:p>
        </p:txBody>
      </p:sp>
      <p:sp>
        <p:nvSpPr>
          <p:cNvPr id="3" name="コンテンツ プレースホルダー 2"/>
          <p:cNvSpPr>
            <a:spLocks noGrp="1"/>
          </p:cNvSpPr>
          <p:nvPr>
            <p:ph idx="1"/>
          </p:nvPr>
        </p:nvSpPr>
        <p:spPr>
          <a:xfrm>
            <a:off x="776188" y="1886465"/>
            <a:ext cx="10249164" cy="3732457"/>
          </a:xfrm>
        </p:spPr>
        <p:txBody>
          <a:bodyPr>
            <a:normAutofit/>
          </a:bodyPr>
          <a:lstStyle/>
          <a:p>
            <a:pPr marL="0" indent="0">
              <a:buNone/>
            </a:pPr>
            <a:r>
              <a:rPr lang="ja-JP" altLang="en-US" sz="3200" dirty="0"/>
              <a:t>・光の反射光によるノイズの影響</a:t>
            </a:r>
            <a:endParaRPr lang="en-US" altLang="ja-JP" sz="3200" dirty="0"/>
          </a:p>
          <a:p>
            <a:pPr marL="0" indent="0">
              <a:buNone/>
            </a:pPr>
            <a:r>
              <a:rPr lang="ja-JP" altLang="en-US" sz="3200" dirty="0"/>
              <a:t>　→過去画像から光を認識？</a:t>
            </a:r>
            <a:endParaRPr lang="en-US" altLang="ja-JP" sz="3200" dirty="0"/>
          </a:p>
          <a:p>
            <a:pPr marL="0" indent="0">
              <a:buNone/>
            </a:pPr>
            <a:r>
              <a:rPr lang="ja-JP" altLang="en-US" sz="3200" dirty="0"/>
              <a:t>　</a:t>
            </a:r>
            <a:endParaRPr lang="en-US" altLang="ja-JP" sz="3200" dirty="0"/>
          </a:p>
          <a:p>
            <a:pPr marL="0" indent="0">
              <a:buNone/>
            </a:pPr>
            <a:r>
              <a:rPr kumimoji="1" lang="ja-JP" altLang="en-US" sz="3200" dirty="0"/>
              <a:t>・四角形のみを検出できるようにする</a:t>
            </a:r>
            <a:endParaRPr kumimoji="1" lang="en-US" altLang="ja-JP" sz="3200" dirty="0"/>
          </a:p>
          <a:p>
            <a:pPr marL="0" indent="0">
              <a:buNone/>
            </a:pPr>
            <a:r>
              <a:rPr lang="ja-JP" altLang="en-US" sz="3200" dirty="0"/>
              <a:t>　→輪郭を囲う四角形を形成し、両者</a:t>
            </a:r>
            <a:endParaRPr lang="en-US" altLang="ja-JP" sz="3200" dirty="0"/>
          </a:p>
          <a:p>
            <a:pPr marL="0" indent="0">
              <a:buNone/>
            </a:pPr>
            <a:r>
              <a:rPr lang="ja-JP" altLang="en-US" sz="3200" dirty="0"/>
              <a:t>　　の面積の比較</a:t>
            </a:r>
            <a:endParaRPr kumimoji="1" lang="ja-JP" altLang="en-US" sz="3200" dirty="0"/>
          </a:p>
        </p:txBody>
      </p:sp>
      <p:pic>
        <p:nvPicPr>
          <p:cNvPr id="5" name="図 4">
            <a:extLst>
              <a:ext uri="{FF2B5EF4-FFF2-40B4-BE49-F238E27FC236}">
                <a16:creationId xmlns="" xmlns:a16="http://schemas.microsoft.com/office/drawing/2014/main" id="{AAD18D9F-3824-4F29-BEC4-749BEE10DCE2}"/>
              </a:ext>
            </a:extLst>
          </p:cNvPr>
          <p:cNvPicPr>
            <a:picLocks noChangeAspect="1"/>
          </p:cNvPicPr>
          <p:nvPr/>
        </p:nvPicPr>
        <p:blipFill>
          <a:blip r:embed="rId3"/>
          <a:stretch>
            <a:fillRect/>
          </a:stretch>
        </p:blipFill>
        <p:spPr>
          <a:xfrm>
            <a:off x="7452856" y="3386566"/>
            <a:ext cx="3840000" cy="2880000"/>
          </a:xfrm>
          <a:prstGeom prst="rect">
            <a:avLst/>
          </a:prstGeom>
        </p:spPr>
      </p:pic>
      <p:pic>
        <p:nvPicPr>
          <p:cNvPr id="7" name="図 6" descr="室内, テーブル, カップ, 床 が含まれている画像&#10;&#10;自動的に生成された説明">
            <a:extLst>
              <a:ext uri="{FF2B5EF4-FFF2-40B4-BE49-F238E27FC236}">
                <a16:creationId xmlns="" xmlns:a16="http://schemas.microsoft.com/office/drawing/2014/main" id="{7C72DA29-3859-4F9C-8209-D25ABCB3CDA5}"/>
              </a:ext>
            </a:extLst>
          </p:cNvPr>
          <p:cNvPicPr>
            <a:picLocks noChangeAspect="1"/>
          </p:cNvPicPr>
          <p:nvPr/>
        </p:nvPicPr>
        <p:blipFill>
          <a:blip r:embed="rId4"/>
          <a:stretch>
            <a:fillRect/>
          </a:stretch>
        </p:blipFill>
        <p:spPr>
          <a:xfrm>
            <a:off x="7452856" y="212233"/>
            <a:ext cx="3839999" cy="2880000"/>
          </a:xfrm>
          <a:prstGeom prst="rect">
            <a:avLst/>
          </a:prstGeom>
        </p:spPr>
      </p:pic>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43602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9114" y="328904"/>
            <a:ext cx="10058400" cy="1450757"/>
          </a:xfrm>
        </p:spPr>
        <p:txBody>
          <a:bodyPr>
            <a:normAutofit/>
          </a:bodyPr>
          <a:lstStyle/>
          <a:p>
            <a:r>
              <a:rPr kumimoji="1" lang="en-US" altLang="ja-JP" sz="4800" dirty="0"/>
              <a:t>SLAM</a:t>
            </a:r>
            <a:r>
              <a:rPr kumimoji="1" lang="ja-JP" altLang="en-US" sz="4800"/>
              <a:t>（深津）</a:t>
            </a:r>
            <a:endParaRPr kumimoji="1" lang="ja-JP" altLang="en-US" sz="4800" dirty="0"/>
          </a:p>
        </p:txBody>
      </p:sp>
      <p:sp>
        <p:nvSpPr>
          <p:cNvPr id="3" name="コンテンツ プレースホルダー 2"/>
          <p:cNvSpPr>
            <a:spLocks noGrp="1"/>
          </p:cNvSpPr>
          <p:nvPr>
            <p:ph idx="1"/>
          </p:nvPr>
        </p:nvSpPr>
        <p:spPr>
          <a:xfrm>
            <a:off x="939114" y="1779661"/>
            <a:ext cx="8596668" cy="780319"/>
          </a:xfrm>
        </p:spPr>
        <p:txBody>
          <a:bodyPr>
            <a:normAutofit/>
          </a:bodyPr>
          <a:lstStyle/>
          <a:p>
            <a:pPr marL="0" indent="0">
              <a:buNone/>
            </a:pPr>
            <a:r>
              <a:rPr lang="ja-JP" altLang="en-US" sz="3200" dirty="0"/>
              <a:t>・</a:t>
            </a:r>
            <a:r>
              <a:rPr lang="en-US" altLang="ja-JP" sz="3200" dirty="0" err="1"/>
              <a:t>gmapping</a:t>
            </a:r>
            <a:r>
              <a:rPr lang="ja-JP" altLang="en-US" sz="3200" dirty="0"/>
              <a:t>によるマップデータの作成</a:t>
            </a:r>
            <a:endParaRPr kumimoji="1" lang="en-US" altLang="ja-JP"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114" y="2391373"/>
            <a:ext cx="7314263" cy="3371686"/>
          </a:xfrm>
          <a:prstGeom prst="rect">
            <a:avLst/>
          </a:prstGeom>
        </p:spPr>
      </p:pic>
      <p:sp>
        <p:nvSpPr>
          <p:cNvPr id="5" name="スライド番号プレースホルダー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92705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G</a:t>
            </a:r>
            <a:r>
              <a:rPr kumimoji="1" lang="en-US" altLang="ja-JP" b="1" dirty="0" smtClean="0"/>
              <a:t>lobal </a:t>
            </a:r>
            <a:r>
              <a:rPr lang="en-US" altLang="ja-JP" b="1" dirty="0"/>
              <a:t>P</a:t>
            </a:r>
            <a:r>
              <a:rPr kumimoji="1" lang="en-US" altLang="ja-JP" b="1" dirty="0" smtClean="0"/>
              <a:t>ath Planning</a:t>
            </a:r>
            <a:r>
              <a:rPr kumimoji="1" lang="ja-JP" altLang="en-US" b="1" dirty="0"/>
              <a:t>（土屋）</a:t>
            </a:r>
          </a:p>
        </p:txBody>
      </p:sp>
      <p:sp>
        <p:nvSpPr>
          <p:cNvPr id="3" name="コンテンツ プレースホルダー 2"/>
          <p:cNvSpPr>
            <a:spLocks noGrp="1"/>
          </p:cNvSpPr>
          <p:nvPr>
            <p:ph idx="1"/>
          </p:nvPr>
        </p:nvSpPr>
        <p:spPr/>
        <p:txBody>
          <a:bodyPr>
            <a:normAutofit/>
          </a:bodyPr>
          <a:lstStyle/>
          <a:p>
            <a:r>
              <a:rPr lang="ja-JP" altLang="en-US" sz="4000" dirty="0"/>
              <a:t>＜現状＞</a:t>
            </a:r>
            <a:endParaRPr lang="en-US" altLang="ja-JP" sz="3200" dirty="0"/>
          </a:p>
          <a:p>
            <a:pPr lvl="1"/>
            <a:r>
              <a:rPr lang="ja-JP" altLang="en-US" sz="3200" dirty="0" smtClean="0"/>
              <a:t>・</a:t>
            </a:r>
            <a:r>
              <a:rPr lang="en-US" altLang="ja-JP" sz="3200" dirty="0" smtClean="0"/>
              <a:t>A</a:t>
            </a:r>
            <a:r>
              <a:rPr lang="ja-JP" altLang="en-US" sz="3200" dirty="0" smtClean="0"/>
              <a:t>*によって出した経路をトピックに配信可能になった</a:t>
            </a:r>
            <a:endParaRPr lang="en-US" altLang="ja-JP" sz="3200" dirty="0" smtClean="0"/>
          </a:p>
          <a:p>
            <a:pPr lvl="1"/>
            <a:endParaRPr lang="en-US" altLang="ja-JP" sz="3200" dirty="0" smtClean="0"/>
          </a:p>
          <a:p>
            <a:pPr lvl="1"/>
            <a:r>
              <a:rPr lang="ja-JP" altLang="en-US" sz="3200" dirty="0" smtClean="0"/>
              <a:t>・そのままのマップを使用するとエラーが発生してしまう</a:t>
            </a:r>
            <a:endParaRPr lang="en-US" altLang="ja-JP" sz="3200" dirty="0" smtClean="0"/>
          </a:p>
          <a:p>
            <a:pPr lvl="1"/>
            <a:endParaRPr lang="en-US" altLang="ja-JP" sz="3200" dirty="0" smtClean="0"/>
          </a:p>
          <a:p>
            <a:pPr lvl="1"/>
            <a:r>
              <a:rPr lang="ja-JP" altLang="en-US" sz="3200" dirty="0" smtClean="0"/>
              <a:t>・経路が壁に近すぎるため</a:t>
            </a:r>
            <a:r>
              <a:rPr lang="en-US" altLang="ja-JP" sz="3200" dirty="0" smtClean="0"/>
              <a:t>,</a:t>
            </a:r>
            <a:r>
              <a:rPr lang="ja-JP" altLang="en-US" sz="3200" dirty="0" smtClean="0"/>
              <a:t>そのままの経路では走行できない可能性が高い</a:t>
            </a:r>
            <a:endParaRPr lang="en-US" altLang="ja-JP" sz="3200" dirty="0"/>
          </a:p>
        </p:txBody>
      </p:sp>
      <p:sp>
        <p:nvSpPr>
          <p:cNvPr id="4" name="スライド番号プレースホルダー 3">
            <a:extLst>
              <a:ext uri="{FF2B5EF4-FFF2-40B4-BE49-F238E27FC236}">
                <a16:creationId xmlns="" xmlns:a16="http://schemas.microsoft.com/office/drawing/2014/main" id="{20786F60-CAEF-C749-8EDC-18E44D96F21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35302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G</a:t>
            </a:r>
            <a:r>
              <a:rPr kumimoji="1" lang="en-US" altLang="ja-JP" b="1" dirty="0" smtClean="0"/>
              <a:t>lobal </a:t>
            </a:r>
            <a:r>
              <a:rPr lang="en-US" altLang="ja-JP" b="1" dirty="0"/>
              <a:t>P</a:t>
            </a:r>
            <a:r>
              <a:rPr kumimoji="1" lang="en-US" altLang="ja-JP" b="1" dirty="0" smtClean="0"/>
              <a:t>ath </a:t>
            </a:r>
            <a:r>
              <a:rPr lang="en-US" altLang="ja-JP" b="1" dirty="0"/>
              <a:t>P</a:t>
            </a:r>
            <a:r>
              <a:rPr kumimoji="1" lang="en-US" altLang="ja-JP" b="1" dirty="0" smtClean="0"/>
              <a:t>lanning</a:t>
            </a:r>
            <a:r>
              <a:rPr kumimoji="1" lang="ja-JP" altLang="en-US" b="1" dirty="0"/>
              <a:t>（土屋）</a:t>
            </a:r>
          </a:p>
        </p:txBody>
      </p:sp>
      <p:sp>
        <p:nvSpPr>
          <p:cNvPr id="4" name="スライド番号プレースホルダー 3">
            <a:extLst>
              <a:ext uri="{FF2B5EF4-FFF2-40B4-BE49-F238E27FC236}">
                <a16:creationId xmlns="" xmlns:a16="http://schemas.microsoft.com/office/drawing/2014/main" id="{20786F60-CAEF-C749-8EDC-18E44D96F21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テキスト ボックス 5"/>
          <p:cNvSpPr txBox="1"/>
          <p:nvPr/>
        </p:nvSpPr>
        <p:spPr>
          <a:xfrm>
            <a:off x="3696559" y="5199504"/>
            <a:ext cx="5694947" cy="523220"/>
          </a:xfrm>
          <a:prstGeom prst="rect">
            <a:avLst/>
          </a:prstGeom>
          <a:noFill/>
        </p:spPr>
        <p:txBody>
          <a:bodyPr wrap="square" rtlCol="0">
            <a:spAutoFit/>
          </a:bodyPr>
          <a:lstStyle/>
          <a:p>
            <a:r>
              <a:rPr kumimoji="1" lang="ja-JP" altLang="en-US" sz="2800" dirty="0" smtClean="0">
                <a:solidFill>
                  <a:srgbClr val="0070C0"/>
                </a:solidFill>
              </a:rPr>
              <a:t>青</a:t>
            </a:r>
            <a:r>
              <a:rPr kumimoji="1" lang="ja-JP" altLang="en-US" sz="2800" dirty="0">
                <a:solidFill>
                  <a:srgbClr val="0070C0"/>
                </a:solidFill>
              </a:rPr>
              <a:t>線</a:t>
            </a:r>
            <a:r>
              <a:rPr kumimoji="1" lang="ja-JP" altLang="en-US" sz="2800" dirty="0" smtClean="0"/>
              <a:t>・・・</a:t>
            </a:r>
            <a:r>
              <a:rPr kumimoji="1" lang="en-US" altLang="ja-JP" sz="2800" dirty="0" smtClean="0"/>
              <a:t>A*</a:t>
            </a:r>
            <a:r>
              <a:rPr kumimoji="1" lang="ja-JP" altLang="en-US" sz="2800" dirty="0" smtClean="0"/>
              <a:t>によって算出された経路</a:t>
            </a:r>
            <a:endParaRPr kumimoji="1" lang="ja-JP" altLang="en-US" sz="2800" dirty="0"/>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40181"/>
            <a:ext cx="10166873" cy="3359323"/>
          </a:xfrm>
          <a:prstGeom prst="rect">
            <a:avLst/>
          </a:prstGeom>
        </p:spPr>
      </p:pic>
      <p:sp>
        <p:nvSpPr>
          <p:cNvPr id="14" name="円/楕円 13"/>
          <p:cNvSpPr/>
          <p:nvPr/>
        </p:nvSpPr>
        <p:spPr>
          <a:xfrm>
            <a:off x="1435766" y="4712175"/>
            <a:ext cx="1066256"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START</a:t>
            </a:r>
            <a:endParaRPr kumimoji="1" lang="ja-JP" altLang="en-US" dirty="0"/>
          </a:p>
        </p:txBody>
      </p:sp>
      <p:sp>
        <p:nvSpPr>
          <p:cNvPr id="15" name="円/楕円 14"/>
          <p:cNvSpPr/>
          <p:nvPr/>
        </p:nvSpPr>
        <p:spPr>
          <a:xfrm>
            <a:off x="9900458" y="2088896"/>
            <a:ext cx="1066256"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GOAL</a:t>
            </a:r>
            <a:endParaRPr kumimoji="1" lang="ja-JP" altLang="en-US" dirty="0"/>
          </a:p>
        </p:txBody>
      </p:sp>
    </p:spTree>
    <p:extLst>
      <p:ext uri="{BB962C8B-B14F-4D97-AF65-F5344CB8AC3E}">
        <p14:creationId xmlns:p14="http://schemas.microsoft.com/office/powerpoint/2010/main" val="1217902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G</a:t>
            </a:r>
            <a:r>
              <a:rPr kumimoji="1" lang="en-US" altLang="ja-JP" b="1" dirty="0" smtClean="0"/>
              <a:t>lobal </a:t>
            </a:r>
            <a:r>
              <a:rPr lang="en-US" altLang="ja-JP" b="1" dirty="0"/>
              <a:t>P</a:t>
            </a:r>
            <a:r>
              <a:rPr kumimoji="1" lang="en-US" altLang="ja-JP" b="1" dirty="0" smtClean="0"/>
              <a:t>ath </a:t>
            </a:r>
            <a:r>
              <a:rPr lang="en-US" altLang="ja-JP" b="1" dirty="0"/>
              <a:t>P</a:t>
            </a:r>
            <a:r>
              <a:rPr kumimoji="1" lang="en-US" altLang="ja-JP" b="1" dirty="0" smtClean="0"/>
              <a:t>lanning</a:t>
            </a:r>
            <a:r>
              <a:rPr kumimoji="1" lang="ja-JP" altLang="en-US" b="1" dirty="0"/>
              <a:t>（土屋）</a:t>
            </a:r>
          </a:p>
        </p:txBody>
      </p:sp>
      <p:sp>
        <p:nvSpPr>
          <p:cNvPr id="3" name="コンテンツ プレースホルダー 2"/>
          <p:cNvSpPr>
            <a:spLocks noGrp="1"/>
          </p:cNvSpPr>
          <p:nvPr>
            <p:ph idx="1"/>
          </p:nvPr>
        </p:nvSpPr>
        <p:spPr/>
        <p:txBody>
          <a:bodyPr>
            <a:normAutofit/>
          </a:bodyPr>
          <a:lstStyle/>
          <a:p>
            <a:r>
              <a:rPr lang="ja-JP" altLang="en-US" sz="4000" dirty="0"/>
              <a:t>＜今後＞</a:t>
            </a:r>
            <a:endParaRPr lang="en-US" altLang="ja-JP" sz="4000" dirty="0"/>
          </a:p>
          <a:p>
            <a:pPr lvl="1"/>
            <a:r>
              <a:rPr lang="ja-JP" altLang="en-US" sz="3400" dirty="0" smtClean="0"/>
              <a:t>・各グリッドに与えた目標地点からの距離が正確</a:t>
            </a:r>
            <a:endParaRPr lang="en-US" altLang="ja-JP" sz="3400" dirty="0" smtClean="0"/>
          </a:p>
          <a:p>
            <a:r>
              <a:rPr lang="ja-JP" altLang="en-US" sz="3600" dirty="0"/>
              <a:t>　</a:t>
            </a:r>
            <a:r>
              <a:rPr lang="ja-JP" altLang="en-US" sz="3600" dirty="0" smtClean="0"/>
              <a:t>　ではないために完全に最短経路にならない</a:t>
            </a:r>
            <a:endParaRPr lang="en-US" altLang="ja-JP" sz="3000" dirty="0" smtClean="0"/>
          </a:p>
          <a:p>
            <a:endParaRPr lang="en-US" altLang="ja-JP" sz="3000" dirty="0"/>
          </a:p>
          <a:p>
            <a:pPr lvl="1"/>
            <a:r>
              <a:rPr lang="ja-JP" altLang="en-US" sz="3400" dirty="0" smtClean="0"/>
              <a:t>→各グリッドに与える目標地点からの小数を用いて距離を正確にする</a:t>
            </a:r>
            <a:endParaRPr lang="en-US" altLang="ja-JP" sz="3400" dirty="0" smtClean="0"/>
          </a:p>
        </p:txBody>
      </p:sp>
      <p:sp>
        <p:nvSpPr>
          <p:cNvPr id="4" name="スライド番号プレースホルダー 3">
            <a:extLst>
              <a:ext uri="{FF2B5EF4-FFF2-40B4-BE49-F238E27FC236}">
                <a16:creationId xmlns="" xmlns:a16="http://schemas.microsoft.com/office/drawing/2014/main" id="{54B80A47-A189-074C-93A7-69683BB32F2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96126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418</TotalTime>
  <Words>521</Words>
  <Application>Microsoft Office PowerPoint</Application>
  <PresentationFormat>ワイド画面</PresentationFormat>
  <Paragraphs>129</Paragraphs>
  <Slides>13</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Ｐゴシック</vt:lpstr>
      <vt:lpstr>游ゴシック</vt:lpstr>
      <vt:lpstr>Calibri</vt:lpstr>
      <vt:lpstr>Calibri Light</vt:lpstr>
      <vt:lpstr>レトロスペクト</vt:lpstr>
      <vt:lpstr>ちびチャレ進捗状況</vt:lpstr>
      <vt:lpstr>システム図</vt:lpstr>
      <vt:lpstr>OpenCVによる白線検出（土屋・深津）</vt:lpstr>
      <vt:lpstr>二値化画像と検出結果</vt:lpstr>
      <vt:lpstr>課題</vt:lpstr>
      <vt:lpstr>SLAM（深津）</vt:lpstr>
      <vt:lpstr>Global Path Planning（土屋）</vt:lpstr>
      <vt:lpstr>Global Path Planning（土屋）</vt:lpstr>
      <vt:lpstr>Global Path Planning（土屋）</vt:lpstr>
      <vt:lpstr>Global Path Planning（土屋）</vt:lpstr>
      <vt:lpstr>Localization(吉内） </vt:lpstr>
      <vt:lpstr>Local Path Planning（島田）</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チビチャレ進捗状況</dc:title>
  <dc:creator>土屋 一朗</dc:creator>
  <cp:lastModifiedBy>土屋 一朗</cp:lastModifiedBy>
  <cp:revision>58</cp:revision>
  <dcterms:created xsi:type="dcterms:W3CDTF">2019-03-07T19:44:25Z</dcterms:created>
  <dcterms:modified xsi:type="dcterms:W3CDTF">2019-03-29T05:41:18Z</dcterms:modified>
</cp:coreProperties>
</file>