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88" r:id="rId2"/>
    <p:sldId id="287" r:id="rId3"/>
    <p:sldId id="289" r:id="rId4"/>
    <p:sldId id="290" r:id="rId5"/>
    <p:sldId id="295" r:id="rId6"/>
    <p:sldId id="296" r:id="rId7"/>
    <p:sldId id="297" r:id="rId8"/>
    <p:sldId id="303" r:id="rId9"/>
    <p:sldId id="307" r:id="rId10"/>
    <p:sldId id="305" r:id="rId11"/>
    <p:sldId id="304" r:id="rId12"/>
    <p:sldId id="301" r:id="rId13"/>
    <p:sldId id="306" r:id="rId14"/>
    <p:sldId id="293" r:id="rId15"/>
    <p:sldId id="291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A610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</a:fill>
      </a:tcStyle>
    </a:firstRow>
  </a:tblStyle>
  <a:tblStyle styleId="{4A9BC294-FFE2-49D5-8D69-9E1BD2C41BD5}" styleName="">
    <a:tblBg/>
    <a:wholeTbl>
      <a:tcTxStyle b="off" i="off">
        <a:font>
          <a:latin typeface="ヒラギノ角ゴ Pro W3"/>
          <a:ea typeface="ヒラギノ角ゴ Pro W3"/>
          <a:cs typeface="ヒラギノ角ゴ Pro W3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C8D8F">
              <a:alpha val="30000"/>
            </a:srgbClr>
          </a:solidFill>
        </a:fill>
      </a:tcStyle>
    </a:band2H>
    <a:firstCol>
      <a:tcTxStyle b="off" i="off">
        <a:font>
          <a:latin typeface="ヒラギノ角ゴ Pro W3"/>
          <a:ea typeface="ヒラギノ角ゴ Pro W3"/>
          <a:cs typeface="ヒラギノ角ゴ Pro W3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ヒラギノ角ゴ Pro W3"/>
          <a:ea typeface="ヒラギノ角ゴ Pro W3"/>
          <a:cs typeface="ヒラギノ角ゴ Pro W3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>
          <a:latin typeface="ヒラギノ角ゴ Pro W3"/>
          <a:ea typeface="ヒラギノ角ゴ Pro W3"/>
          <a:cs typeface="ヒラギノ角ゴ Pro W3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21"/>
    <p:restoredTop sz="94042"/>
  </p:normalViewPr>
  <p:slideViewPr>
    <p:cSldViewPr snapToGrid="0" snapToObjects="1">
      <p:cViewPr>
        <p:scale>
          <a:sx n="76" d="100"/>
          <a:sy n="76" d="100"/>
        </p:scale>
        <p:origin x="1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3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6195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1709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7702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738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3948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3232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3498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012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15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195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9079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1654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9734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381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833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タイトルテキスト</a:t>
            </a:r>
          </a:p>
        </p:txBody>
      </p:sp>
      <p:sp>
        <p:nvSpPr>
          <p:cNvPr id="1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イメージ"/>
          <p:cNvSpPr>
            <a:spLocks noGrp="1"/>
          </p:cNvSpPr>
          <p:nvPr>
            <p:ph type="pic" sz="half" idx="13"/>
          </p:nvPr>
        </p:nvSpPr>
        <p:spPr>
          <a:xfrm>
            <a:off x="6959600" y="1828800"/>
            <a:ext cx="4572000" cy="6096000"/>
          </a:xfrm>
          <a:prstGeom prst="rect">
            <a:avLst/>
          </a:prstGeom>
          <a:ln w="25400">
            <a:solidFill>
              <a:srgbClr val="FFFFFF"/>
            </a:solidFill>
          </a:ln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98" name="タイトルテキスト"/>
          <p:cNvSpPr txBox="1">
            <a:spLocks noGrp="1"/>
          </p:cNvSpPr>
          <p:nvPr>
            <p:ph type="title"/>
          </p:nvPr>
        </p:nvSpPr>
        <p:spPr>
          <a:xfrm>
            <a:off x="635000" y="15240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タイトルテキスト</a:t>
            </a:r>
          </a:p>
        </p:txBody>
      </p:sp>
      <p:sp>
        <p:nvSpPr>
          <p:cNvPr id="99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635000" y="49022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00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イメージ"/>
          <p:cNvSpPr>
            <a:spLocks noGrp="1"/>
          </p:cNvSpPr>
          <p:nvPr>
            <p:ph type="pic" sz="quarter" idx="13"/>
          </p:nvPr>
        </p:nvSpPr>
        <p:spPr>
          <a:xfrm>
            <a:off x="7277100" y="2895600"/>
            <a:ext cx="4102100" cy="5461000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08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109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10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118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19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127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28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30" name="本文レベル1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0"/>
              </a:spcBef>
              <a:defRPr sz="3200"/>
            </a:lvl2pPr>
            <a:lvl3pPr marL="1701120" indent="-494620">
              <a:spcBef>
                <a:spcPts val="0"/>
              </a:spcBef>
              <a:defRPr sz="3200"/>
            </a:lvl3pPr>
            <a:lvl4pPr marL="2145620" indent="-494620">
              <a:spcBef>
                <a:spcPts val="0"/>
              </a:spcBef>
              <a:defRPr sz="3200"/>
            </a:lvl4pPr>
            <a:lvl5pPr marL="2590120" indent="-494620">
              <a:spcBef>
                <a:spcPts val="0"/>
              </a:spcBef>
              <a:defRPr sz="3200"/>
            </a:lvl5pPr>
          </a:lstStyle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3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9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タイトルテキスト"/>
          <p:cNvSpPr txBox="1"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6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イメージ"/>
          <p:cNvSpPr>
            <a:spLocks noGrp="1"/>
          </p:cNvSpPr>
          <p:nvPr>
            <p:ph type="pic" sz="half" idx="13"/>
          </p:nvPr>
        </p:nvSpPr>
        <p:spPr>
          <a:xfrm>
            <a:off x="3454400" y="2222500"/>
            <a:ext cx="6096000" cy="4572000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0" name="タイトルテキスト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7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イメージ"/>
          <p:cNvSpPr>
            <a:spLocks noGrp="1"/>
          </p:cNvSpPr>
          <p:nvPr>
            <p:ph type="pic" sz="half" idx="13"/>
          </p:nvPr>
        </p:nvSpPr>
        <p:spPr>
          <a:xfrm>
            <a:off x="3454400" y="2222500"/>
            <a:ext cx="6096000" cy="4572000"/>
          </a:xfrm>
          <a:prstGeom prst="rect">
            <a:avLst/>
          </a:prstGeom>
          <a:ln w="25400">
            <a:solidFill>
              <a:srgbClr val="FFFFFF"/>
            </a:solidFill>
          </a:ln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9" name="タイトルテキスト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80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イメージ"/>
          <p:cNvSpPr>
            <a:spLocks noGrp="1"/>
          </p:cNvSpPr>
          <p:nvPr>
            <p:ph type="pic" sz="half" idx="13"/>
          </p:nvPr>
        </p:nvSpPr>
        <p:spPr>
          <a:xfrm>
            <a:off x="6959600" y="1828800"/>
            <a:ext cx="4572000" cy="6096000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88" name="タイトルテキスト"/>
          <p:cNvSpPr txBox="1">
            <a:spLocks noGrp="1"/>
          </p:cNvSpPr>
          <p:nvPr>
            <p:ph type="title"/>
          </p:nvPr>
        </p:nvSpPr>
        <p:spPr>
          <a:xfrm>
            <a:off x="635000" y="15240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タイトルテキスト</a:t>
            </a:r>
          </a:p>
        </p:txBody>
      </p:sp>
      <p:sp>
        <p:nvSpPr>
          <p:cNvPr id="89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635000" y="49022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90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本文レベル1…"/>
          <p:cNvSpPr txBox="1">
            <a:spLocks noGrp="1"/>
          </p:cNvSpPr>
          <p:nvPr>
            <p:ph type="body" idx="1"/>
          </p:nvPr>
        </p:nvSpPr>
        <p:spPr>
          <a:xfrm>
            <a:off x="438411" y="1270000"/>
            <a:ext cx="12212877" cy="7936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3" name="タイトルテキスト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r>
              <a:t>タイトルテキスト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F457765-2C12-42E9-8996-EC5B000C9D9D}"/>
              </a:ext>
            </a:extLst>
          </p:cNvPr>
          <p:cNvSpPr txBox="1"/>
          <p:nvPr userDrawn="1"/>
        </p:nvSpPr>
        <p:spPr>
          <a:xfrm>
            <a:off x="11657556" y="9355971"/>
            <a:ext cx="1218282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namae</a:t>
            </a:r>
            <a:fld id="{47D359AA-531E-471B-8218-62DFD208C57E}" type="slidenum">
              <a:rPr kumimoji="0" lang="en-US" altLang="ja-JP" sz="12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‹#›</a:t>
            </a:fld>
            <a:r>
              <a:rPr kumimoji="0" lang="en-US" altLang="ja-JP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/pages</a:t>
            </a:r>
            <a:endParaRPr kumimoji="0" lang="ja-JP" altLang="en-US" sz="1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明治大学…"/>
          <p:cNvSpPr txBox="1"/>
          <p:nvPr/>
        </p:nvSpPr>
        <p:spPr>
          <a:xfrm>
            <a:off x="369234" y="3877326"/>
            <a:ext cx="12266331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7200" b="1"/>
            </a:pPr>
            <a:r>
              <a:rPr lang="ja-JP" altLang="en-US" dirty="0">
                <a:latin typeface="+mj-ea"/>
                <a:ea typeface="+mj-ea"/>
              </a:rPr>
              <a:t>ちびチャレ成果報告</a:t>
            </a:r>
            <a:endParaRPr lang="en-US" altLang="ja-JP" dirty="0">
              <a:latin typeface="+mj-ea"/>
              <a:ea typeface="+mj-ea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6548111-96D6-401D-8973-D5AD09BF1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20" t="10815" r="33054" b="66885"/>
          <a:stretch/>
        </p:blipFill>
        <p:spPr>
          <a:xfrm>
            <a:off x="941" y="10217"/>
            <a:ext cx="13002920" cy="311651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5FDEFB9-0EC8-4937-93F9-159654A9F0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20" t="58065" r="33054" b="19292"/>
          <a:stretch/>
        </p:blipFill>
        <p:spPr>
          <a:xfrm>
            <a:off x="1881" y="6614160"/>
            <a:ext cx="13002920" cy="3164705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DC45808-F7C8-49B8-B7C1-C01D1CC65E60}"/>
              </a:ext>
            </a:extLst>
          </p:cNvPr>
          <p:cNvSpPr/>
          <p:nvPr/>
        </p:nvSpPr>
        <p:spPr>
          <a:xfrm>
            <a:off x="6045355" y="7798196"/>
            <a:ext cx="7408985" cy="9848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b="0" i="1" u="sng" cap="none" spc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Team AMSL Racing</a:t>
            </a:r>
          </a:p>
          <a:p>
            <a:pPr algn="ctr"/>
            <a:r>
              <a:rPr lang="en-US" altLang="ja-JP" sz="1800" i="1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Autonomous Mobile Systems Laboratory</a:t>
            </a:r>
          </a:p>
        </p:txBody>
      </p:sp>
      <p:sp>
        <p:nvSpPr>
          <p:cNvPr id="9" name="明治大学…">
            <a:extLst>
              <a:ext uri="{FF2B5EF4-FFF2-40B4-BE49-F238E27FC236}">
                <a16:creationId xmlns:a16="http://schemas.microsoft.com/office/drawing/2014/main" id="{1312706F-9DFB-46B7-A146-3B9E4E202F19}"/>
              </a:ext>
            </a:extLst>
          </p:cNvPr>
          <p:cNvSpPr txBox="1"/>
          <p:nvPr/>
        </p:nvSpPr>
        <p:spPr>
          <a:xfrm>
            <a:off x="369234" y="5478404"/>
            <a:ext cx="12266331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7200" b="1"/>
            </a:pPr>
            <a:r>
              <a:rPr lang="en-US" altLang="ja-JP" sz="3200" dirty="0">
                <a:latin typeface="+mj-ea"/>
                <a:ea typeface="+mj-ea"/>
              </a:rPr>
              <a:t>B</a:t>
            </a:r>
            <a:r>
              <a:rPr lang="ja-JP" altLang="en-US" sz="3200" dirty="0">
                <a:latin typeface="+mj-ea"/>
                <a:ea typeface="+mj-ea"/>
              </a:rPr>
              <a:t>班　</a:t>
            </a:r>
            <a:endParaRPr lang="en-US" altLang="ja-JP" sz="3200" dirty="0">
              <a:latin typeface="+mj-ea"/>
              <a:ea typeface="+mj-ea"/>
            </a:endParaRPr>
          </a:p>
          <a:p>
            <a:pPr>
              <a:defRPr sz="7200" b="1"/>
            </a:pPr>
            <a:r>
              <a:rPr lang="ja-JP" altLang="en-US" sz="3200" dirty="0">
                <a:latin typeface="+mj-ea"/>
                <a:ea typeface="+mj-ea"/>
              </a:rPr>
              <a:t>深津 蓮　吉内 航　島田</a:t>
            </a:r>
            <a:r>
              <a:rPr lang="en-US" altLang="ja-JP" sz="3200" dirty="0">
                <a:latin typeface="+mj-ea"/>
                <a:ea typeface="+mj-ea"/>
              </a:rPr>
              <a:t>	</a:t>
            </a:r>
            <a:r>
              <a:rPr lang="ja-JP" altLang="en-US" sz="3200" dirty="0">
                <a:latin typeface="+mj-ea"/>
                <a:ea typeface="+mj-ea"/>
              </a:rPr>
              <a:t> 航太　土屋</a:t>
            </a:r>
            <a:r>
              <a:rPr lang="en-US" altLang="ja-JP" sz="3200" dirty="0">
                <a:latin typeface="+mj-ea"/>
                <a:ea typeface="+mj-ea"/>
              </a:rPr>
              <a:t> </a:t>
            </a:r>
            <a:r>
              <a:rPr lang="ja-JP" altLang="en-US" sz="3200" dirty="0">
                <a:latin typeface="+mj-ea"/>
                <a:ea typeface="+mj-ea"/>
              </a:rPr>
              <a:t>一朗</a:t>
            </a:r>
            <a:endParaRPr lang="en-US" altLang="ja-JP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014635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線"/>
          <p:cNvSpPr/>
          <p:nvPr/>
        </p:nvSpPr>
        <p:spPr>
          <a:xfrm>
            <a:off x="5731" y="880720"/>
            <a:ext cx="12998955" cy="1"/>
          </a:xfrm>
          <a:prstGeom prst="line">
            <a:avLst/>
          </a:pr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83" name="主な就職先"/>
          <p:cNvSpPr txBox="1"/>
          <p:nvPr/>
        </p:nvSpPr>
        <p:spPr>
          <a:xfrm>
            <a:off x="2270099" y="-78918"/>
            <a:ext cx="8801101" cy="1016001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64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lang="en-US" altLang="ja-JP" sz="6000" dirty="0"/>
              <a:t>Local Path Planning</a:t>
            </a:r>
          </a:p>
        </p:txBody>
      </p:sp>
      <p:sp>
        <p:nvSpPr>
          <p:cNvPr id="785" name="トヨタ自動車…"/>
          <p:cNvSpPr txBox="1"/>
          <p:nvPr/>
        </p:nvSpPr>
        <p:spPr>
          <a:xfrm>
            <a:off x="1078344" y="1304477"/>
            <a:ext cx="10919012" cy="1210588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sz="3600" dirty="0">
                <a:sym typeface="ヒラギノ角ゴ ProN W3"/>
              </a:rPr>
              <a:t>[</a:t>
            </a:r>
            <a:r>
              <a:rPr lang="en-US" altLang="ja-JP" sz="3600" dirty="0" err="1">
                <a:sym typeface="ヒラギノ角ゴ ProN W3"/>
              </a:rPr>
              <a:t>obs</a:t>
            </a:r>
            <a:r>
              <a:rPr lang="ja-JP" altLang="en-US" sz="3600">
                <a:sym typeface="ヒラギノ角ゴ ProN W3"/>
              </a:rPr>
              <a:t>関数について</a:t>
            </a:r>
            <a:r>
              <a:rPr lang="en-US" altLang="ja-JP" sz="3600" dirty="0">
                <a:sym typeface="ヒラギノ角ゴ ProN W3"/>
              </a:rPr>
              <a:t>]</a:t>
            </a: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3600">
                <a:sym typeface="ヒラギノ角ゴ ProN W3"/>
              </a:rPr>
              <a:t>障害物との距離を評価する関数</a:t>
            </a:r>
            <a:endParaRPr lang="en-US" altLang="ja-JP" sz="3600" dirty="0">
              <a:sym typeface="ヒラギノ角ゴ ProN W3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B7FBD49-5964-4B75-9BA8-8B7B2464CD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736" y="130961"/>
            <a:ext cx="1644513" cy="634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769A513-4201-48C1-B35B-4B0977355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20" t="10816" r="33054" b="53210"/>
          <a:stretch/>
        </p:blipFill>
        <p:spPr>
          <a:xfrm>
            <a:off x="35666" y="21792"/>
            <a:ext cx="2105622" cy="81414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F4B6D8-5F21-BA49-9084-371FAAB4F859}"/>
              </a:ext>
            </a:extLst>
          </p:cNvPr>
          <p:cNvSpPr txBox="1"/>
          <p:nvPr/>
        </p:nvSpPr>
        <p:spPr>
          <a:xfrm>
            <a:off x="8162774" y="-172983"/>
            <a:ext cx="102657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98FDB33-1691-9349-BBB0-CEF8E57CF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187" y="2882460"/>
            <a:ext cx="8659326" cy="4946475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B51048DC-9E14-954C-AB12-342A1F31A75D}"/>
              </a:ext>
            </a:extLst>
          </p:cNvPr>
          <p:cNvSpPr/>
          <p:nvPr/>
        </p:nvSpPr>
        <p:spPr>
          <a:xfrm>
            <a:off x="4259262" y="4824191"/>
            <a:ext cx="1599671" cy="438602"/>
          </a:xfrm>
          <a:prstGeom prst="ellipse">
            <a:avLst/>
          </a:prstGeom>
          <a:noFill/>
          <a:ln w="12700" cap="flat">
            <a:solidFill>
              <a:schemeClr val="accent2">
                <a:lumMod val="60000"/>
                <a:lumOff val="40000"/>
              </a:schemeClr>
            </a:solidFill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00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417F55-90C1-FC45-8858-099F18ECEC26}"/>
              </a:ext>
            </a:extLst>
          </p:cNvPr>
          <p:cNvSpPr txBox="1"/>
          <p:nvPr/>
        </p:nvSpPr>
        <p:spPr>
          <a:xfrm>
            <a:off x="1211143" y="8166434"/>
            <a:ext cx="1091901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dirty="0"/>
              <a:t>G(v, </a:t>
            </a:r>
            <a:r>
              <a:rPr lang="el-GR" altLang="ja-JP" dirty="0"/>
              <a:t>ω) = α</a:t>
            </a:r>
            <a:r>
              <a:rPr lang="ja-JP" altLang="el-GR" sz="2400"/>
              <a:t>＊</a:t>
            </a:r>
            <a:r>
              <a:rPr lang="en-US" altLang="ja-JP" sz="2400" dirty="0"/>
              <a:t> </a:t>
            </a:r>
            <a:r>
              <a:rPr lang="en-US" altLang="ja-JP" u="sng" dirty="0" err="1">
                <a:solidFill>
                  <a:schemeClr val="bg1"/>
                </a:solidFill>
              </a:rPr>
              <a:t>obs</a:t>
            </a:r>
            <a:r>
              <a:rPr lang="en-US" altLang="ja-JP" u="sng" dirty="0">
                <a:solidFill>
                  <a:schemeClr val="bg1"/>
                </a:solidFill>
              </a:rPr>
              <a:t>(v,</a:t>
            </a:r>
            <a:r>
              <a:rPr lang="el-GR" altLang="ja-JP" u="sng" dirty="0">
                <a:solidFill>
                  <a:schemeClr val="bg1"/>
                </a:solidFill>
              </a:rPr>
              <a:t>ω)</a:t>
            </a:r>
            <a:r>
              <a:rPr lang="el-GR" altLang="ja-JP" dirty="0"/>
              <a:t> + β</a:t>
            </a:r>
            <a:r>
              <a:rPr lang="ja-JP" altLang="el-GR" sz="2400"/>
              <a:t>＊</a:t>
            </a:r>
            <a:r>
              <a:rPr lang="en-US" altLang="ja-JP" sz="2400" dirty="0"/>
              <a:t> </a:t>
            </a:r>
            <a:r>
              <a:rPr lang="en-US" altLang="ja-JP" sz="3600" u="sng" dirty="0">
                <a:solidFill>
                  <a:schemeClr val="tx1"/>
                </a:solidFill>
              </a:rPr>
              <a:t>dis(v,</a:t>
            </a:r>
            <a:r>
              <a:rPr lang="el-GR" altLang="ja-JP" sz="3600" u="sng" dirty="0">
                <a:solidFill>
                  <a:schemeClr val="tx1"/>
                </a:solidFill>
              </a:rPr>
              <a:t>ω)</a:t>
            </a:r>
            <a:endParaRPr lang="el-GR" altLang="ja-JP" u="sng" dirty="0">
              <a:solidFill>
                <a:schemeClr val="tx1"/>
              </a:solidFill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l-GR" altLang="ja-JP" dirty="0"/>
              <a:t>                  +  γ</a:t>
            </a:r>
            <a:r>
              <a:rPr lang="ja-JP" altLang="el-GR" sz="2400"/>
              <a:t>＊</a:t>
            </a:r>
            <a:r>
              <a:rPr lang="en-US" altLang="ja-JP" sz="2400" dirty="0"/>
              <a:t> </a:t>
            </a:r>
            <a:r>
              <a:rPr lang="en-US" altLang="ja-JP" dirty="0">
                <a:solidFill>
                  <a:schemeClr val="tx1"/>
                </a:solidFill>
              </a:rPr>
              <a:t>heading(v, </a:t>
            </a:r>
            <a:r>
              <a:rPr lang="el-GR" altLang="ja-JP" dirty="0">
                <a:solidFill>
                  <a:schemeClr val="tx1"/>
                </a:solidFill>
              </a:rPr>
              <a:t>ω) </a:t>
            </a:r>
            <a:r>
              <a:rPr lang="el-GR" altLang="ja-JP" dirty="0"/>
              <a:t>+ δ</a:t>
            </a:r>
            <a:r>
              <a:rPr lang="ja-JP" altLang="el-GR" sz="2400"/>
              <a:t>＊</a:t>
            </a:r>
            <a:r>
              <a:rPr lang="en-US" altLang="ja-JP" sz="2400" dirty="0"/>
              <a:t> </a:t>
            </a:r>
            <a:r>
              <a:rPr lang="en-US" altLang="ja-JP" dirty="0" err="1"/>
              <a:t>vel</a:t>
            </a:r>
            <a:r>
              <a:rPr lang="en-US" altLang="ja-JP" dirty="0"/>
              <a:t>(v, </a:t>
            </a:r>
            <a:r>
              <a:rPr lang="el-GR" altLang="ja-JP" dirty="0"/>
              <a:t>ω)</a:t>
            </a:r>
          </a:p>
        </p:txBody>
      </p:sp>
    </p:spTree>
    <p:extLst>
      <p:ext uri="{BB962C8B-B14F-4D97-AF65-F5344CB8AC3E}">
        <p14:creationId xmlns:p14="http://schemas.microsoft.com/office/powerpoint/2010/main" val="138379584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線"/>
          <p:cNvSpPr/>
          <p:nvPr/>
        </p:nvSpPr>
        <p:spPr>
          <a:xfrm>
            <a:off x="5731" y="880720"/>
            <a:ext cx="12998955" cy="1"/>
          </a:xfrm>
          <a:prstGeom prst="line">
            <a:avLst/>
          </a:pr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83" name="主な就職先"/>
          <p:cNvSpPr txBox="1"/>
          <p:nvPr/>
        </p:nvSpPr>
        <p:spPr>
          <a:xfrm>
            <a:off x="2270099" y="-78918"/>
            <a:ext cx="8801101" cy="1016001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64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lang="en-US" altLang="ja-JP" sz="6000" dirty="0"/>
              <a:t>Local Path Planning</a:t>
            </a:r>
          </a:p>
        </p:txBody>
      </p:sp>
      <p:sp>
        <p:nvSpPr>
          <p:cNvPr id="785" name="トヨタ自動車…"/>
          <p:cNvSpPr txBox="1"/>
          <p:nvPr/>
        </p:nvSpPr>
        <p:spPr>
          <a:xfrm>
            <a:off x="1078344" y="1274582"/>
            <a:ext cx="10919012" cy="1210588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sz="3600" dirty="0">
                <a:sym typeface="ヒラギノ角ゴ ProN W3"/>
              </a:rPr>
              <a:t>[dis</a:t>
            </a:r>
            <a:r>
              <a:rPr lang="ja-JP" altLang="en-US" sz="3600">
                <a:sym typeface="ヒラギノ角ゴ ProN W3"/>
              </a:rPr>
              <a:t>関数について</a:t>
            </a:r>
            <a:r>
              <a:rPr lang="en-US" altLang="ja-JP" sz="3600" dirty="0">
                <a:sym typeface="ヒラギノ角ゴ ProN W3"/>
              </a:rPr>
              <a:t>]</a:t>
            </a: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3600">
                <a:sym typeface="ヒラギノ角ゴ ProN W3"/>
              </a:rPr>
              <a:t>目標位置との距離を評価する関数</a:t>
            </a:r>
            <a:endParaRPr lang="en-US" altLang="ja-JP" sz="3600" dirty="0">
              <a:sym typeface="ヒラギノ角ゴ ProN W3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B7FBD49-5964-4B75-9BA8-8B7B2464CD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736" y="130961"/>
            <a:ext cx="1644513" cy="634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769A513-4201-48C1-B35B-4B0977355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20" t="10816" r="33054" b="53210"/>
          <a:stretch/>
        </p:blipFill>
        <p:spPr>
          <a:xfrm>
            <a:off x="35666" y="21792"/>
            <a:ext cx="2105622" cy="81414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F4B6D8-5F21-BA49-9084-371FAAB4F859}"/>
              </a:ext>
            </a:extLst>
          </p:cNvPr>
          <p:cNvSpPr txBox="1"/>
          <p:nvPr/>
        </p:nvSpPr>
        <p:spPr>
          <a:xfrm>
            <a:off x="8162774" y="-172983"/>
            <a:ext cx="102657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98FDB33-1691-9349-BBB0-CEF8E57CF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187" y="2882460"/>
            <a:ext cx="8659326" cy="4946475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B51048DC-9E14-954C-AB12-342A1F31A75D}"/>
              </a:ext>
            </a:extLst>
          </p:cNvPr>
          <p:cNvSpPr/>
          <p:nvPr/>
        </p:nvSpPr>
        <p:spPr>
          <a:xfrm>
            <a:off x="7019396" y="4133398"/>
            <a:ext cx="1599671" cy="438602"/>
          </a:xfrm>
          <a:prstGeom prst="ellipse">
            <a:avLst/>
          </a:prstGeom>
          <a:noFill/>
          <a:ln w="12700" cap="flat">
            <a:solidFill>
              <a:schemeClr val="accent2">
                <a:lumMod val="60000"/>
                <a:lumOff val="40000"/>
              </a:schemeClr>
            </a:solidFill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00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417F55-90C1-FC45-8858-099F18ECEC26}"/>
              </a:ext>
            </a:extLst>
          </p:cNvPr>
          <p:cNvSpPr txBox="1"/>
          <p:nvPr/>
        </p:nvSpPr>
        <p:spPr>
          <a:xfrm>
            <a:off x="1211143" y="8166434"/>
            <a:ext cx="1091901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dirty="0"/>
              <a:t>G(v, </a:t>
            </a:r>
            <a:r>
              <a:rPr lang="el-GR" altLang="ja-JP" dirty="0"/>
              <a:t>ω) = α</a:t>
            </a:r>
            <a:r>
              <a:rPr lang="ja-JP" altLang="el-GR" sz="2400"/>
              <a:t>＊</a:t>
            </a:r>
            <a:r>
              <a:rPr lang="en-US" altLang="ja-JP" sz="2400" dirty="0"/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obs</a:t>
            </a:r>
            <a:r>
              <a:rPr lang="en-US" altLang="ja-JP" dirty="0">
                <a:solidFill>
                  <a:schemeClr val="tx1"/>
                </a:solidFill>
              </a:rPr>
              <a:t>(v,</a:t>
            </a:r>
            <a:r>
              <a:rPr lang="el-GR" altLang="ja-JP" dirty="0">
                <a:solidFill>
                  <a:schemeClr val="tx1"/>
                </a:solidFill>
              </a:rPr>
              <a:t>ω)</a:t>
            </a:r>
            <a:r>
              <a:rPr lang="el-GR" altLang="ja-JP" dirty="0"/>
              <a:t> + β</a:t>
            </a:r>
            <a:r>
              <a:rPr lang="ja-JP" altLang="el-GR" sz="2400"/>
              <a:t>＊</a:t>
            </a:r>
            <a:r>
              <a:rPr lang="en-US" altLang="ja-JP" sz="2400" dirty="0"/>
              <a:t> </a:t>
            </a:r>
            <a:r>
              <a:rPr lang="en-US" altLang="ja-JP" sz="3600" u="sng" dirty="0">
                <a:solidFill>
                  <a:srgbClr val="FF0000"/>
                </a:solidFill>
              </a:rPr>
              <a:t>dis(v,</a:t>
            </a:r>
            <a:r>
              <a:rPr lang="el-GR" altLang="ja-JP" sz="3600" u="sng" dirty="0">
                <a:solidFill>
                  <a:srgbClr val="FF0000"/>
                </a:solidFill>
              </a:rPr>
              <a:t>ω)</a:t>
            </a:r>
            <a:endParaRPr lang="el-GR" altLang="ja-JP" u="sng" dirty="0">
              <a:solidFill>
                <a:srgbClr val="FF0000"/>
              </a:solidFill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l-GR" altLang="ja-JP" dirty="0"/>
              <a:t>                  +  γ</a:t>
            </a:r>
            <a:r>
              <a:rPr lang="ja-JP" altLang="el-GR" sz="2400"/>
              <a:t>＊</a:t>
            </a:r>
            <a:r>
              <a:rPr lang="en-US" altLang="ja-JP" sz="2400" dirty="0"/>
              <a:t> </a:t>
            </a:r>
            <a:r>
              <a:rPr lang="en-US" altLang="ja-JP" dirty="0">
                <a:solidFill>
                  <a:schemeClr val="tx1"/>
                </a:solidFill>
              </a:rPr>
              <a:t>heading(v, </a:t>
            </a:r>
            <a:r>
              <a:rPr lang="el-GR" altLang="ja-JP" dirty="0">
                <a:solidFill>
                  <a:schemeClr val="tx1"/>
                </a:solidFill>
              </a:rPr>
              <a:t>ω) </a:t>
            </a:r>
            <a:r>
              <a:rPr lang="el-GR" altLang="ja-JP" dirty="0"/>
              <a:t>+ δ</a:t>
            </a:r>
            <a:r>
              <a:rPr lang="ja-JP" altLang="el-GR" sz="2400"/>
              <a:t>＊</a:t>
            </a:r>
            <a:r>
              <a:rPr lang="en-US" altLang="ja-JP" sz="2400" dirty="0"/>
              <a:t> </a:t>
            </a:r>
            <a:r>
              <a:rPr lang="en-US" altLang="ja-JP" dirty="0" err="1"/>
              <a:t>vel</a:t>
            </a:r>
            <a:r>
              <a:rPr lang="en-US" altLang="ja-JP" dirty="0"/>
              <a:t>(v, </a:t>
            </a:r>
            <a:r>
              <a:rPr lang="el-GR" altLang="ja-JP" dirty="0"/>
              <a:t>ω)</a:t>
            </a:r>
          </a:p>
        </p:txBody>
      </p:sp>
    </p:spTree>
    <p:extLst>
      <p:ext uri="{BB962C8B-B14F-4D97-AF65-F5344CB8AC3E}">
        <p14:creationId xmlns:p14="http://schemas.microsoft.com/office/powerpoint/2010/main" val="42916802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線"/>
          <p:cNvSpPr/>
          <p:nvPr/>
        </p:nvSpPr>
        <p:spPr>
          <a:xfrm>
            <a:off x="5731" y="880720"/>
            <a:ext cx="12998955" cy="1"/>
          </a:xfrm>
          <a:prstGeom prst="line">
            <a:avLst/>
          </a:pr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83" name="主な就職先"/>
          <p:cNvSpPr txBox="1"/>
          <p:nvPr/>
        </p:nvSpPr>
        <p:spPr>
          <a:xfrm>
            <a:off x="2270099" y="-78918"/>
            <a:ext cx="8801101" cy="1016001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64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lang="en-US" altLang="ja-JP" sz="6000" dirty="0"/>
              <a:t>Local Path Planning</a:t>
            </a:r>
          </a:p>
        </p:txBody>
      </p:sp>
      <p:sp>
        <p:nvSpPr>
          <p:cNvPr id="785" name="トヨタ自動車…"/>
          <p:cNvSpPr txBox="1"/>
          <p:nvPr/>
        </p:nvSpPr>
        <p:spPr>
          <a:xfrm>
            <a:off x="1078344" y="1319866"/>
            <a:ext cx="10919012" cy="1179810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sz="3600" dirty="0">
                <a:sym typeface="ヒラギノ角ゴ ProN W3"/>
              </a:rPr>
              <a:t>[heading</a:t>
            </a:r>
            <a:r>
              <a:rPr lang="ja-JP" altLang="en-US" sz="3600">
                <a:sym typeface="ヒラギノ角ゴ ProN W3"/>
              </a:rPr>
              <a:t>関数について</a:t>
            </a:r>
            <a:r>
              <a:rPr lang="en-US" altLang="ja-JP" sz="3600" dirty="0">
                <a:sym typeface="ヒラギノ角ゴ ProN W3"/>
              </a:rPr>
              <a:t>]</a:t>
            </a: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3400">
                <a:sym typeface="ヒラギノ角ゴ ProN W3"/>
              </a:rPr>
              <a:t>ロボットの方位と目標位置との角度の差を評価する関数</a:t>
            </a:r>
            <a:endParaRPr lang="en-US" altLang="ja-JP" sz="3400" dirty="0">
              <a:sym typeface="ヒラギノ角ゴ ProN W3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B7FBD49-5964-4B75-9BA8-8B7B2464CD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736" y="130961"/>
            <a:ext cx="1644513" cy="634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769A513-4201-48C1-B35B-4B0977355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20" t="10816" r="33054" b="53210"/>
          <a:stretch/>
        </p:blipFill>
        <p:spPr>
          <a:xfrm>
            <a:off x="35666" y="21792"/>
            <a:ext cx="2105622" cy="81414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F4B6D8-5F21-BA49-9084-371FAAB4F859}"/>
              </a:ext>
            </a:extLst>
          </p:cNvPr>
          <p:cNvSpPr txBox="1"/>
          <p:nvPr/>
        </p:nvSpPr>
        <p:spPr>
          <a:xfrm>
            <a:off x="8162774" y="-172983"/>
            <a:ext cx="102657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98FDB33-1691-9349-BBB0-CEF8E57CF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187" y="2882460"/>
            <a:ext cx="8659326" cy="4946475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B51048DC-9E14-954C-AB12-342A1F31A75D}"/>
              </a:ext>
            </a:extLst>
          </p:cNvPr>
          <p:cNvSpPr/>
          <p:nvPr/>
        </p:nvSpPr>
        <p:spPr>
          <a:xfrm>
            <a:off x="8265431" y="4826000"/>
            <a:ext cx="2304017" cy="707945"/>
          </a:xfrm>
          <a:prstGeom prst="ellipse">
            <a:avLst/>
          </a:prstGeom>
          <a:noFill/>
          <a:ln w="12700" cap="flat">
            <a:solidFill>
              <a:schemeClr val="accent2">
                <a:lumMod val="60000"/>
                <a:lumOff val="40000"/>
              </a:schemeClr>
            </a:solidFill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00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417F55-90C1-FC45-8858-099F18ECEC26}"/>
              </a:ext>
            </a:extLst>
          </p:cNvPr>
          <p:cNvSpPr txBox="1"/>
          <p:nvPr/>
        </p:nvSpPr>
        <p:spPr>
          <a:xfrm>
            <a:off x="1211143" y="8166434"/>
            <a:ext cx="1091901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dirty="0"/>
              <a:t>G(v, </a:t>
            </a:r>
            <a:r>
              <a:rPr lang="el-GR" altLang="ja-JP" dirty="0"/>
              <a:t>ω) = α</a:t>
            </a:r>
            <a:r>
              <a:rPr lang="ja-JP" altLang="el-GR" sz="2400"/>
              <a:t>＊</a:t>
            </a:r>
            <a:r>
              <a:rPr lang="en-US" altLang="ja-JP" sz="2400" dirty="0"/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obs</a:t>
            </a:r>
            <a:r>
              <a:rPr lang="en-US" altLang="ja-JP" dirty="0">
                <a:solidFill>
                  <a:schemeClr val="tx1"/>
                </a:solidFill>
              </a:rPr>
              <a:t>(v,</a:t>
            </a:r>
            <a:r>
              <a:rPr lang="el-GR" altLang="ja-JP" dirty="0">
                <a:solidFill>
                  <a:schemeClr val="tx1"/>
                </a:solidFill>
              </a:rPr>
              <a:t>ω)</a:t>
            </a:r>
            <a:r>
              <a:rPr lang="el-GR" altLang="ja-JP" dirty="0"/>
              <a:t> + β</a:t>
            </a:r>
            <a:r>
              <a:rPr lang="ja-JP" altLang="el-GR" sz="2400"/>
              <a:t>＊</a:t>
            </a:r>
            <a:r>
              <a:rPr lang="en-US" altLang="ja-JP" sz="2400" dirty="0"/>
              <a:t> </a:t>
            </a:r>
            <a:r>
              <a:rPr lang="en-US" altLang="ja-JP" sz="3600" dirty="0">
                <a:solidFill>
                  <a:schemeClr val="tx1"/>
                </a:solidFill>
              </a:rPr>
              <a:t>dis(v,</a:t>
            </a:r>
            <a:r>
              <a:rPr lang="el-GR" altLang="ja-JP" sz="3600" dirty="0">
                <a:solidFill>
                  <a:schemeClr val="tx1"/>
                </a:solidFill>
              </a:rPr>
              <a:t>ω)</a:t>
            </a:r>
            <a:endParaRPr lang="el-GR" altLang="ja-JP" dirty="0">
              <a:solidFill>
                <a:schemeClr val="tx1"/>
              </a:solidFill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l-GR" altLang="ja-JP" dirty="0"/>
              <a:t>                  +  γ</a:t>
            </a:r>
            <a:r>
              <a:rPr lang="ja-JP" altLang="el-GR" sz="2400"/>
              <a:t>＊</a:t>
            </a:r>
            <a:r>
              <a:rPr lang="en-US" altLang="ja-JP" sz="2400" dirty="0"/>
              <a:t> </a:t>
            </a:r>
            <a:r>
              <a:rPr lang="en-US" altLang="ja-JP" u="sng" dirty="0">
                <a:solidFill>
                  <a:schemeClr val="bg1"/>
                </a:solidFill>
              </a:rPr>
              <a:t>heading(v, </a:t>
            </a:r>
            <a:r>
              <a:rPr lang="el-GR" altLang="ja-JP" u="sng" dirty="0">
                <a:solidFill>
                  <a:schemeClr val="bg1"/>
                </a:solidFill>
              </a:rPr>
              <a:t>ω</a:t>
            </a:r>
            <a:r>
              <a:rPr lang="el-GR" altLang="ja-JP" dirty="0">
                <a:solidFill>
                  <a:schemeClr val="bg1"/>
                </a:solidFill>
              </a:rPr>
              <a:t>)</a:t>
            </a:r>
            <a:r>
              <a:rPr lang="en-US" altLang="ja-JP" dirty="0">
                <a:solidFill>
                  <a:schemeClr val="bg1"/>
                </a:solidFill>
              </a:rPr>
              <a:t> </a:t>
            </a:r>
            <a:r>
              <a:rPr lang="el-GR" altLang="ja-JP" dirty="0"/>
              <a:t>+ δ</a:t>
            </a:r>
            <a:r>
              <a:rPr lang="ja-JP" altLang="el-GR" sz="2400"/>
              <a:t>＊</a:t>
            </a:r>
            <a:r>
              <a:rPr lang="en-US" altLang="ja-JP" sz="2400" dirty="0"/>
              <a:t> </a:t>
            </a:r>
            <a:r>
              <a:rPr lang="en-US" altLang="ja-JP" dirty="0" err="1"/>
              <a:t>vel</a:t>
            </a:r>
            <a:r>
              <a:rPr lang="en-US" altLang="ja-JP" dirty="0"/>
              <a:t>(v, </a:t>
            </a:r>
            <a:r>
              <a:rPr lang="el-GR" altLang="ja-JP" dirty="0"/>
              <a:t>ω)</a:t>
            </a:r>
          </a:p>
        </p:txBody>
      </p:sp>
    </p:spTree>
    <p:extLst>
      <p:ext uri="{BB962C8B-B14F-4D97-AF65-F5344CB8AC3E}">
        <p14:creationId xmlns:p14="http://schemas.microsoft.com/office/powerpoint/2010/main" val="4030436230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線"/>
          <p:cNvSpPr/>
          <p:nvPr/>
        </p:nvSpPr>
        <p:spPr>
          <a:xfrm>
            <a:off x="5731" y="880720"/>
            <a:ext cx="12998955" cy="1"/>
          </a:xfrm>
          <a:prstGeom prst="line">
            <a:avLst/>
          </a:pr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83" name="主な就職先"/>
          <p:cNvSpPr txBox="1"/>
          <p:nvPr/>
        </p:nvSpPr>
        <p:spPr>
          <a:xfrm>
            <a:off x="2270099" y="-78918"/>
            <a:ext cx="8801101" cy="1016001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64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lang="en-US" altLang="ja-JP" sz="6000" dirty="0"/>
              <a:t>Local Path Planning</a:t>
            </a:r>
          </a:p>
        </p:txBody>
      </p:sp>
      <p:sp>
        <p:nvSpPr>
          <p:cNvPr id="785" name="トヨタ自動車…"/>
          <p:cNvSpPr txBox="1"/>
          <p:nvPr/>
        </p:nvSpPr>
        <p:spPr>
          <a:xfrm>
            <a:off x="1078344" y="1319866"/>
            <a:ext cx="10919012" cy="1210588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sz="3600" dirty="0">
                <a:sym typeface="ヒラギノ角ゴ ProN W3"/>
              </a:rPr>
              <a:t>[</a:t>
            </a:r>
            <a:r>
              <a:rPr lang="en-US" altLang="ja-JP" sz="3600" dirty="0" err="1">
                <a:sym typeface="ヒラギノ角ゴ ProN W3"/>
              </a:rPr>
              <a:t>vel</a:t>
            </a:r>
            <a:r>
              <a:rPr lang="ja-JP" altLang="en-US" sz="3600">
                <a:sym typeface="ヒラギノ角ゴ ProN W3"/>
              </a:rPr>
              <a:t>関数について</a:t>
            </a:r>
            <a:r>
              <a:rPr lang="en-US" altLang="ja-JP" sz="3600" dirty="0">
                <a:sym typeface="ヒラギノ角ゴ ProN W3"/>
              </a:rPr>
              <a:t>]</a:t>
            </a: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3600">
                <a:sym typeface="ヒラギノ角ゴ ProN W3"/>
              </a:rPr>
              <a:t>より速い経路を選ぶ関数</a:t>
            </a:r>
            <a:endParaRPr lang="en-US" altLang="ja-JP" sz="3600" dirty="0">
              <a:sym typeface="ヒラギノ角ゴ ProN W3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B7FBD49-5964-4B75-9BA8-8B7B2464CD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736" y="130961"/>
            <a:ext cx="1644513" cy="634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769A513-4201-48C1-B35B-4B0977355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20" t="10816" r="33054" b="53210"/>
          <a:stretch/>
        </p:blipFill>
        <p:spPr>
          <a:xfrm>
            <a:off x="35666" y="21792"/>
            <a:ext cx="2105622" cy="81414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F4B6D8-5F21-BA49-9084-371FAAB4F859}"/>
              </a:ext>
            </a:extLst>
          </p:cNvPr>
          <p:cNvSpPr txBox="1"/>
          <p:nvPr/>
        </p:nvSpPr>
        <p:spPr>
          <a:xfrm>
            <a:off x="8162774" y="-172983"/>
            <a:ext cx="102657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98FDB33-1691-9349-BBB0-CEF8E57CF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187" y="2882460"/>
            <a:ext cx="8659326" cy="4946475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B51048DC-9E14-954C-AB12-342A1F31A75D}"/>
              </a:ext>
            </a:extLst>
          </p:cNvPr>
          <p:cNvSpPr/>
          <p:nvPr/>
        </p:nvSpPr>
        <p:spPr>
          <a:xfrm>
            <a:off x="8920700" y="5841999"/>
            <a:ext cx="1875913" cy="538612"/>
          </a:xfrm>
          <a:prstGeom prst="ellipse">
            <a:avLst/>
          </a:prstGeom>
          <a:noFill/>
          <a:ln w="12700" cap="flat">
            <a:solidFill>
              <a:schemeClr val="accent2">
                <a:lumMod val="60000"/>
                <a:lumOff val="40000"/>
              </a:schemeClr>
            </a:solidFill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00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417F55-90C1-FC45-8858-099F18ECEC26}"/>
              </a:ext>
            </a:extLst>
          </p:cNvPr>
          <p:cNvSpPr txBox="1"/>
          <p:nvPr/>
        </p:nvSpPr>
        <p:spPr>
          <a:xfrm>
            <a:off x="1211143" y="8166434"/>
            <a:ext cx="1091901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dirty="0"/>
              <a:t>G(v, </a:t>
            </a:r>
            <a:r>
              <a:rPr lang="el-GR" altLang="ja-JP" dirty="0"/>
              <a:t>ω) = α</a:t>
            </a:r>
            <a:r>
              <a:rPr lang="ja-JP" altLang="el-GR" sz="2400"/>
              <a:t>＊</a:t>
            </a:r>
            <a:r>
              <a:rPr lang="en-US" altLang="ja-JP" sz="2400" dirty="0"/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obs</a:t>
            </a:r>
            <a:r>
              <a:rPr lang="en-US" altLang="ja-JP" dirty="0">
                <a:solidFill>
                  <a:schemeClr val="tx1"/>
                </a:solidFill>
              </a:rPr>
              <a:t>(v,</a:t>
            </a:r>
            <a:r>
              <a:rPr lang="el-GR" altLang="ja-JP" dirty="0">
                <a:solidFill>
                  <a:schemeClr val="tx1"/>
                </a:solidFill>
              </a:rPr>
              <a:t>ω)</a:t>
            </a:r>
            <a:r>
              <a:rPr lang="el-GR" altLang="ja-JP" dirty="0"/>
              <a:t> + β</a:t>
            </a:r>
            <a:r>
              <a:rPr lang="ja-JP" altLang="el-GR" sz="2400"/>
              <a:t>＊</a:t>
            </a:r>
            <a:r>
              <a:rPr lang="en-US" altLang="ja-JP" sz="2400" dirty="0"/>
              <a:t> </a:t>
            </a:r>
            <a:r>
              <a:rPr lang="en-US" altLang="ja-JP" sz="3600" dirty="0">
                <a:solidFill>
                  <a:schemeClr val="tx1"/>
                </a:solidFill>
              </a:rPr>
              <a:t>dis(v,</a:t>
            </a:r>
            <a:r>
              <a:rPr lang="el-GR" altLang="ja-JP" sz="3600" dirty="0">
                <a:solidFill>
                  <a:schemeClr val="tx1"/>
                </a:solidFill>
              </a:rPr>
              <a:t>ω)</a:t>
            </a:r>
            <a:endParaRPr lang="el-GR" altLang="ja-JP" dirty="0">
              <a:solidFill>
                <a:schemeClr val="tx1"/>
              </a:solidFill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l-GR" altLang="ja-JP" dirty="0"/>
              <a:t>                  +  γ</a:t>
            </a:r>
            <a:r>
              <a:rPr lang="ja-JP" altLang="el-GR" sz="2400"/>
              <a:t>＊</a:t>
            </a:r>
            <a:r>
              <a:rPr lang="en-US" altLang="ja-JP" sz="2400" dirty="0"/>
              <a:t> </a:t>
            </a:r>
            <a:r>
              <a:rPr lang="en-US" altLang="ja-JP" dirty="0">
                <a:solidFill>
                  <a:schemeClr val="tx1"/>
                </a:solidFill>
              </a:rPr>
              <a:t>heading(v, </a:t>
            </a:r>
            <a:r>
              <a:rPr lang="el-GR" altLang="ja-JP" dirty="0">
                <a:solidFill>
                  <a:schemeClr val="tx1"/>
                </a:solidFill>
              </a:rPr>
              <a:t>ω)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l-GR" altLang="ja-JP" dirty="0"/>
              <a:t>+ δ</a:t>
            </a:r>
            <a:r>
              <a:rPr lang="ja-JP" altLang="el-GR" sz="2400"/>
              <a:t>＊</a:t>
            </a:r>
            <a:r>
              <a:rPr lang="en-US" altLang="ja-JP" sz="2400" dirty="0"/>
              <a:t> </a:t>
            </a:r>
            <a:r>
              <a:rPr lang="en-US" altLang="ja-JP" u="sng" dirty="0" err="1">
                <a:solidFill>
                  <a:schemeClr val="bg1"/>
                </a:solidFill>
              </a:rPr>
              <a:t>vel</a:t>
            </a:r>
            <a:r>
              <a:rPr lang="en-US" altLang="ja-JP" u="sng" dirty="0">
                <a:solidFill>
                  <a:schemeClr val="bg1"/>
                </a:solidFill>
              </a:rPr>
              <a:t>(v, </a:t>
            </a:r>
            <a:r>
              <a:rPr lang="el-GR" altLang="ja-JP" u="sng" dirty="0">
                <a:solidFill>
                  <a:schemeClr val="bg1"/>
                </a:solidFill>
              </a:rPr>
              <a:t>ω)</a:t>
            </a:r>
          </a:p>
        </p:txBody>
      </p:sp>
    </p:spTree>
    <p:extLst>
      <p:ext uri="{BB962C8B-B14F-4D97-AF65-F5344CB8AC3E}">
        <p14:creationId xmlns:p14="http://schemas.microsoft.com/office/powerpoint/2010/main" val="46981361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線"/>
          <p:cNvSpPr/>
          <p:nvPr/>
        </p:nvSpPr>
        <p:spPr>
          <a:xfrm>
            <a:off x="5731" y="880720"/>
            <a:ext cx="12998955" cy="1"/>
          </a:xfrm>
          <a:prstGeom prst="line">
            <a:avLst/>
          </a:pr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83" name="主な就職先"/>
          <p:cNvSpPr txBox="1"/>
          <p:nvPr/>
        </p:nvSpPr>
        <p:spPr>
          <a:xfrm>
            <a:off x="2270099" y="-78918"/>
            <a:ext cx="8801101" cy="1016001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64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lang="en-US" sz="6000" dirty="0"/>
              <a:t>member</a:t>
            </a:r>
            <a:endParaRPr sz="6000" dirty="0"/>
          </a:p>
        </p:txBody>
      </p:sp>
      <p:sp>
        <p:nvSpPr>
          <p:cNvPr id="785" name="トヨタ自動車…"/>
          <p:cNvSpPr txBox="1"/>
          <p:nvPr/>
        </p:nvSpPr>
        <p:spPr>
          <a:xfrm>
            <a:off x="995082" y="1734676"/>
            <a:ext cx="10919012" cy="656590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/>
              <a:t>本文</a:t>
            </a:r>
            <a:endParaRPr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B7FBD49-5964-4B75-9BA8-8B7B2464CD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736" y="130961"/>
            <a:ext cx="1644513" cy="634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769A513-4201-48C1-B35B-4B0977355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20" t="10816" r="33054" b="53210"/>
          <a:stretch/>
        </p:blipFill>
        <p:spPr>
          <a:xfrm>
            <a:off x="35666" y="21792"/>
            <a:ext cx="2105622" cy="8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48389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線"/>
          <p:cNvSpPr/>
          <p:nvPr/>
        </p:nvSpPr>
        <p:spPr>
          <a:xfrm>
            <a:off x="5731" y="880720"/>
            <a:ext cx="12998955" cy="1"/>
          </a:xfrm>
          <a:prstGeom prst="line">
            <a:avLst/>
          </a:pr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83" name="主な就職先"/>
          <p:cNvSpPr txBox="1"/>
          <p:nvPr/>
        </p:nvSpPr>
        <p:spPr>
          <a:xfrm>
            <a:off x="2270099" y="-78918"/>
            <a:ext cx="8801101" cy="1016001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64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lang="ja-JP" altLang="en-US" sz="6000"/>
              <a:t>結論</a:t>
            </a:r>
            <a:endParaRPr lang="en-US" altLang="ja-JP" sz="6000" dirty="0"/>
          </a:p>
        </p:txBody>
      </p:sp>
      <p:sp>
        <p:nvSpPr>
          <p:cNvPr id="785" name="トヨタ自動車…"/>
          <p:cNvSpPr txBox="1"/>
          <p:nvPr/>
        </p:nvSpPr>
        <p:spPr>
          <a:xfrm>
            <a:off x="1042894" y="3440509"/>
            <a:ext cx="10919012" cy="2872581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/>
              <a:t>基本的な自律移動ロボットに関する技術を</a:t>
            </a:r>
            <a:endParaRPr lang="en-US" altLang="ja-JP" dirty="0"/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/>
              <a:t>習得することができた</a:t>
            </a:r>
            <a:endParaRPr lang="en-US" altLang="ja-JP" dirty="0"/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dirty="0"/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dirty="0"/>
              <a:t>ROS</a:t>
            </a:r>
            <a:r>
              <a:rPr lang="ja-JP" altLang="en-US"/>
              <a:t>を用いたプログラムコーディング技術が</a:t>
            </a:r>
            <a:endParaRPr lang="en-US" altLang="ja-JP" dirty="0"/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/>
              <a:t>向上した</a:t>
            </a:r>
            <a:endParaRPr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B7FBD49-5964-4B75-9BA8-8B7B2464CD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736" y="130961"/>
            <a:ext cx="1644513" cy="634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769A513-4201-48C1-B35B-4B0977355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20" t="10816" r="33054" b="53210"/>
          <a:stretch/>
        </p:blipFill>
        <p:spPr>
          <a:xfrm>
            <a:off x="35666" y="21792"/>
            <a:ext cx="2105622" cy="8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8765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線"/>
          <p:cNvSpPr/>
          <p:nvPr/>
        </p:nvSpPr>
        <p:spPr>
          <a:xfrm>
            <a:off x="5731" y="880720"/>
            <a:ext cx="12998955" cy="1"/>
          </a:xfrm>
          <a:prstGeom prst="line">
            <a:avLst/>
          </a:pr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83" name="主な就職先"/>
          <p:cNvSpPr txBox="1"/>
          <p:nvPr/>
        </p:nvSpPr>
        <p:spPr>
          <a:xfrm>
            <a:off x="2101848" y="-29072"/>
            <a:ext cx="8801101" cy="1016001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64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lang="ja-JP" altLang="en-US" sz="6000"/>
              <a:t>目的</a:t>
            </a:r>
            <a:endParaRPr sz="6000" dirty="0"/>
          </a:p>
        </p:txBody>
      </p:sp>
      <p:sp>
        <p:nvSpPr>
          <p:cNvPr id="785" name="トヨタ自動車…"/>
          <p:cNvSpPr txBox="1"/>
          <p:nvPr/>
        </p:nvSpPr>
        <p:spPr>
          <a:xfrm>
            <a:off x="995082" y="1734676"/>
            <a:ext cx="10919012" cy="656590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B7FBD49-5964-4B75-9BA8-8B7B2464CD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736" y="130961"/>
            <a:ext cx="1644513" cy="634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769A513-4201-48C1-B35B-4B0977355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20" t="10816" r="33054" b="53210"/>
          <a:stretch/>
        </p:blipFill>
        <p:spPr>
          <a:xfrm>
            <a:off x="35666" y="21792"/>
            <a:ext cx="2105622" cy="8141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CB5072-E812-6E4A-B03A-5DE0C3C8C108}"/>
              </a:ext>
            </a:extLst>
          </p:cNvPr>
          <p:cNvSpPr txBox="1"/>
          <p:nvPr/>
        </p:nvSpPr>
        <p:spPr>
          <a:xfrm>
            <a:off x="1042892" y="2886511"/>
            <a:ext cx="10919011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・自律移動ロボットに関する基礎技術の習得</a:t>
            </a:r>
            <a:endParaRPr kumimoji="0" lang="en-US" altLang="ja-JP" sz="4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0" marR="0" indent="0" algn="l" defTabSz="584200" rtl="0" fontAlgn="auto" latinLnBrk="0" hangingPunct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/>
              <a:t>・コーディング技術の向上</a:t>
            </a:r>
            <a:endParaRPr lang="en-US" altLang="ja-JP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線"/>
          <p:cNvSpPr/>
          <p:nvPr/>
        </p:nvSpPr>
        <p:spPr>
          <a:xfrm>
            <a:off x="5731" y="880720"/>
            <a:ext cx="12998955" cy="1"/>
          </a:xfrm>
          <a:prstGeom prst="line">
            <a:avLst/>
          </a:pr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83" name="主な就職先"/>
          <p:cNvSpPr txBox="1"/>
          <p:nvPr/>
        </p:nvSpPr>
        <p:spPr>
          <a:xfrm>
            <a:off x="2270099" y="-78918"/>
            <a:ext cx="8801101" cy="1016001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64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lang="ja-JP" altLang="en-US" sz="6000" dirty="0"/>
              <a:t>課題内容</a:t>
            </a:r>
            <a:endParaRPr sz="6000" dirty="0"/>
          </a:p>
        </p:txBody>
      </p:sp>
      <p:sp>
        <p:nvSpPr>
          <p:cNvPr id="785" name="トヨタ自動車…"/>
          <p:cNvSpPr txBox="1"/>
          <p:nvPr/>
        </p:nvSpPr>
        <p:spPr>
          <a:xfrm>
            <a:off x="1042894" y="3163510"/>
            <a:ext cx="10919012" cy="3426579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dirty="0"/>
              <a:t>Localization</a:t>
            </a: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dirty="0"/>
              <a:t>Global Path Planning</a:t>
            </a: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dirty="0"/>
              <a:t>Local Path Planning</a:t>
            </a: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/>
              <a:t>を実装し，</a:t>
            </a:r>
            <a:r>
              <a:rPr lang="en-US" altLang="ja-JP" dirty="0"/>
              <a:t>D</a:t>
            </a:r>
            <a:r>
              <a:rPr lang="ja-JP" altLang="en-US"/>
              <a:t>館一階を自律移動させる</a:t>
            </a:r>
            <a:endParaRPr lang="en-US" altLang="ja-JP" dirty="0"/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dirty="0"/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/>
              <a:t>白線を検知した場合，一時停止させる</a:t>
            </a:r>
            <a:endParaRPr lang="en-US" altLang="ja-JP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B7FBD49-5964-4B75-9BA8-8B7B2464CD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736" y="130961"/>
            <a:ext cx="1644513" cy="634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769A513-4201-48C1-B35B-4B0977355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20" t="10816" r="33054" b="53210"/>
          <a:stretch/>
        </p:blipFill>
        <p:spPr>
          <a:xfrm>
            <a:off x="35666" y="21792"/>
            <a:ext cx="2105622" cy="8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693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正方形/長方形 806"/>
          <p:cNvSpPr/>
          <p:nvPr/>
        </p:nvSpPr>
        <p:spPr>
          <a:xfrm>
            <a:off x="9972605" y="6082145"/>
            <a:ext cx="2969523" cy="3269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00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80" name="線"/>
          <p:cNvSpPr/>
          <p:nvPr/>
        </p:nvSpPr>
        <p:spPr>
          <a:xfrm>
            <a:off x="5731" y="880720"/>
            <a:ext cx="12998955" cy="1"/>
          </a:xfrm>
          <a:prstGeom prst="line">
            <a:avLst/>
          </a:pr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83" name="主な就職先"/>
          <p:cNvSpPr txBox="1"/>
          <p:nvPr/>
        </p:nvSpPr>
        <p:spPr>
          <a:xfrm>
            <a:off x="2270099" y="-78918"/>
            <a:ext cx="8801101" cy="1016001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64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lang="ja-JP" altLang="en-US" sz="6000" dirty="0"/>
              <a:t>システム図</a:t>
            </a:r>
            <a:endParaRPr sz="60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B7FBD49-5964-4B75-9BA8-8B7B2464CD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736" y="130961"/>
            <a:ext cx="1644513" cy="634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769A513-4201-48C1-B35B-4B0977355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20" t="10816" r="33054" b="53210"/>
          <a:stretch/>
        </p:blipFill>
        <p:spPr>
          <a:xfrm>
            <a:off x="35666" y="21792"/>
            <a:ext cx="2105622" cy="814141"/>
          </a:xfrm>
          <a:prstGeom prst="rect">
            <a:avLst/>
          </a:prstGeom>
        </p:spPr>
      </p:pic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24A327F-20A5-4C3F-9437-E4C2BFD7F1DC}"/>
              </a:ext>
            </a:extLst>
          </p:cNvPr>
          <p:cNvSpPr/>
          <p:nvPr/>
        </p:nvSpPr>
        <p:spPr>
          <a:xfrm>
            <a:off x="295670" y="1718810"/>
            <a:ext cx="2740863" cy="97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Web Camera</a:t>
            </a:r>
            <a:endParaRPr kumimoji="1" lang="ja-JP" altLang="en-US" sz="24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6B0B9AB-30CD-4A7C-98EA-C335E8B7C8E5}"/>
              </a:ext>
            </a:extLst>
          </p:cNvPr>
          <p:cNvSpPr/>
          <p:nvPr/>
        </p:nvSpPr>
        <p:spPr>
          <a:xfrm>
            <a:off x="3573369" y="1718811"/>
            <a:ext cx="2740863" cy="97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LiDAR</a:t>
            </a:r>
            <a:endParaRPr kumimoji="1" lang="ja-JP" altLang="en-US" sz="240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ED164B9A-D10B-426C-922F-F334431A357F}"/>
              </a:ext>
            </a:extLst>
          </p:cNvPr>
          <p:cNvSpPr/>
          <p:nvPr/>
        </p:nvSpPr>
        <p:spPr>
          <a:xfrm>
            <a:off x="6851068" y="1718810"/>
            <a:ext cx="2740863" cy="979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Encoder</a:t>
            </a:r>
            <a:endParaRPr kumimoji="1" lang="ja-JP" altLang="en-US" sz="2400" dirty="0"/>
          </a:p>
        </p:txBody>
      </p:sp>
      <p:sp>
        <p:nvSpPr>
          <p:cNvPr id="46" name="四角形: 角を丸くする 10">
            <a:extLst>
              <a:ext uri="{FF2B5EF4-FFF2-40B4-BE49-F238E27FC236}">
                <a16:creationId xmlns:a16="http://schemas.microsoft.com/office/drawing/2014/main" id="{23BAAEEF-9E5B-48CB-B40F-71A01B06D457}"/>
              </a:ext>
            </a:extLst>
          </p:cNvPr>
          <p:cNvSpPr/>
          <p:nvPr/>
        </p:nvSpPr>
        <p:spPr>
          <a:xfrm>
            <a:off x="130742" y="3909335"/>
            <a:ext cx="3442627" cy="82511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White Line Detector</a:t>
            </a:r>
            <a:endParaRPr kumimoji="1" lang="ja-JP" altLang="en-US" sz="2400" dirty="0"/>
          </a:p>
        </p:txBody>
      </p:sp>
      <p:sp>
        <p:nvSpPr>
          <p:cNvPr id="47" name="四角形: 角を丸くする 11">
            <a:extLst>
              <a:ext uri="{FF2B5EF4-FFF2-40B4-BE49-F238E27FC236}">
                <a16:creationId xmlns:a16="http://schemas.microsoft.com/office/drawing/2014/main" id="{65DD4D72-F55B-4BF7-A323-7B0BF23537A4}"/>
              </a:ext>
            </a:extLst>
          </p:cNvPr>
          <p:cNvSpPr/>
          <p:nvPr/>
        </p:nvSpPr>
        <p:spPr>
          <a:xfrm>
            <a:off x="4302771" y="3885330"/>
            <a:ext cx="3289894" cy="82327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Localizer</a:t>
            </a:r>
            <a:endParaRPr kumimoji="1" lang="ja-JP" altLang="en-US" sz="2400" dirty="0"/>
          </a:p>
        </p:txBody>
      </p:sp>
      <p:sp>
        <p:nvSpPr>
          <p:cNvPr id="48" name="四角形: 角を丸くする 12">
            <a:extLst>
              <a:ext uri="{FF2B5EF4-FFF2-40B4-BE49-F238E27FC236}">
                <a16:creationId xmlns:a16="http://schemas.microsoft.com/office/drawing/2014/main" id="{42A17B98-FF72-4435-B532-9820FFA97172}"/>
              </a:ext>
            </a:extLst>
          </p:cNvPr>
          <p:cNvSpPr/>
          <p:nvPr/>
        </p:nvSpPr>
        <p:spPr>
          <a:xfrm>
            <a:off x="6417873" y="6591234"/>
            <a:ext cx="3289894" cy="82511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Global Path Planner</a:t>
            </a:r>
            <a:endParaRPr kumimoji="1" lang="ja-JP" altLang="en-US" sz="2400" dirty="0"/>
          </a:p>
        </p:txBody>
      </p:sp>
      <p:sp>
        <p:nvSpPr>
          <p:cNvPr id="49" name="四角形: 角を丸くする 13">
            <a:extLst>
              <a:ext uri="{FF2B5EF4-FFF2-40B4-BE49-F238E27FC236}">
                <a16:creationId xmlns:a16="http://schemas.microsoft.com/office/drawing/2014/main" id="{17123EAC-4A8E-41A7-A4B4-88A35BC952F8}"/>
              </a:ext>
            </a:extLst>
          </p:cNvPr>
          <p:cNvSpPr/>
          <p:nvPr/>
        </p:nvSpPr>
        <p:spPr>
          <a:xfrm>
            <a:off x="295670" y="6581285"/>
            <a:ext cx="4304039" cy="82511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Local Path Planner</a:t>
            </a:r>
            <a:endParaRPr kumimoji="1" lang="ja-JP" altLang="en-US" sz="24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905A31E-8469-42B2-844E-EC9BDF82BEA1}"/>
              </a:ext>
            </a:extLst>
          </p:cNvPr>
          <p:cNvSpPr txBox="1"/>
          <p:nvPr/>
        </p:nvSpPr>
        <p:spPr>
          <a:xfrm>
            <a:off x="521087" y="3073796"/>
            <a:ext cx="366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RGB Image</a:t>
            </a:r>
            <a:endParaRPr kumimoji="1" lang="ja-JP" altLang="en-US" sz="2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95A1D78-1EEF-4DE2-8EE8-9EF9B84F5226}"/>
              </a:ext>
            </a:extLst>
          </p:cNvPr>
          <p:cNvSpPr txBox="1"/>
          <p:nvPr/>
        </p:nvSpPr>
        <p:spPr>
          <a:xfrm>
            <a:off x="1072077" y="5323197"/>
            <a:ext cx="3062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True / False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46424EB-205F-485A-BD0C-CAB2D908ACA5}"/>
              </a:ext>
            </a:extLst>
          </p:cNvPr>
          <p:cNvSpPr txBox="1"/>
          <p:nvPr/>
        </p:nvSpPr>
        <p:spPr>
          <a:xfrm>
            <a:off x="3929419" y="2865125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Point Cloud</a:t>
            </a:r>
            <a:endParaRPr kumimoji="1" lang="ja-JP" altLang="en-US" sz="20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0E20E8C-8697-4C6E-A62E-AE1B10B8EC22}"/>
              </a:ext>
            </a:extLst>
          </p:cNvPr>
          <p:cNvSpPr txBox="1"/>
          <p:nvPr/>
        </p:nvSpPr>
        <p:spPr>
          <a:xfrm>
            <a:off x="6589049" y="5123142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Robot Pose</a:t>
            </a:r>
            <a:endParaRPr kumimoji="1" lang="ja-JP" altLang="en-US" sz="2000" dirty="0"/>
          </a:p>
        </p:txBody>
      </p:sp>
      <p:sp>
        <p:nvSpPr>
          <p:cNvPr id="63" name="楕円 50">
            <a:extLst>
              <a:ext uri="{FF2B5EF4-FFF2-40B4-BE49-F238E27FC236}">
                <a16:creationId xmlns:a16="http://schemas.microsoft.com/office/drawing/2014/main" id="{807F7214-7D1B-48BC-8FF6-68556E4C7A61}"/>
              </a:ext>
            </a:extLst>
          </p:cNvPr>
          <p:cNvSpPr/>
          <p:nvPr/>
        </p:nvSpPr>
        <p:spPr>
          <a:xfrm>
            <a:off x="3926453" y="3330353"/>
            <a:ext cx="125645" cy="1256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9D276D4-00A9-42BE-B5BB-C7E506111237}"/>
              </a:ext>
            </a:extLst>
          </p:cNvPr>
          <p:cNvSpPr txBox="1"/>
          <p:nvPr/>
        </p:nvSpPr>
        <p:spPr>
          <a:xfrm>
            <a:off x="7029874" y="2865125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Velocity</a:t>
            </a:r>
            <a:endParaRPr kumimoji="1" lang="ja-JP" altLang="en-US" sz="20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A488D48-66C8-49A0-A783-9E42FF6F15B4}"/>
              </a:ext>
            </a:extLst>
          </p:cNvPr>
          <p:cNvSpPr txBox="1"/>
          <p:nvPr/>
        </p:nvSpPr>
        <p:spPr>
          <a:xfrm>
            <a:off x="4718350" y="6479498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Target Point</a:t>
            </a:r>
            <a:endParaRPr kumimoji="1" lang="ja-JP" altLang="en-US" sz="2000" dirty="0"/>
          </a:p>
        </p:txBody>
      </p:sp>
      <p:sp>
        <p:nvSpPr>
          <p:cNvPr id="68" name="四角形: 角を丸くする 58">
            <a:extLst>
              <a:ext uri="{FF2B5EF4-FFF2-40B4-BE49-F238E27FC236}">
                <a16:creationId xmlns:a16="http://schemas.microsoft.com/office/drawing/2014/main" id="{2AB3973F-D91C-429C-B1F5-DA57BDCAD1B0}"/>
              </a:ext>
            </a:extLst>
          </p:cNvPr>
          <p:cNvSpPr/>
          <p:nvPr/>
        </p:nvSpPr>
        <p:spPr>
          <a:xfrm>
            <a:off x="10117426" y="7837879"/>
            <a:ext cx="2739542" cy="6203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Software</a:t>
            </a:r>
            <a:endParaRPr kumimoji="1" lang="ja-JP" altLang="en-US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54993B3-26E0-4F27-B6E1-015F180D0F3B}"/>
              </a:ext>
            </a:extLst>
          </p:cNvPr>
          <p:cNvCxnSpPr>
            <a:cxnSpLocks/>
          </p:cNvCxnSpPr>
          <p:nvPr/>
        </p:nvCxnSpPr>
        <p:spPr>
          <a:xfrm>
            <a:off x="11107138" y="9155611"/>
            <a:ext cx="700456" cy="3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044AF9B6-0985-4C8C-9389-854987D8C8A4}"/>
              </a:ext>
            </a:extLst>
          </p:cNvPr>
          <p:cNvSpPr/>
          <p:nvPr/>
        </p:nvSpPr>
        <p:spPr>
          <a:xfrm>
            <a:off x="10109555" y="7052016"/>
            <a:ext cx="2755283" cy="59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Hardware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668F55A-CB31-4EF6-BF2F-2B58FAD77C9C}"/>
              </a:ext>
            </a:extLst>
          </p:cNvPr>
          <p:cNvSpPr txBox="1"/>
          <p:nvPr/>
        </p:nvSpPr>
        <p:spPr>
          <a:xfrm>
            <a:off x="11140612" y="8713694"/>
            <a:ext cx="63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data</a:t>
            </a:r>
            <a:endParaRPr kumimoji="1" lang="ja-JP" altLang="en-US" sz="18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60E8640B-0680-1245-AB16-3A2589DF9980}"/>
              </a:ext>
            </a:extLst>
          </p:cNvPr>
          <p:cNvSpPr/>
          <p:nvPr/>
        </p:nvSpPr>
        <p:spPr>
          <a:xfrm>
            <a:off x="1420955" y="8157598"/>
            <a:ext cx="2364799" cy="879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Motor</a:t>
            </a:r>
            <a:endParaRPr kumimoji="1" lang="ja-JP" altLang="en-US" sz="24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2C68AFBD-9D8D-9E4E-BD8D-08754B0727EE}"/>
              </a:ext>
            </a:extLst>
          </p:cNvPr>
          <p:cNvSpPr txBox="1"/>
          <p:nvPr/>
        </p:nvSpPr>
        <p:spPr>
          <a:xfrm>
            <a:off x="2395103" y="7594933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 Velocity</a:t>
            </a:r>
            <a:endParaRPr kumimoji="1" lang="ja-JP" altLang="en-US" sz="2000" dirty="0"/>
          </a:p>
        </p:txBody>
      </p:sp>
      <p:sp>
        <p:nvSpPr>
          <p:cNvPr id="122" name="四角形: 角を丸くする 11">
            <a:extLst>
              <a:ext uri="{FF2B5EF4-FFF2-40B4-BE49-F238E27FC236}">
                <a16:creationId xmlns:a16="http://schemas.microsoft.com/office/drawing/2014/main" id="{65DD4D72-F55B-4BF7-A323-7B0BF23537A4}"/>
              </a:ext>
            </a:extLst>
          </p:cNvPr>
          <p:cNvSpPr/>
          <p:nvPr/>
        </p:nvSpPr>
        <p:spPr>
          <a:xfrm>
            <a:off x="8353223" y="3025839"/>
            <a:ext cx="2620393" cy="70034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Prior Information</a:t>
            </a:r>
            <a:endParaRPr kumimoji="1" lang="ja-JP" altLang="en-US" sz="2400" dirty="0"/>
          </a:p>
        </p:txBody>
      </p:sp>
      <p:cxnSp>
        <p:nvCxnSpPr>
          <p:cNvPr id="790" name="直線矢印コネクタ 789"/>
          <p:cNvCxnSpPr>
            <a:stCxn id="43" idx="2"/>
          </p:cNvCxnSpPr>
          <p:nvPr/>
        </p:nvCxnSpPr>
        <p:spPr>
          <a:xfrm flipH="1">
            <a:off x="1666101" y="2694967"/>
            <a:ext cx="1" cy="1190363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2" name="直線矢印コネクタ 791"/>
          <p:cNvCxnSpPr/>
          <p:nvPr/>
        </p:nvCxnSpPr>
        <p:spPr>
          <a:xfrm>
            <a:off x="3996744" y="2698084"/>
            <a:ext cx="0" cy="3883201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7" name="カギ線コネクタ 796"/>
          <p:cNvCxnSpPr>
            <a:endCxn id="47" idx="0"/>
          </p:cNvCxnSpPr>
          <p:nvPr/>
        </p:nvCxnSpPr>
        <p:spPr>
          <a:xfrm>
            <a:off x="3996744" y="3383226"/>
            <a:ext cx="1950974" cy="502104"/>
          </a:xfrm>
          <a:prstGeom prst="bentConnector2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9" name="直線矢印コネクタ 798"/>
          <p:cNvCxnSpPr>
            <a:stCxn id="46" idx="2"/>
          </p:cNvCxnSpPr>
          <p:nvPr/>
        </p:nvCxnSpPr>
        <p:spPr>
          <a:xfrm>
            <a:off x="1852056" y="4734445"/>
            <a:ext cx="0" cy="1846840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直線矢印コネクタ 102"/>
          <p:cNvCxnSpPr>
            <a:stCxn id="48" idx="1"/>
            <a:endCxn id="49" idx="3"/>
          </p:cNvCxnSpPr>
          <p:nvPr/>
        </p:nvCxnSpPr>
        <p:spPr>
          <a:xfrm flipH="1" flipV="1">
            <a:off x="4599709" y="6993840"/>
            <a:ext cx="1818164" cy="9949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直線矢印コネクタ 104"/>
          <p:cNvCxnSpPr/>
          <p:nvPr/>
        </p:nvCxnSpPr>
        <p:spPr>
          <a:xfrm>
            <a:off x="6589049" y="4708602"/>
            <a:ext cx="0" cy="1872683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直線矢印コネクタ 107"/>
          <p:cNvCxnSpPr/>
          <p:nvPr/>
        </p:nvCxnSpPr>
        <p:spPr>
          <a:xfrm>
            <a:off x="7046249" y="2697083"/>
            <a:ext cx="0" cy="1188247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直線矢印コネクタ 112"/>
          <p:cNvCxnSpPr/>
          <p:nvPr/>
        </p:nvCxnSpPr>
        <p:spPr>
          <a:xfrm>
            <a:off x="8663940" y="3726180"/>
            <a:ext cx="0" cy="2855105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" name="直線矢印コネクタ 126"/>
          <p:cNvCxnSpPr>
            <a:endCxn id="47" idx="3"/>
          </p:cNvCxnSpPr>
          <p:nvPr/>
        </p:nvCxnSpPr>
        <p:spPr>
          <a:xfrm flipH="1">
            <a:off x="7592665" y="4294768"/>
            <a:ext cx="1071275" cy="219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C9D276D4-00A9-42BE-B5BB-C7E506111237}"/>
              </a:ext>
            </a:extLst>
          </p:cNvPr>
          <p:cNvSpPr txBox="1"/>
          <p:nvPr/>
        </p:nvSpPr>
        <p:spPr>
          <a:xfrm>
            <a:off x="8612138" y="3758395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Map</a:t>
            </a:r>
            <a:endParaRPr kumimoji="1" lang="ja-JP" altLang="en-US" sz="2000" dirty="0"/>
          </a:p>
        </p:txBody>
      </p:sp>
      <p:cxnSp>
        <p:nvCxnSpPr>
          <p:cNvPr id="802" name="直線矢印コネクタ 801"/>
          <p:cNvCxnSpPr/>
          <p:nvPr/>
        </p:nvCxnSpPr>
        <p:spPr>
          <a:xfrm flipH="1">
            <a:off x="9452793" y="3726180"/>
            <a:ext cx="1" cy="2855105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C9D276D4-00A9-42BE-B5BB-C7E506111237}"/>
              </a:ext>
            </a:extLst>
          </p:cNvPr>
          <p:cNvSpPr txBox="1"/>
          <p:nvPr/>
        </p:nvSpPr>
        <p:spPr>
          <a:xfrm>
            <a:off x="9452794" y="4625816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Way Point</a:t>
            </a:r>
            <a:endParaRPr kumimoji="1" lang="ja-JP" altLang="en-US" sz="2000" dirty="0"/>
          </a:p>
        </p:txBody>
      </p:sp>
      <p:cxnSp>
        <p:nvCxnSpPr>
          <p:cNvPr id="818" name="直線矢印コネクタ 817"/>
          <p:cNvCxnSpPr>
            <a:stCxn id="49" idx="2"/>
          </p:cNvCxnSpPr>
          <p:nvPr/>
        </p:nvCxnSpPr>
        <p:spPr>
          <a:xfrm flipH="1">
            <a:off x="2447689" y="7406395"/>
            <a:ext cx="1" cy="751203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1" name="楕円 50">
            <a:extLst>
              <a:ext uri="{FF2B5EF4-FFF2-40B4-BE49-F238E27FC236}">
                <a16:creationId xmlns:a16="http://schemas.microsoft.com/office/drawing/2014/main" id="{807F7214-7D1B-48BC-8FF6-68556E4C7A61}"/>
              </a:ext>
            </a:extLst>
          </p:cNvPr>
          <p:cNvSpPr/>
          <p:nvPr/>
        </p:nvSpPr>
        <p:spPr>
          <a:xfrm>
            <a:off x="8601117" y="4231945"/>
            <a:ext cx="125645" cy="1256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四角形: 角を丸くする 11">
            <a:extLst>
              <a:ext uri="{FF2B5EF4-FFF2-40B4-BE49-F238E27FC236}">
                <a16:creationId xmlns:a16="http://schemas.microsoft.com/office/drawing/2014/main" id="{82F1BCC7-6A9E-674E-B371-DDAB7DA2DDAB}"/>
              </a:ext>
            </a:extLst>
          </p:cNvPr>
          <p:cNvSpPr/>
          <p:nvPr/>
        </p:nvSpPr>
        <p:spPr>
          <a:xfrm>
            <a:off x="10178825" y="6259258"/>
            <a:ext cx="2620393" cy="70034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Prior Information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785246F-633D-824B-8414-171A6DAF1184}"/>
              </a:ext>
            </a:extLst>
          </p:cNvPr>
          <p:cNvSpPr txBox="1"/>
          <p:nvPr/>
        </p:nvSpPr>
        <p:spPr>
          <a:xfrm>
            <a:off x="10826050" y="5636748"/>
            <a:ext cx="132229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examples</a:t>
            </a:r>
            <a:endParaRPr kumimoji="0" lang="ja-JP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3070869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線"/>
          <p:cNvSpPr/>
          <p:nvPr/>
        </p:nvSpPr>
        <p:spPr>
          <a:xfrm>
            <a:off x="5731" y="880720"/>
            <a:ext cx="12998955" cy="1"/>
          </a:xfrm>
          <a:prstGeom prst="line">
            <a:avLst/>
          </a:pr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83" name="主な就職先"/>
          <p:cNvSpPr txBox="1"/>
          <p:nvPr/>
        </p:nvSpPr>
        <p:spPr>
          <a:xfrm>
            <a:off x="2270099" y="-78918"/>
            <a:ext cx="8801101" cy="1016001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64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lang="en-US" altLang="ja-JP" sz="6000" dirty="0"/>
              <a:t>Localization</a:t>
            </a:r>
          </a:p>
        </p:txBody>
      </p:sp>
      <p:sp>
        <p:nvSpPr>
          <p:cNvPr id="785" name="トヨタ自動車…"/>
          <p:cNvSpPr txBox="1"/>
          <p:nvPr/>
        </p:nvSpPr>
        <p:spPr>
          <a:xfrm>
            <a:off x="995082" y="1734676"/>
            <a:ext cx="10919012" cy="5519460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sz="3200" dirty="0"/>
              <a:t>AMCL(Augmented Monte Carlo Localization)</a:t>
            </a:r>
            <a:r>
              <a:rPr lang="ja-JP" altLang="en-US" sz="3200"/>
              <a:t>を用いた</a:t>
            </a:r>
            <a:endParaRPr lang="en-US" altLang="ja-JP" sz="3200" dirty="0"/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200" dirty="0"/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sz="3200" dirty="0"/>
              <a:t>2DLiDAR</a:t>
            </a:r>
            <a:r>
              <a:rPr lang="ja-JP" altLang="en-US" sz="3200"/>
              <a:t>からの点群データに対して、</a:t>
            </a:r>
            <a:r>
              <a:rPr lang="en-US" altLang="ja-JP" sz="3200" dirty="0"/>
              <a:t>4</a:t>
            </a:r>
            <a:r>
              <a:rPr lang="ja-JP" altLang="en-US" sz="3200"/>
              <a:t>種類の計測ノイズを想定</a:t>
            </a:r>
            <a:endParaRPr lang="en-US" altLang="ja-JP" sz="3200" dirty="0"/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200" dirty="0"/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sz="3200" dirty="0"/>
              <a:t>	</a:t>
            </a:r>
            <a:r>
              <a:rPr lang="ja-JP" altLang="en-US" sz="3200"/>
              <a:t>・正しい計測時の微小な計測ノイズ</a:t>
            </a:r>
            <a:endParaRPr lang="en-US" altLang="ja-JP" sz="3200" dirty="0"/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sz="3200" dirty="0"/>
              <a:t>	</a:t>
            </a:r>
            <a:r>
              <a:rPr lang="ja-JP" altLang="en-US" sz="3200"/>
              <a:t>・事前情報にない物体による計測ノイズ</a:t>
            </a:r>
            <a:endParaRPr lang="en-US" altLang="ja-JP" sz="3200" dirty="0"/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sz="3200" dirty="0"/>
              <a:t>	</a:t>
            </a:r>
            <a:r>
              <a:rPr lang="ja-JP" altLang="en-US" sz="3200"/>
              <a:t>・ガラスなどの透過による計測ノイズ</a:t>
            </a:r>
            <a:endParaRPr lang="en-US" altLang="ja-JP" sz="3200" dirty="0"/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sz="3200" dirty="0"/>
              <a:t>	</a:t>
            </a:r>
            <a:r>
              <a:rPr lang="ja-JP" altLang="en-US" sz="3200"/>
              <a:t>・ランダムな計測ノイズ</a:t>
            </a:r>
            <a:endParaRPr lang="en-US" altLang="ja-JP" sz="3200" dirty="0"/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200" dirty="0"/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2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B7FBD49-5964-4B75-9BA8-8B7B2464CD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736" y="130961"/>
            <a:ext cx="1644513" cy="634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769A513-4201-48C1-B35B-4B0977355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20" t="10816" r="33054" b="53210"/>
          <a:stretch/>
        </p:blipFill>
        <p:spPr>
          <a:xfrm>
            <a:off x="35666" y="21792"/>
            <a:ext cx="2105622" cy="81414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F4B6D8-5F21-BA49-9084-371FAAB4F859}"/>
              </a:ext>
            </a:extLst>
          </p:cNvPr>
          <p:cNvSpPr txBox="1"/>
          <p:nvPr/>
        </p:nvSpPr>
        <p:spPr>
          <a:xfrm>
            <a:off x="8162774" y="-172983"/>
            <a:ext cx="102657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6D4F52-AE79-C944-B170-76A2269C2D17}"/>
              </a:ext>
            </a:extLst>
          </p:cNvPr>
          <p:cNvSpPr txBox="1"/>
          <p:nvPr/>
        </p:nvSpPr>
        <p:spPr>
          <a:xfrm>
            <a:off x="995082" y="7033815"/>
            <a:ext cx="1091901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4400"/>
              <a:t>→ノイズに強い尤度計算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424558832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線"/>
          <p:cNvSpPr/>
          <p:nvPr/>
        </p:nvSpPr>
        <p:spPr>
          <a:xfrm>
            <a:off x="5731" y="880720"/>
            <a:ext cx="12998955" cy="1"/>
          </a:xfrm>
          <a:prstGeom prst="line">
            <a:avLst/>
          </a:pr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83" name="主な就職先"/>
          <p:cNvSpPr txBox="1"/>
          <p:nvPr/>
        </p:nvSpPr>
        <p:spPr>
          <a:xfrm>
            <a:off x="2270099" y="-78918"/>
            <a:ext cx="8801101" cy="1016001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64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lang="en-US" altLang="ja-JP" sz="6000" dirty="0"/>
              <a:t>Localization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5" name="トヨタ自動車…"/>
              <p:cNvSpPr txBox="1"/>
              <p:nvPr/>
            </p:nvSpPr>
            <p:spPr>
              <a:xfrm>
                <a:off x="995082" y="1734676"/>
                <a:ext cx="10919012" cy="5507533"/>
              </a:xfrm>
              <a:prstGeom prst="rect">
                <a:avLst/>
              </a:prstGeom>
              <a:ln w="12700"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/>
              <a:p>
                <a:pPr algn="l">
                  <a:defRPr sz="3600"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r>
                  <a:rPr lang="ja-JP" altLang="en-US"/>
                  <a:t>全パーティクルの尤度の平均値の変化に比例する</a:t>
                </a:r>
                <a:endParaRPr lang="en-US" altLang="ja-JP" dirty="0"/>
              </a:p>
              <a:p>
                <a:pPr algn="l">
                  <a:defRPr sz="3600"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r>
                  <a:rPr lang="ja-JP" altLang="en-US"/>
                  <a:t>確率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/>
                  <a:t>でランダムパーティクルを追加</a:t>
                </a:r>
                <a:endParaRPr lang="en-US" altLang="ja-JP" dirty="0"/>
              </a:p>
              <a:p>
                <a:pPr algn="l">
                  <a:defRPr sz="3600"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0,1−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𝑓𝑎𝑠𝑡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𝑠𝑙𝑜𝑤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>
                  <a:defRPr sz="3600"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𝑓𝑎𝑠𝑡</m:t>
                        </m:r>
                      </m:sub>
                    </m:sSub>
                  </m:oMath>
                </a14:m>
                <a:r>
                  <a:rPr lang="en-US" altLang="ja-JP" sz="2800" dirty="0"/>
                  <a:t>:</a:t>
                </a:r>
                <a:r>
                  <a:rPr lang="ja-JP" altLang="en-US" sz="2800"/>
                  <a:t>短期の尤度の平均値，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𝑠𝑙𝑜𝑤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長期の</m:t>
                    </m:r>
                    <m:r>
                      <a:rPr lang="ja-JP" altLang="en-US" sz="2800" i="1" smtClean="0">
                        <a:latin typeface="Cambria Math" panose="02040503050406030204" pitchFamily="18" charset="0"/>
                      </a:rPr>
                      <m:t>尤度の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平均値</m:t>
                    </m:r>
                  </m:oMath>
                </a14:m>
                <a:endParaRPr lang="en-US" altLang="ja-JP" sz="2800" dirty="0"/>
              </a:p>
              <a:p>
                <a:pPr algn="l">
                  <a:defRPr sz="3600"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 lang="en-US" altLang="ja-JP" sz="3600" dirty="0"/>
              </a:p>
              <a:p>
                <a:pPr algn="l">
                  <a:defRPr sz="3600"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 lang="en-US" altLang="ja-JP" sz="3600" dirty="0"/>
              </a:p>
              <a:p>
                <a:pPr algn="l">
                  <a:defRPr sz="3600"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r>
                  <a:rPr lang="ja-JP" altLang="en-US" sz="3600"/>
                  <a:t>パーティクルの</a:t>
                </a:r>
                <a:r>
                  <a:rPr lang="en-US" altLang="ja-JP" sz="3600" dirty="0" err="1"/>
                  <a:t>xy</a:t>
                </a:r>
                <a:r>
                  <a:rPr lang="ja-JP" altLang="en-US" sz="3600"/>
                  <a:t>座標および</a:t>
                </a:r>
                <a:r>
                  <a:rPr lang="en-US" altLang="ja-JP" sz="3600" dirty="0"/>
                  <a:t>yaw</a:t>
                </a:r>
                <a:r>
                  <a:rPr lang="ja-JP" altLang="en-US" sz="3600"/>
                  <a:t>角の分散が</a:t>
                </a:r>
                <a:endParaRPr lang="en-US" altLang="ja-JP" sz="3600" dirty="0"/>
              </a:p>
              <a:p>
                <a:pPr algn="l">
                  <a:defRPr sz="3600"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r>
                  <a:rPr lang="ja-JP" altLang="en-US" sz="3600"/>
                  <a:t>閾値以下になった時に，最新の推定位置の周りにパーティクルを初期化</a:t>
                </a:r>
                <a:endParaRPr lang="en-US" altLang="ja-JP" sz="3600" dirty="0"/>
              </a:p>
            </p:txBody>
          </p:sp>
        </mc:Choice>
        <mc:Fallback xmlns="">
          <p:sp>
            <p:nvSpPr>
              <p:cNvPr id="785" name="トヨタ自動車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82" y="1734676"/>
                <a:ext cx="10919012" cy="55075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>
            <a:extLst>
              <a:ext uri="{FF2B5EF4-FFF2-40B4-BE49-F238E27FC236}">
                <a16:creationId xmlns:a16="http://schemas.microsoft.com/office/drawing/2014/main" id="{BB7FBD49-5964-4B75-9BA8-8B7B2464CD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736" y="130961"/>
            <a:ext cx="1644513" cy="634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769A513-4201-48C1-B35B-4B0977355A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620" t="10816" r="33054" b="53210"/>
          <a:stretch/>
        </p:blipFill>
        <p:spPr>
          <a:xfrm>
            <a:off x="35666" y="21792"/>
            <a:ext cx="2105622" cy="81414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F4B6D8-5F21-BA49-9084-371FAAB4F859}"/>
              </a:ext>
            </a:extLst>
          </p:cNvPr>
          <p:cNvSpPr txBox="1"/>
          <p:nvPr/>
        </p:nvSpPr>
        <p:spPr>
          <a:xfrm>
            <a:off x="8162774" y="-172983"/>
            <a:ext cx="102657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A8737A-CF87-4B4F-9C07-9E02608DC38C}"/>
              </a:ext>
            </a:extLst>
          </p:cNvPr>
          <p:cNvSpPr txBox="1"/>
          <p:nvPr/>
        </p:nvSpPr>
        <p:spPr>
          <a:xfrm>
            <a:off x="995082" y="8018924"/>
            <a:ext cx="1091901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20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iragino Kaku Gothic ProN W3" panose="020B0300000000000000" pitchFamily="34" charset="-128"/>
                <a:ea typeface="Hiragino Kaku Gothic ProN W3" panose="020B0300000000000000" pitchFamily="34" charset="-128"/>
                <a:sym typeface="Gill Sans"/>
              </a:rPr>
              <a:t>→システムのロバスト性を強化</a:t>
            </a:r>
          </a:p>
        </p:txBody>
      </p:sp>
    </p:spTree>
    <p:extLst>
      <p:ext uri="{BB962C8B-B14F-4D97-AF65-F5344CB8AC3E}">
        <p14:creationId xmlns:p14="http://schemas.microsoft.com/office/powerpoint/2010/main" val="393938302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線"/>
          <p:cNvSpPr/>
          <p:nvPr/>
        </p:nvSpPr>
        <p:spPr>
          <a:xfrm>
            <a:off x="5731" y="880720"/>
            <a:ext cx="12998955" cy="1"/>
          </a:xfrm>
          <a:prstGeom prst="line">
            <a:avLst/>
          </a:pr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83" name="主な就職先"/>
          <p:cNvSpPr txBox="1"/>
          <p:nvPr/>
        </p:nvSpPr>
        <p:spPr>
          <a:xfrm>
            <a:off x="2270099" y="-78918"/>
            <a:ext cx="8801101" cy="1016001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64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lang="en-US" altLang="ja-JP" sz="6000" dirty="0"/>
              <a:t>Global Path Planning</a:t>
            </a:r>
          </a:p>
        </p:txBody>
      </p:sp>
      <p:sp>
        <p:nvSpPr>
          <p:cNvPr id="785" name="トヨタ自動車…"/>
          <p:cNvSpPr txBox="1"/>
          <p:nvPr/>
        </p:nvSpPr>
        <p:spPr>
          <a:xfrm>
            <a:off x="995082" y="1734676"/>
            <a:ext cx="10919012" cy="656590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dirty="0"/>
              <a:t>A*</a:t>
            </a:r>
            <a:r>
              <a:rPr lang="ja-JP" altLang="en-US"/>
              <a:t>アルゴリズムを用いて，大域経路計画を行なった</a:t>
            </a:r>
            <a:endParaRPr lang="en-US" altLang="ja-JP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B7FBD49-5964-4B75-9BA8-8B7B2464CD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736" y="130961"/>
            <a:ext cx="1644513" cy="634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769A513-4201-48C1-B35B-4B0977355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20" t="10816" r="33054" b="53210"/>
          <a:stretch/>
        </p:blipFill>
        <p:spPr>
          <a:xfrm>
            <a:off x="35666" y="21792"/>
            <a:ext cx="2105622" cy="81414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F4B6D8-5F21-BA49-9084-371FAAB4F859}"/>
              </a:ext>
            </a:extLst>
          </p:cNvPr>
          <p:cNvSpPr txBox="1"/>
          <p:nvPr/>
        </p:nvSpPr>
        <p:spPr>
          <a:xfrm>
            <a:off x="8162774" y="-172983"/>
            <a:ext cx="102657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A9ADF0F-75F0-C94C-8A92-6EAC5737D6D4}"/>
                  </a:ext>
                </a:extLst>
              </p:cNvPr>
              <p:cNvSpPr txBox="1"/>
              <p:nvPr/>
            </p:nvSpPr>
            <p:spPr>
              <a:xfrm>
                <a:off x="995082" y="2937558"/>
                <a:ext cx="10966824" cy="3334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4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iragino Kaku Gothic ProN W3" panose="020B0300000000000000" pitchFamily="34" charset="-128"/>
                          <a:sym typeface="Gill Sans"/>
                        </a:rPr>
                        <m:t>𝑔</m:t>
                      </m:r>
                      <m:r>
                        <a:rPr kumimoji="0" lang="en-US" altLang="ja-JP" sz="4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iragino Kaku Gothic ProN W3" panose="020B0300000000000000" pitchFamily="34" charset="-128"/>
                          <a:sym typeface="Gill Sans"/>
                        </a:rPr>
                        <m:t>=</m:t>
                      </m:r>
                      <m:r>
                        <a:rPr kumimoji="0" lang="en-US" altLang="ja-JP" sz="4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iragino Kaku Gothic ProN W3" panose="020B0300000000000000" pitchFamily="34" charset="-128"/>
                          <a:sym typeface="Gill Sans"/>
                        </a:rPr>
                        <m:t>𝑓</m:t>
                      </m:r>
                      <m:r>
                        <a:rPr kumimoji="0" lang="en-US" altLang="ja-JP" sz="4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iragino Kaku Gothic ProN W3" panose="020B0300000000000000" pitchFamily="34" charset="-128"/>
                          <a:sym typeface="Gill Sans"/>
                        </a:rPr>
                        <m:t>+</m:t>
                      </m:r>
                      <m:r>
                        <a:rPr kumimoji="0" lang="en-US" altLang="ja-JP" sz="4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iragino Kaku Gothic ProN W3" panose="020B0300000000000000" pitchFamily="34" charset="-128"/>
                          <a:sym typeface="Gill Sans"/>
                        </a:rPr>
                        <m:t>h</m:t>
                      </m:r>
                      <m:r>
                        <a:rPr kumimoji="0" lang="en-US" altLang="ja-JP" sz="4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iragino Kaku Gothic ProN W3" panose="020B0300000000000000" pitchFamily="34" charset="-128"/>
                          <a:sym typeface="Gill Sans"/>
                        </a:rPr>
                        <m:t>+</m:t>
                      </m:r>
                      <m:r>
                        <a:rPr kumimoji="0" lang="en-US" altLang="ja-JP" sz="4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iragino Kaku Gothic ProN W3" panose="020B0300000000000000" pitchFamily="34" charset="-128"/>
                          <a:sym typeface="Gill Sans"/>
                        </a:rPr>
                        <m:t>𝑤</m:t>
                      </m:r>
                    </m:oMath>
                  </m:oMathPara>
                </a14:m>
                <a:endParaRPr kumimoji="0" lang="en-US" altLang="ja-JP" sz="420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sym typeface="Gill Sans"/>
                </a:endParaRPr>
              </a:p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altLang="ja-JP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endParaRPr>
              </a:p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ja-JP" sz="42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FillTx/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sym typeface="Gill Sans"/>
                      </a:rPr>
                      <m:t>𝑓</m:t>
                    </m:r>
                  </m:oMath>
                </a14:m>
                <a:r>
                  <a:rPr kumimoji="0" lang="ja-JP" altLang="en-US" sz="420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iragino Kaku Gothic ProN W3" panose="020B0300000000000000" pitchFamily="34" charset="-128"/>
                    <a:ea typeface="Hiragino Kaku Gothic ProN W3" panose="020B0300000000000000" pitchFamily="34" charset="-128"/>
                    <a:sym typeface="Gill Sans"/>
                  </a:rPr>
                  <a:t>：初期セルからの移動量</a:t>
                </a:r>
                <a:endParaRPr kumimoji="0" lang="en-US" altLang="ja-JP" sz="420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sym typeface="Gill Sans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</a:rPr>
                      <m:t>h</m:t>
                    </m:r>
                  </m:oMath>
                </a14:m>
                <a:r>
                  <a:rPr lang="ja-JP" altLang="en-US">
                    <a:latin typeface="Hiragino Kaku Gothic ProN W3" panose="020B0300000000000000" pitchFamily="34" charset="-128"/>
                    <a:ea typeface="Hiragino Kaku Gothic ProN W3" panose="020B0300000000000000" pitchFamily="34" charset="-128"/>
                  </a:rPr>
                  <a:t>：</a:t>
                </a:r>
                <a:r>
                  <a:rPr lang="ja-JP" altLang="en-US" sz="3800">
                    <a:latin typeface="Hiragino Kaku Gothic ProN W3" panose="020B0300000000000000" pitchFamily="34" charset="-128"/>
                    <a:ea typeface="Hiragino Kaku Gothic ProN W3" panose="020B0300000000000000" pitchFamily="34" charset="-128"/>
                  </a:rPr>
                  <a:t>ヒューリスティック関数</a:t>
                </a:r>
                <a:r>
                  <a:rPr lang="en-US" altLang="ja-JP" sz="3800" dirty="0">
                    <a:latin typeface="Hiragino Kaku Gothic ProN W3" panose="020B0300000000000000" pitchFamily="34" charset="-128"/>
                    <a:ea typeface="Hiragino Kaku Gothic ProN W3" panose="020B0300000000000000" pitchFamily="34" charset="-128"/>
                  </a:rPr>
                  <a:t>(</a:t>
                </a:r>
                <a:r>
                  <a:rPr lang="ja-JP" altLang="en-US" sz="3800">
                    <a:latin typeface="Hiragino Kaku Gothic ProN W3" panose="020B0300000000000000" pitchFamily="34" charset="-128"/>
                    <a:ea typeface="Hiragino Kaku Gothic ProN W3" panose="020B0300000000000000" pitchFamily="34" charset="-128"/>
                  </a:rPr>
                  <a:t>目標地点からの距離</a:t>
                </a:r>
                <a:r>
                  <a:rPr lang="en-US" altLang="ja-JP" sz="3800" dirty="0">
                    <a:latin typeface="Hiragino Kaku Gothic ProN W3" panose="020B0300000000000000" pitchFamily="34" charset="-128"/>
                    <a:ea typeface="Hiragino Kaku Gothic ProN W3" panose="020B0300000000000000" pitchFamily="34" charset="-128"/>
                  </a:rPr>
                  <a:t>)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</a:rPr>
                      <m:t>𝑤</m:t>
                    </m:r>
                  </m:oMath>
                </a14:m>
                <a:r>
                  <a:rPr lang="ja-JP" altLang="en-US">
                    <a:latin typeface="Hiragino Kaku Gothic ProN W3" panose="020B0300000000000000" pitchFamily="34" charset="-128"/>
                    <a:ea typeface="Hiragino Kaku Gothic ProN W3" panose="020B0300000000000000" pitchFamily="34" charset="-128"/>
                  </a:rPr>
                  <a:t>：壁からの距離</a:t>
                </a: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A9ADF0F-75F0-C94C-8A92-6EAC5737D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82" y="2937558"/>
                <a:ext cx="10966824" cy="3334246"/>
              </a:xfrm>
              <a:prstGeom prst="rect">
                <a:avLst/>
              </a:prstGeom>
              <a:blipFill>
                <a:blip r:embed="rId5"/>
                <a:stretch>
                  <a:fillRect l="-1734" r="-1850" b="-719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66770FE-D2F5-564D-A202-1103B67EA713}"/>
                  </a:ext>
                </a:extLst>
              </p:cNvPr>
              <p:cNvSpPr txBox="1"/>
              <p:nvPr/>
            </p:nvSpPr>
            <p:spPr>
              <a:xfrm>
                <a:off x="995082" y="7161862"/>
                <a:ext cx="10919012" cy="7489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en-US" sz="4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Gill Sans"/>
                  </a:rPr>
                  <a:t>コスト関数</a:t>
                </a:r>
                <a14:m>
                  <m:oMath xmlns:m="http://schemas.openxmlformats.org/officeDocument/2006/math">
                    <m:r>
                      <a:rPr kumimoji="0" lang="en-US" altLang="ja-JP" sz="42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Gill Sans"/>
                      </a:rPr>
                      <m:t>𝑔</m:t>
                    </m:r>
                  </m:oMath>
                </a14:m>
                <a:r>
                  <a:rPr kumimoji="0" lang="ja-JP" altLang="en-US" sz="4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Gill Sans"/>
                  </a:rPr>
                  <a:t>が最小になる経路を探索</a:t>
                </a: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66770FE-D2F5-564D-A202-1103B67EA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82" y="7161862"/>
                <a:ext cx="10919012" cy="748923"/>
              </a:xfrm>
              <a:prstGeom prst="rect">
                <a:avLst/>
              </a:prstGeom>
              <a:blipFill>
                <a:blip r:embed="rId6"/>
                <a:stretch>
                  <a:fillRect t="-18644" b="-3050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66696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線"/>
          <p:cNvSpPr/>
          <p:nvPr/>
        </p:nvSpPr>
        <p:spPr>
          <a:xfrm>
            <a:off x="5731" y="880720"/>
            <a:ext cx="12998955" cy="1"/>
          </a:xfrm>
          <a:prstGeom prst="line">
            <a:avLst/>
          </a:pr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83" name="主な就職先"/>
          <p:cNvSpPr txBox="1"/>
          <p:nvPr/>
        </p:nvSpPr>
        <p:spPr>
          <a:xfrm>
            <a:off x="2270099" y="-78918"/>
            <a:ext cx="8801101" cy="1016001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64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lang="en-US" altLang="ja-JP" sz="6000" dirty="0"/>
              <a:t>Global Path Planning</a:t>
            </a:r>
          </a:p>
        </p:txBody>
      </p:sp>
      <p:sp>
        <p:nvSpPr>
          <p:cNvPr id="785" name="トヨタ自動車…"/>
          <p:cNvSpPr txBox="1"/>
          <p:nvPr/>
        </p:nvSpPr>
        <p:spPr>
          <a:xfrm>
            <a:off x="995082" y="1734676"/>
            <a:ext cx="10919012" cy="656590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dirty="0"/>
              <a:t>Waypoint</a:t>
            </a:r>
            <a:r>
              <a:rPr lang="ja-JP" altLang="en-US"/>
              <a:t>を４点指定し，大域経路を計算</a:t>
            </a:r>
            <a:endParaRPr lang="en-US" altLang="ja-JP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B7FBD49-5964-4B75-9BA8-8B7B2464CD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736" y="130961"/>
            <a:ext cx="1644513" cy="634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769A513-4201-48C1-B35B-4B0977355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20" t="10816" r="33054" b="53210"/>
          <a:stretch/>
        </p:blipFill>
        <p:spPr>
          <a:xfrm>
            <a:off x="35666" y="21792"/>
            <a:ext cx="2105622" cy="81414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F4B6D8-5F21-BA49-9084-371FAAB4F859}"/>
              </a:ext>
            </a:extLst>
          </p:cNvPr>
          <p:cNvSpPr txBox="1"/>
          <p:nvPr/>
        </p:nvSpPr>
        <p:spPr>
          <a:xfrm>
            <a:off x="8162774" y="-172983"/>
            <a:ext cx="102657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F7C5B49-58CB-794D-B663-30BBBB0825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49" y="3245221"/>
            <a:ext cx="111506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9897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線"/>
          <p:cNvSpPr/>
          <p:nvPr/>
        </p:nvSpPr>
        <p:spPr>
          <a:xfrm>
            <a:off x="5731" y="880720"/>
            <a:ext cx="12998955" cy="1"/>
          </a:xfrm>
          <a:prstGeom prst="line">
            <a:avLst/>
          </a:pr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83" name="主な就職先"/>
          <p:cNvSpPr txBox="1"/>
          <p:nvPr/>
        </p:nvSpPr>
        <p:spPr>
          <a:xfrm>
            <a:off x="2270099" y="-78918"/>
            <a:ext cx="8801101" cy="1016001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64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lang="en-US" altLang="ja-JP" sz="6000" dirty="0"/>
              <a:t>Local Path Planning</a:t>
            </a:r>
          </a:p>
        </p:txBody>
      </p:sp>
      <p:sp>
        <p:nvSpPr>
          <p:cNvPr id="785" name="トヨタ自動車…"/>
          <p:cNvSpPr txBox="1"/>
          <p:nvPr/>
        </p:nvSpPr>
        <p:spPr>
          <a:xfrm>
            <a:off x="1078344" y="1304477"/>
            <a:ext cx="10919012" cy="1210588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dirty="0"/>
              <a:t>【</a:t>
            </a:r>
            <a:r>
              <a:rPr lang="ja-JP" altLang="en-US"/>
              <a:t>使用アルゴリズム</a:t>
            </a:r>
            <a:r>
              <a:rPr lang="en-US" altLang="ja-JP" dirty="0"/>
              <a:t>】</a:t>
            </a: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dirty="0" err="1"/>
              <a:t>DWA（</a:t>
            </a:r>
            <a:r>
              <a:rPr lang="en-US" altLang="ja-JP" sz="3600" dirty="0" err="1">
                <a:sym typeface="ヒラギノ角ゴ ProN W3"/>
              </a:rPr>
              <a:t>Dynamic</a:t>
            </a:r>
            <a:r>
              <a:rPr lang="en-US" altLang="ja-JP" sz="3600" dirty="0">
                <a:sym typeface="ヒラギノ角ゴ ProN W3"/>
              </a:rPr>
              <a:t> Window Approach</a:t>
            </a:r>
            <a:r>
              <a:rPr lang="ja-JP" altLang="en-US" sz="3600">
                <a:sym typeface="ヒラギノ角ゴ ProN W3"/>
              </a:rPr>
              <a:t>）</a:t>
            </a:r>
            <a:endParaRPr lang="en-US" altLang="ja-JP" sz="3600" dirty="0">
              <a:sym typeface="ヒラギノ角ゴ ProN W3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B7FBD49-5964-4B75-9BA8-8B7B2464CD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736" y="130961"/>
            <a:ext cx="1644513" cy="634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769A513-4201-48C1-B35B-4B0977355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20" t="10816" r="33054" b="53210"/>
          <a:stretch/>
        </p:blipFill>
        <p:spPr>
          <a:xfrm>
            <a:off x="35666" y="21792"/>
            <a:ext cx="2105622" cy="81414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F4B6D8-5F21-BA49-9084-371FAAB4F859}"/>
              </a:ext>
            </a:extLst>
          </p:cNvPr>
          <p:cNvSpPr txBox="1"/>
          <p:nvPr/>
        </p:nvSpPr>
        <p:spPr>
          <a:xfrm>
            <a:off x="8162774" y="-172983"/>
            <a:ext cx="102657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98FDB33-1691-9349-BBB0-CEF8E57CF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187" y="2882460"/>
            <a:ext cx="8659326" cy="494647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417F55-90C1-FC45-8858-099F18ECEC26}"/>
              </a:ext>
            </a:extLst>
          </p:cNvPr>
          <p:cNvSpPr txBox="1"/>
          <p:nvPr/>
        </p:nvSpPr>
        <p:spPr>
          <a:xfrm>
            <a:off x="1211143" y="8166434"/>
            <a:ext cx="1091901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dirty="0"/>
              <a:t>G(v, </a:t>
            </a:r>
            <a:r>
              <a:rPr lang="el-GR" altLang="ja-JP" dirty="0"/>
              <a:t>ω) = α</a:t>
            </a:r>
            <a:r>
              <a:rPr lang="ja-JP" altLang="el-GR" sz="2400"/>
              <a:t>＊</a:t>
            </a:r>
            <a:r>
              <a:rPr lang="en-US" altLang="ja-JP" sz="2400" dirty="0"/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obs</a:t>
            </a:r>
            <a:r>
              <a:rPr lang="en-US" altLang="ja-JP" dirty="0">
                <a:solidFill>
                  <a:schemeClr val="tx1"/>
                </a:solidFill>
              </a:rPr>
              <a:t>(v,</a:t>
            </a:r>
            <a:r>
              <a:rPr lang="el-GR" altLang="ja-JP" dirty="0">
                <a:solidFill>
                  <a:schemeClr val="tx1"/>
                </a:solidFill>
              </a:rPr>
              <a:t>ω)</a:t>
            </a:r>
            <a:r>
              <a:rPr lang="el-GR" altLang="ja-JP" dirty="0"/>
              <a:t> + β</a:t>
            </a:r>
            <a:r>
              <a:rPr lang="ja-JP" altLang="el-GR" sz="2400"/>
              <a:t>＊</a:t>
            </a:r>
            <a:r>
              <a:rPr lang="en-US" altLang="ja-JP" sz="2400" dirty="0"/>
              <a:t> </a:t>
            </a:r>
            <a:r>
              <a:rPr lang="en-US" altLang="ja-JP" sz="3600" u="sng" dirty="0">
                <a:solidFill>
                  <a:schemeClr val="tx1"/>
                </a:solidFill>
              </a:rPr>
              <a:t>dis(v,</a:t>
            </a:r>
            <a:r>
              <a:rPr lang="el-GR" altLang="ja-JP" sz="3600" u="sng" dirty="0">
                <a:solidFill>
                  <a:schemeClr val="tx1"/>
                </a:solidFill>
              </a:rPr>
              <a:t>ω)</a:t>
            </a:r>
            <a:endParaRPr lang="el-GR" altLang="ja-JP" u="sng" dirty="0">
              <a:solidFill>
                <a:schemeClr val="tx1"/>
              </a:solidFill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l-GR" altLang="ja-JP" dirty="0"/>
              <a:t>                  +  γ</a:t>
            </a:r>
            <a:r>
              <a:rPr lang="ja-JP" altLang="el-GR" sz="2400"/>
              <a:t>＊</a:t>
            </a:r>
            <a:r>
              <a:rPr lang="en-US" altLang="ja-JP" sz="2400" dirty="0"/>
              <a:t> </a:t>
            </a:r>
            <a:r>
              <a:rPr lang="en-US" altLang="ja-JP" dirty="0">
                <a:solidFill>
                  <a:schemeClr val="tx1"/>
                </a:solidFill>
              </a:rPr>
              <a:t>heading(v, </a:t>
            </a:r>
            <a:r>
              <a:rPr lang="el-GR" altLang="ja-JP" dirty="0">
                <a:solidFill>
                  <a:schemeClr val="tx1"/>
                </a:solidFill>
              </a:rPr>
              <a:t>ω) </a:t>
            </a:r>
            <a:r>
              <a:rPr lang="el-GR" altLang="ja-JP" dirty="0"/>
              <a:t>+ δ</a:t>
            </a:r>
            <a:r>
              <a:rPr lang="ja-JP" altLang="el-GR" sz="2400"/>
              <a:t>＊</a:t>
            </a:r>
            <a:r>
              <a:rPr lang="en-US" altLang="ja-JP" sz="2400" dirty="0"/>
              <a:t> </a:t>
            </a:r>
            <a:r>
              <a:rPr lang="en-US" altLang="ja-JP" dirty="0" err="1"/>
              <a:t>vel</a:t>
            </a:r>
            <a:r>
              <a:rPr lang="en-US" altLang="ja-JP" dirty="0"/>
              <a:t>(v, </a:t>
            </a:r>
            <a:r>
              <a:rPr lang="el-GR" altLang="ja-JP" dirty="0"/>
              <a:t>ω)</a:t>
            </a:r>
          </a:p>
        </p:txBody>
      </p:sp>
    </p:spTree>
    <p:extLst>
      <p:ext uri="{BB962C8B-B14F-4D97-AF65-F5344CB8AC3E}">
        <p14:creationId xmlns:p14="http://schemas.microsoft.com/office/powerpoint/2010/main" val="5272396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5556</TotalTime>
  <Words>595</Words>
  <Application>Microsoft Macintosh PowerPoint</Application>
  <PresentationFormat>ユーザー設定</PresentationFormat>
  <Paragraphs>102</Paragraphs>
  <Slides>15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4" baseType="lpstr">
      <vt:lpstr>Hiragino Kaku Gothic ProN W3</vt:lpstr>
      <vt:lpstr>ＭＳ Ｐゴシック</vt:lpstr>
      <vt:lpstr>ヒラギノ角ゴ ProN W3</vt:lpstr>
      <vt:lpstr>ヒラギノ角ゴ ProN W6</vt:lpstr>
      <vt:lpstr>Arial</vt:lpstr>
      <vt:lpstr>Cambria Math</vt:lpstr>
      <vt:lpstr>Courier New</vt:lpstr>
      <vt:lpstr>Lucida Grande</vt:lpstr>
      <vt:lpstr>Gradient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隼田駿大</dc:creator>
  <cp:lastModifiedBy>航 吉内</cp:lastModifiedBy>
  <cp:revision>82</cp:revision>
  <dcterms:modified xsi:type="dcterms:W3CDTF">2019-04-25T06:19:17Z</dcterms:modified>
</cp:coreProperties>
</file>