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8" r:id="rId2"/>
    <p:sldId id="287" r:id="rId3"/>
    <p:sldId id="289" r:id="rId4"/>
    <p:sldId id="290" r:id="rId5"/>
    <p:sldId id="293" r:id="rId6"/>
    <p:sldId id="291" r:id="rId7"/>
    <p:sldId id="29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A610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</a:fill>
      </a:tcStyle>
    </a:firstRow>
  </a:tblStyle>
  <a:tblStyle styleId="{4A9BC294-FFE2-49D5-8D69-9E1BD2C41BD5}" styleName="">
    <a:tblBg/>
    <a:wholeTbl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8"/>
    <p:restoredTop sz="94006"/>
  </p:normalViewPr>
  <p:slideViewPr>
    <p:cSldViewPr snapToGrid="0" snapToObjects="1">
      <p:cViewPr>
        <p:scale>
          <a:sx n="39" d="100"/>
          <a:sy n="39" d="100"/>
        </p:scale>
        <p:origin x="160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619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12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15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95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3232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349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971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イメージ"/>
          <p:cNvSpPr>
            <a:spLocks noGrp="1"/>
          </p:cNvSpPr>
          <p:nvPr>
            <p:ph type="pic" sz="half" idx="13"/>
          </p:nvPr>
        </p:nvSpPr>
        <p:spPr>
          <a:xfrm>
            <a:off x="6959600" y="1828800"/>
            <a:ext cx="4572000" cy="6096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8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タイトルテキスト</a:t>
            </a:r>
          </a:p>
        </p:txBody>
      </p:sp>
      <p:sp>
        <p:nvSpPr>
          <p:cNvPr id="9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イメージ"/>
          <p:cNvSpPr>
            <a:spLocks noGrp="1"/>
          </p:cNvSpPr>
          <p:nvPr>
            <p:ph type="pic" sz="quarter" idx="13"/>
          </p:nvPr>
        </p:nvSpPr>
        <p:spPr>
          <a:xfrm>
            <a:off x="7277100" y="2895600"/>
            <a:ext cx="4102100" cy="5461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0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18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2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2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0"/>
              </a:spcBef>
              <a:defRPr sz="3200"/>
            </a:lvl2pPr>
            <a:lvl3pPr marL="1701120" indent="-494620">
              <a:spcBef>
                <a:spcPts val="0"/>
              </a:spcBef>
              <a:defRPr sz="3200"/>
            </a:lvl3pPr>
            <a:lvl4pPr marL="2145620" indent="-494620">
              <a:spcBef>
                <a:spcPts val="0"/>
              </a:spcBef>
              <a:defRPr sz="3200"/>
            </a:lvl4pPr>
            <a:lvl5pPr marL="2590120" indent="-494620">
              <a:spcBef>
                <a:spcPts val="0"/>
              </a:spcBef>
              <a:defRPr sz="3200"/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イメージ"/>
          <p:cNvSpPr>
            <a:spLocks noGrp="1"/>
          </p:cNvSpPr>
          <p:nvPr>
            <p:ph type="pic" sz="half" idx="13"/>
          </p:nvPr>
        </p:nvSpPr>
        <p:spPr>
          <a:xfrm>
            <a:off x="3454400" y="2222500"/>
            <a:ext cx="6096000" cy="4572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7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イメージ"/>
          <p:cNvSpPr>
            <a:spLocks noGrp="1"/>
          </p:cNvSpPr>
          <p:nvPr>
            <p:ph type="pic" sz="half" idx="13"/>
          </p:nvPr>
        </p:nvSpPr>
        <p:spPr>
          <a:xfrm>
            <a:off x="3454400" y="2222500"/>
            <a:ext cx="6096000" cy="4572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8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イメージ"/>
          <p:cNvSpPr>
            <a:spLocks noGrp="1"/>
          </p:cNvSpPr>
          <p:nvPr>
            <p:ph type="pic" sz="half" idx="13"/>
          </p:nvPr>
        </p:nvSpPr>
        <p:spPr>
          <a:xfrm>
            <a:off x="6959600" y="1828800"/>
            <a:ext cx="4572000" cy="6096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タイトルテキスト</a:t>
            </a:r>
          </a:p>
        </p:txBody>
      </p:sp>
      <p:sp>
        <p:nvSpPr>
          <p:cNvPr id="8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本文レベル1…"/>
          <p:cNvSpPr txBox="1">
            <a:spLocks noGrp="1"/>
          </p:cNvSpPr>
          <p:nvPr>
            <p:ph type="body" idx="1"/>
          </p:nvPr>
        </p:nvSpPr>
        <p:spPr>
          <a:xfrm>
            <a:off x="438411" y="1270000"/>
            <a:ext cx="12212877" cy="7936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タイトルテキスト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3F457765-2C12-42E9-8996-EC5B000C9D9D}"/>
              </a:ext>
            </a:extLst>
          </p:cNvPr>
          <p:cNvSpPr txBox="1"/>
          <p:nvPr userDrawn="1"/>
        </p:nvSpPr>
        <p:spPr>
          <a:xfrm>
            <a:off x="11657556" y="9355971"/>
            <a:ext cx="121828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namae</a:t>
            </a:r>
            <a:fld id="{47D359AA-531E-471B-8218-62DFD208C57E}" type="slidenum">
              <a:rPr kumimoji="0" lang="en-US" altLang="ja-JP" sz="12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‹#›</a:t>
            </a:fld>
            <a:r>
              <a:rPr kumimoji="0" lang="en-US" altLang="ja-JP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/pages</a:t>
            </a:r>
            <a:endParaRPr kumimoji="0" lang="ja-JP" altLang="en-US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明治大学…"/>
          <p:cNvSpPr txBox="1"/>
          <p:nvPr/>
        </p:nvSpPr>
        <p:spPr>
          <a:xfrm>
            <a:off x="369234" y="3877326"/>
            <a:ext cx="1226633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7200" b="1"/>
            </a:pPr>
            <a:r>
              <a:rPr lang="ja-JP" altLang="en-US" dirty="0" smtClean="0">
                <a:latin typeface="+mj-ea"/>
                <a:ea typeface="+mj-ea"/>
              </a:rPr>
              <a:t>ちびチャレ成果報告</a:t>
            </a:r>
            <a:endParaRPr lang="en-US" altLang="ja-JP" dirty="0">
              <a:latin typeface="+mj-ea"/>
              <a:ea typeface="+mj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D6548111-96D6-401D-8973-D5AD09BF1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20" t="10815" r="33054" b="66885"/>
          <a:stretch/>
        </p:blipFill>
        <p:spPr>
          <a:xfrm>
            <a:off x="941" y="10217"/>
            <a:ext cx="13002920" cy="31165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35FDEFB9-0EC8-4937-93F9-159654A9F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20" t="58065" r="33054" b="19292"/>
          <a:stretch/>
        </p:blipFill>
        <p:spPr>
          <a:xfrm>
            <a:off x="1881" y="6614160"/>
            <a:ext cx="13002920" cy="316470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EDC45808-F7C8-49B8-B7C1-C01D1CC65E60}"/>
              </a:ext>
            </a:extLst>
          </p:cNvPr>
          <p:cNvSpPr/>
          <p:nvPr/>
        </p:nvSpPr>
        <p:spPr>
          <a:xfrm>
            <a:off x="6045355" y="7798196"/>
            <a:ext cx="7408985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b="0" i="1" u="sng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Team AMSL Racing</a:t>
            </a:r>
          </a:p>
          <a:p>
            <a:pPr algn="ctr"/>
            <a:r>
              <a:rPr lang="en-US" altLang="ja-JP" sz="1800" i="1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Autonomous Mobile Systems Laboratory</a:t>
            </a:r>
          </a:p>
        </p:txBody>
      </p:sp>
      <p:sp>
        <p:nvSpPr>
          <p:cNvPr id="9" name="明治大学…">
            <a:extLst>
              <a:ext uri="{FF2B5EF4-FFF2-40B4-BE49-F238E27FC236}">
                <a16:creationId xmlns:a16="http://schemas.microsoft.com/office/drawing/2014/main" xmlns="" id="{1312706F-9DFB-46B7-A146-3B9E4E202F19}"/>
              </a:ext>
            </a:extLst>
          </p:cNvPr>
          <p:cNvSpPr txBox="1"/>
          <p:nvPr/>
        </p:nvSpPr>
        <p:spPr>
          <a:xfrm>
            <a:off x="369234" y="5478404"/>
            <a:ext cx="1226633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7200" b="1"/>
            </a:pPr>
            <a:r>
              <a:rPr lang="en-US" altLang="ja-JP" sz="3200" dirty="0" smtClean="0">
                <a:latin typeface="+mj-ea"/>
                <a:ea typeface="+mj-ea"/>
              </a:rPr>
              <a:t>B</a:t>
            </a:r>
            <a:r>
              <a:rPr lang="ja-JP" altLang="en-US" sz="3200" dirty="0" smtClean="0">
                <a:latin typeface="+mj-ea"/>
                <a:ea typeface="+mj-ea"/>
              </a:rPr>
              <a:t>班　</a:t>
            </a:r>
            <a:endParaRPr lang="en-US" altLang="ja-JP" sz="3200" dirty="0" smtClean="0">
              <a:latin typeface="+mj-ea"/>
              <a:ea typeface="+mj-ea"/>
            </a:endParaRPr>
          </a:p>
          <a:p>
            <a:pPr>
              <a:defRPr sz="7200" b="1"/>
            </a:pPr>
            <a:r>
              <a:rPr lang="ja-JP" altLang="en-US" sz="3200" dirty="0" smtClean="0">
                <a:latin typeface="+mj-ea"/>
                <a:ea typeface="+mj-ea"/>
              </a:rPr>
              <a:t>深津 蓮　吉内 航　島田</a:t>
            </a:r>
            <a:r>
              <a:rPr lang="en-US" altLang="ja-JP" sz="3200" dirty="0" smtClean="0">
                <a:latin typeface="+mj-ea"/>
                <a:ea typeface="+mj-ea"/>
              </a:rPr>
              <a:t>	</a:t>
            </a:r>
            <a:r>
              <a:rPr lang="ja-JP" altLang="en-US" sz="3200" dirty="0">
                <a:latin typeface="+mj-ea"/>
                <a:ea typeface="+mj-ea"/>
              </a:rPr>
              <a:t> </a:t>
            </a:r>
            <a:r>
              <a:rPr lang="ja-JP" altLang="en-US" sz="3200" dirty="0" smtClean="0">
                <a:latin typeface="+mj-ea"/>
                <a:ea typeface="+mj-ea"/>
              </a:rPr>
              <a:t>航太　土屋</a:t>
            </a:r>
            <a:r>
              <a:rPr lang="en-US" altLang="ja-JP" sz="3200" dirty="0">
                <a:latin typeface="+mj-ea"/>
                <a:ea typeface="+mj-ea"/>
              </a:rPr>
              <a:t> </a:t>
            </a:r>
            <a:r>
              <a:rPr lang="ja-JP" altLang="en-US" sz="3200" dirty="0" smtClean="0">
                <a:latin typeface="+mj-ea"/>
                <a:ea typeface="+mj-ea"/>
              </a:rPr>
              <a:t>一朗</a:t>
            </a:r>
            <a:endParaRPr lang="en-US" altLang="ja-JP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01463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ja-JP" altLang="en-US" sz="6000"/>
              <a:t>目的</a:t>
            </a:r>
            <a:endParaRPr sz="6000" dirty="0"/>
          </a:p>
        </p:txBody>
      </p:sp>
      <p:sp>
        <p:nvSpPr>
          <p:cNvPr id="785" name="トヨタ自動車…"/>
          <p:cNvSpPr txBox="1"/>
          <p:nvPr/>
        </p:nvSpPr>
        <p:spPr>
          <a:xfrm>
            <a:off x="995082" y="1734676"/>
            <a:ext cx="10919012" cy="656590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ja-JP" altLang="en-US" sz="6000" dirty="0" smtClean="0"/>
              <a:t>課題</a:t>
            </a:r>
            <a:r>
              <a:rPr lang="ja-JP" altLang="en-US" sz="6000" dirty="0"/>
              <a:t>内容</a:t>
            </a:r>
            <a:endParaRPr sz="6000" dirty="0"/>
          </a:p>
        </p:txBody>
      </p:sp>
      <p:sp>
        <p:nvSpPr>
          <p:cNvPr id="785" name="トヨタ自動車…"/>
          <p:cNvSpPr txBox="1"/>
          <p:nvPr/>
        </p:nvSpPr>
        <p:spPr>
          <a:xfrm>
            <a:off x="995082" y="1734676"/>
            <a:ext cx="10919012" cy="656590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本文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693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正方形/長方形 806"/>
          <p:cNvSpPr/>
          <p:nvPr/>
        </p:nvSpPr>
        <p:spPr>
          <a:xfrm>
            <a:off x="9972605" y="6082145"/>
            <a:ext cx="2969523" cy="3269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ja-JP" altLang="en-US" sz="6000" dirty="0" smtClean="0"/>
              <a:t>システム図</a:t>
            </a:r>
            <a:endParaRPr sz="6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424A327F-20A5-4C3F-9437-E4C2BFD7F1DC}"/>
              </a:ext>
            </a:extLst>
          </p:cNvPr>
          <p:cNvSpPr/>
          <p:nvPr/>
        </p:nvSpPr>
        <p:spPr>
          <a:xfrm>
            <a:off x="295670" y="1718810"/>
            <a:ext cx="2740863" cy="97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Web Camera</a:t>
            </a:r>
            <a:endParaRPr kumimoji="1" lang="ja-JP" altLang="en-US" sz="2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06B0B9AB-30CD-4A7C-98EA-C335E8B7C8E5}"/>
              </a:ext>
            </a:extLst>
          </p:cNvPr>
          <p:cNvSpPr/>
          <p:nvPr/>
        </p:nvSpPr>
        <p:spPr>
          <a:xfrm>
            <a:off x="3573369" y="1718811"/>
            <a:ext cx="2740863" cy="97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LiDAR</a:t>
            </a:r>
            <a:endParaRPr kumimoji="1" lang="ja-JP" altLang="en-US" sz="240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ED164B9A-D10B-426C-922F-F334431A357F}"/>
              </a:ext>
            </a:extLst>
          </p:cNvPr>
          <p:cNvSpPr/>
          <p:nvPr/>
        </p:nvSpPr>
        <p:spPr>
          <a:xfrm>
            <a:off x="6851068" y="1718810"/>
            <a:ext cx="2740863" cy="979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Encoder</a:t>
            </a:r>
            <a:endParaRPr kumimoji="1" lang="ja-JP" altLang="en-US" sz="2400" dirty="0"/>
          </a:p>
        </p:txBody>
      </p:sp>
      <p:sp>
        <p:nvSpPr>
          <p:cNvPr id="46" name="四角形: 角を丸くする 10">
            <a:extLst>
              <a:ext uri="{FF2B5EF4-FFF2-40B4-BE49-F238E27FC236}">
                <a16:creationId xmlns="" xmlns:a16="http://schemas.microsoft.com/office/drawing/2014/main" id="{23BAAEEF-9E5B-48CB-B40F-71A01B06D457}"/>
              </a:ext>
            </a:extLst>
          </p:cNvPr>
          <p:cNvSpPr/>
          <p:nvPr/>
        </p:nvSpPr>
        <p:spPr>
          <a:xfrm>
            <a:off x="130742" y="3909335"/>
            <a:ext cx="3442627" cy="82511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White Line Detector</a:t>
            </a:r>
            <a:endParaRPr kumimoji="1" lang="ja-JP" altLang="en-US" sz="2400" dirty="0"/>
          </a:p>
        </p:txBody>
      </p:sp>
      <p:sp>
        <p:nvSpPr>
          <p:cNvPr id="47" name="四角形: 角を丸くする 11">
            <a:extLst>
              <a:ext uri="{FF2B5EF4-FFF2-40B4-BE49-F238E27FC236}">
                <a16:creationId xmlns="" xmlns:a16="http://schemas.microsoft.com/office/drawing/2014/main" id="{65DD4D72-F55B-4BF7-A323-7B0BF23537A4}"/>
              </a:ext>
            </a:extLst>
          </p:cNvPr>
          <p:cNvSpPr/>
          <p:nvPr/>
        </p:nvSpPr>
        <p:spPr>
          <a:xfrm>
            <a:off x="4302771" y="3885330"/>
            <a:ext cx="3289894" cy="82327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Localizer</a:t>
            </a:r>
            <a:endParaRPr kumimoji="1" lang="ja-JP" altLang="en-US" sz="2400" dirty="0"/>
          </a:p>
        </p:txBody>
      </p:sp>
      <p:sp>
        <p:nvSpPr>
          <p:cNvPr id="48" name="四角形: 角を丸くする 12">
            <a:extLst>
              <a:ext uri="{FF2B5EF4-FFF2-40B4-BE49-F238E27FC236}">
                <a16:creationId xmlns="" xmlns:a16="http://schemas.microsoft.com/office/drawing/2014/main" id="{42A17B98-FF72-4435-B532-9820FFA97172}"/>
              </a:ext>
            </a:extLst>
          </p:cNvPr>
          <p:cNvSpPr/>
          <p:nvPr/>
        </p:nvSpPr>
        <p:spPr>
          <a:xfrm>
            <a:off x="6417873" y="6591234"/>
            <a:ext cx="3289894" cy="82511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Global Path Planner</a:t>
            </a:r>
            <a:endParaRPr kumimoji="1" lang="ja-JP" altLang="en-US" sz="2400" dirty="0"/>
          </a:p>
        </p:txBody>
      </p:sp>
      <p:sp>
        <p:nvSpPr>
          <p:cNvPr id="49" name="四角形: 角を丸くする 13">
            <a:extLst>
              <a:ext uri="{FF2B5EF4-FFF2-40B4-BE49-F238E27FC236}">
                <a16:creationId xmlns="" xmlns:a16="http://schemas.microsoft.com/office/drawing/2014/main" id="{17123EAC-4A8E-41A7-A4B4-88A35BC952F8}"/>
              </a:ext>
            </a:extLst>
          </p:cNvPr>
          <p:cNvSpPr/>
          <p:nvPr/>
        </p:nvSpPr>
        <p:spPr>
          <a:xfrm>
            <a:off x="295670" y="6581285"/>
            <a:ext cx="4304039" cy="82511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Local Path Planner</a:t>
            </a:r>
            <a:endParaRPr kumimoji="1" lang="ja-JP" altLang="en-US" sz="24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8905A31E-8469-42B2-844E-EC9BDF82BEA1}"/>
              </a:ext>
            </a:extLst>
          </p:cNvPr>
          <p:cNvSpPr txBox="1"/>
          <p:nvPr/>
        </p:nvSpPr>
        <p:spPr>
          <a:xfrm>
            <a:off x="521087" y="3073796"/>
            <a:ext cx="366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RGB Image</a:t>
            </a:r>
            <a:endParaRPr kumimoji="1" lang="ja-JP" altLang="en-US" sz="2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="" xmlns:a16="http://schemas.microsoft.com/office/drawing/2014/main" id="{A95A1D78-1EEF-4DE2-8EE8-9EF9B84F5226}"/>
              </a:ext>
            </a:extLst>
          </p:cNvPr>
          <p:cNvSpPr txBox="1"/>
          <p:nvPr/>
        </p:nvSpPr>
        <p:spPr>
          <a:xfrm>
            <a:off x="1072077" y="5323197"/>
            <a:ext cx="3062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True / False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="" xmlns:a16="http://schemas.microsoft.com/office/drawing/2014/main" id="{646424EB-205F-485A-BD0C-CAB2D908ACA5}"/>
              </a:ext>
            </a:extLst>
          </p:cNvPr>
          <p:cNvSpPr txBox="1"/>
          <p:nvPr/>
        </p:nvSpPr>
        <p:spPr>
          <a:xfrm>
            <a:off x="3929419" y="2865125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Point Cloud</a:t>
            </a:r>
            <a:endParaRPr kumimoji="1" lang="ja-JP" altLang="en-US" sz="20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A0E20E8C-8697-4C6E-A62E-AE1B10B8EC22}"/>
              </a:ext>
            </a:extLst>
          </p:cNvPr>
          <p:cNvSpPr txBox="1"/>
          <p:nvPr/>
        </p:nvSpPr>
        <p:spPr>
          <a:xfrm>
            <a:off x="6589049" y="5123142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Robot Pose</a:t>
            </a:r>
            <a:endParaRPr kumimoji="1" lang="ja-JP" altLang="en-US" sz="2000" dirty="0"/>
          </a:p>
        </p:txBody>
      </p:sp>
      <p:sp>
        <p:nvSpPr>
          <p:cNvPr id="63" name="楕円 50">
            <a:extLst>
              <a:ext uri="{FF2B5EF4-FFF2-40B4-BE49-F238E27FC236}">
                <a16:creationId xmlns="" xmlns:a16="http://schemas.microsoft.com/office/drawing/2014/main" id="{807F7214-7D1B-48BC-8FF6-68556E4C7A61}"/>
              </a:ext>
            </a:extLst>
          </p:cNvPr>
          <p:cNvSpPr/>
          <p:nvPr/>
        </p:nvSpPr>
        <p:spPr>
          <a:xfrm>
            <a:off x="3926453" y="3330353"/>
            <a:ext cx="125645" cy="1256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="" xmlns:a16="http://schemas.microsoft.com/office/drawing/2014/main" id="{C9D276D4-00A9-42BE-B5BB-C7E506111237}"/>
              </a:ext>
            </a:extLst>
          </p:cNvPr>
          <p:cNvSpPr txBox="1"/>
          <p:nvPr/>
        </p:nvSpPr>
        <p:spPr>
          <a:xfrm>
            <a:off x="7029874" y="2865125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Velocity</a:t>
            </a:r>
            <a:endParaRPr kumimoji="1" lang="ja-JP" altLang="en-US" sz="20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FA488D48-66C8-49A0-A783-9E42FF6F15B4}"/>
              </a:ext>
            </a:extLst>
          </p:cNvPr>
          <p:cNvSpPr txBox="1"/>
          <p:nvPr/>
        </p:nvSpPr>
        <p:spPr>
          <a:xfrm>
            <a:off x="4718350" y="6479498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Target Point</a:t>
            </a:r>
            <a:endParaRPr kumimoji="1" lang="ja-JP" altLang="en-US" sz="2000" dirty="0"/>
          </a:p>
        </p:txBody>
      </p:sp>
      <p:sp>
        <p:nvSpPr>
          <p:cNvPr id="68" name="四角形: 角を丸くする 58">
            <a:extLst>
              <a:ext uri="{FF2B5EF4-FFF2-40B4-BE49-F238E27FC236}">
                <a16:creationId xmlns="" xmlns:a16="http://schemas.microsoft.com/office/drawing/2014/main" id="{2AB3973F-D91C-429C-B1F5-DA57BDCAD1B0}"/>
              </a:ext>
            </a:extLst>
          </p:cNvPr>
          <p:cNvSpPr/>
          <p:nvPr/>
        </p:nvSpPr>
        <p:spPr>
          <a:xfrm>
            <a:off x="10117426" y="7837879"/>
            <a:ext cx="2739542" cy="6203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Software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="" xmlns:a16="http://schemas.microsoft.com/office/drawing/2014/main" id="{E54993B3-26E0-4F27-B6E1-015F180D0F3B}"/>
              </a:ext>
            </a:extLst>
          </p:cNvPr>
          <p:cNvCxnSpPr>
            <a:cxnSpLocks/>
          </p:cNvCxnSpPr>
          <p:nvPr/>
        </p:nvCxnSpPr>
        <p:spPr>
          <a:xfrm>
            <a:off x="11261734" y="9094742"/>
            <a:ext cx="700456" cy="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044AF9B6-0985-4C8C-9389-854987D8C8A4}"/>
              </a:ext>
            </a:extLst>
          </p:cNvPr>
          <p:cNvSpPr/>
          <p:nvPr/>
        </p:nvSpPr>
        <p:spPr>
          <a:xfrm>
            <a:off x="10109555" y="7052016"/>
            <a:ext cx="2755283" cy="59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Hardware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="" xmlns:a16="http://schemas.microsoft.com/office/drawing/2014/main" id="{D668F55A-CB31-4EF6-BF2F-2B58FAD77C9C}"/>
              </a:ext>
            </a:extLst>
          </p:cNvPr>
          <p:cNvSpPr txBox="1"/>
          <p:nvPr/>
        </p:nvSpPr>
        <p:spPr>
          <a:xfrm>
            <a:off x="11244516" y="8648349"/>
            <a:ext cx="63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data</a:t>
            </a:r>
            <a:endParaRPr kumimoji="1" lang="ja-JP" altLang="en-US" sz="18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60E8640B-0680-1245-AB16-3A2589DF9980}"/>
              </a:ext>
            </a:extLst>
          </p:cNvPr>
          <p:cNvSpPr/>
          <p:nvPr/>
        </p:nvSpPr>
        <p:spPr>
          <a:xfrm>
            <a:off x="1420955" y="8157598"/>
            <a:ext cx="2364799" cy="879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Motor</a:t>
            </a:r>
            <a:endParaRPr kumimoji="1" lang="ja-JP" altLang="en-US" sz="24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="" xmlns:a16="http://schemas.microsoft.com/office/drawing/2014/main" id="{2C68AFBD-9D8D-9E4E-BD8D-08754B0727EE}"/>
              </a:ext>
            </a:extLst>
          </p:cNvPr>
          <p:cNvSpPr txBox="1"/>
          <p:nvPr/>
        </p:nvSpPr>
        <p:spPr>
          <a:xfrm>
            <a:off x="2495291" y="7594933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motion</a:t>
            </a:r>
            <a:endParaRPr kumimoji="1" lang="ja-JP" altLang="en-US" sz="2000" dirty="0"/>
          </a:p>
        </p:txBody>
      </p:sp>
      <p:sp>
        <p:nvSpPr>
          <p:cNvPr id="122" name="四角形: 角を丸くする 11">
            <a:extLst>
              <a:ext uri="{FF2B5EF4-FFF2-40B4-BE49-F238E27FC236}">
                <a16:creationId xmlns="" xmlns:a16="http://schemas.microsoft.com/office/drawing/2014/main" id="{65DD4D72-F55B-4BF7-A323-7B0BF23537A4}"/>
              </a:ext>
            </a:extLst>
          </p:cNvPr>
          <p:cNvSpPr/>
          <p:nvPr/>
        </p:nvSpPr>
        <p:spPr>
          <a:xfrm>
            <a:off x="8353223" y="3025839"/>
            <a:ext cx="2620393" cy="70034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Prior Information</a:t>
            </a:r>
            <a:endParaRPr kumimoji="1" lang="ja-JP" altLang="en-US" sz="2400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="" xmlns:a16="http://schemas.microsoft.com/office/drawing/2014/main" id="{044AF9B6-0985-4C8C-9389-854987D8C8A4}"/>
              </a:ext>
            </a:extLst>
          </p:cNvPr>
          <p:cNvSpPr/>
          <p:nvPr/>
        </p:nvSpPr>
        <p:spPr>
          <a:xfrm>
            <a:off x="10079724" y="6254483"/>
            <a:ext cx="2755283" cy="6251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/>
              <a:t>Prior Information</a:t>
            </a:r>
            <a:endParaRPr kumimoji="1" lang="ja-JP" altLang="en-US" sz="2400" dirty="0"/>
          </a:p>
        </p:txBody>
      </p:sp>
      <p:cxnSp>
        <p:nvCxnSpPr>
          <p:cNvPr id="790" name="直線矢印コネクタ 789"/>
          <p:cNvCxnSpPr>
            <a:stCxn id="43" idx="2"/>
          </p:cNvCxnSpPr>
          <p:nvPr/>
        </p:nvCxnSpPr>
        <p:spPr>
          <a:xfrm flipH="1">
            <a:off x="1666101" y="2694967"/>
            <a:ext cx="1" cy="119036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2" name="直線矢印コネクタ 791"/>
          <p:cNvCxnSpPr/>
          <p:nvPr/>
        </p:nvCxnSpPr>
        <p:spPr>
          <a:xfrm>
            <a:off x="3996744" y="2698084"/>
            <a:ext cx="0" cy="3883201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7" name="カギ線コネクタ 796"/>
          <p:cNvCxnSpPr>
            <a:endCxn id="47" idx="0"/>
          </p:cNvCxnSpPr>
          <p:nvPr/>
        </p:nvCxnSpPr>
        <p:spPr>
          <a:xfrm>
            <a:off x="3996744" y="3383226"/>
            <a:ext cx="1950974" cy="502104"/>
          </a:xfrm>
          <a:prstGeom prst="bentConnector2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9" name="直線矢印コネクタ 798"/>
          <p:cNvCxnSpPr>
            <a:stCxn id="46" idx="2"/>
          </p:cNvCxnSpPr>
          <p:nvPr/>
        </p:nvCxnSpPr>
        <p:spPr>
          <a:xfrm>
            <a:off x="1852056" y="4734445"/>
            <a:ext cx="0" cy="184684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直線矢印コネクタ 102"/>
          <p:cNvCxnSpPr>
            <a:stCxn id="48" idx="1"/>
            <a:endCxn id="49" idx="3"/>
          </p:cNvCxnSpPr>
          <p:nvPr/>
        </p:nvCxnSpPr>
        <p:spPr>
          <a:xfrm flipH="1" flipV="1">
            <a:off x="4599709" y="6993840"/>
            <a:ext cx="1818164" cy="9949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直線矢印コネクタ 104"/>
          <p:cNvCxnSpPr/>
          <p:nvPr/>
        </p:nvCxnSpPr>
        <p:spPr>
          <a:xfrm>
            <a:off x="6589049" y="4708602"/>
            <a:ext cx="0" cy="187268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直線矢印コネクタ 107"/>
          <p:cNvCxnSpPr/>
          <p:nvPr/>
        </p:nvCxnSpPr>
        <p:spPr>
          <a:xfrm>
            <a:off x="7046249" y="2697083"/>
            <a:ext cx="0" cy="1188247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直線矢印コネクタ 112"/>
          <p:cNvCxnSpPr/>
          <p:nvPr/>
        </p:nvCxnSpPr>
        <p:spPr>
          <a:xfrm>
            <a:off x="8663940" y="3726180"/>
            <a:ext cx="0" cy="2855105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直線矢印コネクタ 126"/>
          <p:cNvCxnSpPr>
            <a:endCxn id="47" idx="3"/>
          </p:cNvCxnSpPr>
          <p:nvPr/>
        </p:nvCxnSpPr>
        <p:spPr>
          <a:xfrm flipH="1">
            <a:off x="7592665" y="4294768"/>
            <a:ext cx="1071275" cy="219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1" name="テキスト ボックス 160">
            <a:extLst>
              <a:ext uri="{FF2B5EF4-FFF2-40B4-BE49-F238E27FC236}">
                <a16:creationId xmlns="" xmlns:a16="http://schemas.microsoft.com/office/drawing/2014/main" id="{C9D276D4-00A9-42BE-B5BB-C7E506111237}"/>
              </a:ext>
            </a:extLst>
          </p:cNvPr>
          <p:cNvSpPr txBox="1"/>
          <p:nvPr/>
        </p:nvSpPr>
        <p:spPr>
          <a:xfrm>
            <a:off x="8612138" y="3758395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Map</a:t>
            </a:r>
            <a:endParaRPr kumimoji="1" lang="ja-JP" altLang="en-US" sz="2000" dirty="0"/>
          </a:p>
        </p:txBody>
      </p:sp>
      <p:cxnSp>
        <p:nvCxnSpPr>
          <p:cNvPr id="802" name="直線矢印コネクタ 801"/>
          <p:cNvCxnSpPr/>
          <p:nvPr/>
        </p:nvCxnSpPr>
        <p:spPr>
          <a:xfrm flipH="1">
            <a:off x="9452793" y="3726180"/>
            <a:ext cx="1" cy="2855105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テキスト ボックス 163">
            <a:extLst>
              <a:ext uri="{FF2B5EF4-FFF2-40B4-BE49-F238E27FC236}">
                <a16:creationId xmlns="" xmlns:a16="http://schemas.microsoft.com/office/drawing/2014/main" id="{C9D276D4-00A9-42BE-B5BB-C7E506111237}"/>
              </a:ext>
            </a:extLst>
          </p:cNvPr>
          <p:cNvSpPr txBox="1"/>
          <p:nvPr/>
        </p:nvSpPr>
        <p:spPr>
          <a:xfrm>
            <a:off x="9452794" y="4625816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Way Point</a:t>
            </a:r>
            <a:endParaRPr kumimoji="1" lang="ja-JP" altLang="en-US" sz="2000" dirty="0"/>
          </a:p>
        </p:txBody>
      </p:sp>
      <p:cxnSp>
        <p:nvCxnSpPr>
          <p:cNvPr id="818" name="直線矢印コネクタ 817"/>
          <p:cNvCxnSpPr>
            <a:stCxn id="49" idx="2"/>
          </p:cNvCxnSpPr>
          <p:nvPr/>
        </p:nvCxnSpPr>
        <p:spPr>
          <a:xfrm flipH="1">
            <a:off x="2447689" y="7406395"/>
            <a:ext cx="1" cy="75120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1" name="楕円 50">
            <a:extLst>
              <a:ext uri="{FF2B5EF4-FFF2-40B4-BE49-F238E27FC236}">
                <a16:creationId xmlns="" xmlns:a16="http://schemas.microsoft.com/office/drawing/2014/main" id="{807F7214-7D1B-48BC-8FF6-68556E4C7A61}"/>
              </a:ext>
            </a:extLst>
          </p:cNvPr>
          <p:cNvSpPr/>
          <p:nvPr/>
        </p:nvSpPr>
        <p:spPr>
          <a:xfrm>
            <a:off x="8601117" y="4231945"/>
            <a:ext cx="125645" cy="1256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0869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sz="6000" dirty="0"/>
              <a:t>member</a:t>
            </a:r>
            <a:endParaRPr sz="6000" dirty="0"/>
          </a:p>
        </p:txBody>
      </p:sp>
      <p:sp>
        <p:nvSpPr>
          <p:cNvPr id="785" name="トヨタ自動車…"/>
          <p:cNvSpPr txBox="1"/>
          <p:nvPr/>
        </p:nvSpPr>
        <p:spPr>
          <a:xfrm>
            <a:off x="995082" y="1734676"/>
            <a:ext cx="10919012" cy="656590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本文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4838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altLang="ja-JP" sz="6000" dirty="0"/>
              <a:t>Hardware</a:t>
            </a:r>
          </a:p>
        </p:txBody>
      </p:sp>
      <p:sp>
        <p:nvSpPr>
          <p:cNvPr id="785" name="トヨタ自動車…"/>
          <p:cNvSpPr txBox="1"/>
          <p:nvPr/>
        </p:nvSpPr>
        <p:spPr>
          <a:xfrm>
            <a:off x="995082" y="1734676"/>
            <a:ext cx="10919012" cy="656590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本文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8765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altLang="ja-JP" sz="6000" dirty="0"/>
              <a:t>Software</a:t>
            </a:r>
          </a:p>
        </p:txBody>
      </p:sp>
      <p:sp>
        <p:nvSpPr>
          <p:cNvPr id="785" name="トヨタ自動車…"/>
          <p:cNvSpPr txBox="1"/>
          <p:nvPr/>
        </p:nvSpPr>
        <p:spPr>
          <a:xfrm>
            <a:off x="995082" y="1734676"/>
            <a:ext cx="10919012" cy="656590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本文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5235926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5474</TotalTime>
  <Words>62</Words>
  <Application>Microsoft Office PowerPoint</Application>
  <PresentationFormat>ユーザー設定</PresentationFormat>
  <Paragraphs>37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Gill Sans</vt:lpstr>
      <vt:lpstr>Lucida Grande</vt:lpstr>
      <vt:lpstr>ＭＳ Ｐゴシック</vt:lpstr>
      <vt:lpstr>ヒラギノ角ゴ ProN W3</vt:lpstr>
      <vt:lpstr>ヒラギノ角ゴ ProN W6</vt:lpstr>
      <vt:lpstr>Arial</vt:lpstr>
      <vt:lpstr>Courier New</vt:lpstr>
      <vt:lpstr>Gradient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隼田駿大</dc:creator>
  <cp:lastModifiedBy>土屋 一朗</cp:lastModifiedBy>
  <cp:revision>59</cp:revision>
  <dcterms:modified xsi:type="dcterms:W3CDTF">2019-04-22T13:15:11Z</dcterms:modified>
</cp:coreProperties>
</file>