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92" r:id="rId2"/>
    <p:sldId id="294" r:id="rId3"/>
    <p:sldId id="295" r:id="rId4"/>
    <p:sldId id="296" r:id="rId5"/>
    <p:sldId id="297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A610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</a:fill>
      </a:tcStyle>
    </a:firstRow>
  </a:tblStyle>
  <a:tblStyle styleId="{4A9BC294-FFE2-49D5-8D69-9E1BD2C41BD5}" styleName="">
    <a:tblBg/>
    <a:wholeTbl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C8D8F">
              <a:alpha val="30000"/>
            </a:srgbClr>
          </a:solidFill>
        </a:fill>
      </a:tcStyle>
    </a:band2H>
    <a:firstCol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>
          <a:latin typeface="ヒラギノ角ゴ Pro W3"/>
          <a:ea typeface="ヒラギノ角ゴ Pro W3"/>
          <a:cs typeface="ヒラギノ角ゴ Pro W3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6"/>
    <p:restoredTop sz="94038"/>
  </p:normalViewPr>
  <p:slideViewPr>
    <p:cSldViewPr snapToGrid="0" snapToObjects="1">
      <p:cViewPr>
        <p:scale>
          <a:sx n="76" d="100"/>
          <a:sy n="76" d="100"/>
        </p:scale>
        <p:origin x="2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9713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456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959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64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05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イメージ"/>
          <p:cNvSpPr>
            <a:spLocks noGrp="1"/>
          </p:cNvSpPr>
          <p:nvPr>
            <p:ph type="pic" sz="half" idx="13"/>
          </p:nvPr>
        </p:nvSpPr>
        <p:spPr>
          <a:xfrm>
            <a:off x="6959600" y="1828800"/>
            <a:ext cx="4572000" cy="6096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タイトルテキスト</a:t>
            </a:r>
          </a:p>
        </p:txBody>
      </p:sp>
      <p:sp>
        <p:nvSpPr>
          <p:cNvPr id="9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イメージ"/>
          <p:cNvSpPr>
            <a:spLocks noGrp="1"/>
          </p:cNvSpPr>
          <p:nvPr>
            <p:ph type="pic" sz="quarter" idx="13"/>
          </p:nvPr>
        </p:nvSpPr>
        <p:spPr>
          <a:xfrm>
            <a:off x="7277100" y="2895600"/>
            <a:ext cx="4102100" cy="5461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0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18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2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2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0"/>
              </a:spcBef>
              <a:defRPr sz="3200"/>
            </a:lvl2pPr>
            <a:lvl3pPr marL="1701120" indent="-494620">
              <a:spcBef>
                <a:spcPts val="0"/>
              </a:spcBef>
              <a:defRPr sz="3200"/>
            </a:lvl3pPr>
            <a:lvl4pPr marL="2145620" indent="-494620">
              <a:spcBef>
                <a:spcPts val="0"/>
              </a:spcBef>
              <a:defRPr sz="3200"/>
            </a:lvl4pPr>
            <a:lvl5pPr marL="2590120" indent="-494620">
              <a:spcBef>
                <a:spcPts val="0"/>
              </a:spcBef>
              <a:defRPr sz="3200"/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イメージ"/>
          <p:cNvSpPr>
            <a:spLocks noGrp="1"/>
          </p:cNvSpPr>
          <p:nvPr>
            <p:ph type="pic" sz="half" idx="13"/>
          </p:nvPr>
        </p:nvSpPr>
        <p:spPr>
          <a:xfrm>
            <a:off x="3454400" y="2222500"/>
            <a:ext cx="6096000" cy="4572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7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イメージ"/>
          <p:cNvSpPr>
            <a:spLocks noGrp="1"/>
          </p:cNvSpPr>
          <p:nvPr>
            <p:ph type="pic" sz="half" idx="13"/>
          </p:nvPr>
        </p:nvSpPr>
        <p:spPr>
          <a:xfrm>
            <a:off x="3454400" y="2222500"/>
            <a:ext cx="6096000" cy="4572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イメージ"/>
          <p:cNvSpPr>
            <a:spLocks noGrp="1"/>
          </p:cNvSpPr>
          <p:nvPr>
            <p:ph type="pic" sz="half" idx="13"/>
          </p:nvPr>
        </p:nvSpPr>
        <p:spPr>
          <a:xfrm>
            <a:off x="6959600" y="1828800"/>
            <a:ext cx="4572000" cy="6096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タイトルテキスト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タイトルテキスト</a:t>
            </a:r>
          </a:p>
        </p:txBody>
      </p:sp>
      <p:sp>
        <p:nvSpPr>
          <p:cNvPr id="89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6444721" y="9258300"/>
            <a:ext cx="102657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本文レベル1…"/>
          <p:cNvSpPr txBox="1">
            <a:spLocks noGrp="1"/>
          </p:cNvSpPr>
          <p:nvPr>
            <p:ph type="body" idx="1"/>
          </p:nvPr>
        </p:nvSpPr>
        <p:spPr>
          <a:xfrm>
            <a:off x="438411" y="1270000"/>
            <a:ext cx="12212877" cy="7936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" name="タイトルテキスト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タイトルテキスト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457765-2C12-42E9-8996-EC5B000C9D9D}"/>
              </a:ext>
            </a:extLst>
          </p:cNvPr>
          <p:cNvSpPr txBox="1"/>
          <p:nvPr userDrawn="1"/>
        </p:nvSpPr>
        <p:spPr>
          <a:xfrm>
            <a:off x="11657556" y="9355971"/>
            <a:ext cx="121828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namae</a:t>
            </a:r>
            <a:fld id="{47D359AA-531E-471B-8218-62DFD208C57E}" type="slidenum">
              <a:rPr kumimoji="0" lang="en-US" altLang="ja-JP" sz="12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‹#›</a:t>
            </a:fld>
            <a:r>
              <a:rPr kumimoji="0" lang="en-US" altLang="ja-JP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/pages</a:t>
            </a:r>
            <a:endParaRPr kumimoji="0" lang="ja-JP" altLang="en-US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ja-JP" altLang="en-US" sz="6000"/>
              <a:t>局所経路計画</a:t>
            </a:r>
            <a:endParaRPr lang="en-US" altLang="ja-JP" sz="6000" dirty="0"/>
          </a:p>
        </p:txBody>
      </p:sp>
      <p:sp>
        <p:nvSpPr>
          <p:cNvPr id="785" name="トヨタ自動車…"/>
          <p:cNvSpPr txBox="1"/>
          <p:nvPr/>
        </p:nvSpPr>
        <p:spPr>
          <a:xfrm>
            <a:off x="1045702" y="1587166"/>
            <a:ext cx="10919012" cy="6750566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【</a:t>
            </a:r>
            <a:r>
              <a:rPr lang="ja-JP" altLang="en-US"/>
              <a:t>使用アルゴリズム</a:t>
            </a:r>
            <a:r>
              <a:rPr lang="en-US" altLang="ja-JP" dirty="0"/>
              <a:t>】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dirty="0" err="1"/>
              <a:t>DWA（</a:t>
            </a:r>
            <a:r>
              <a:rPr lang="en-US" altLang="ja-JP" sz="3600" dirty="0" err="1">
                <a:sym typeface="ヒラギノ角ゴ ProN W3"/>
              </a:rPr>
              <a:t>Dynamic</a:t>
            </a:r>
            <a:r>
              <a:rPr lang="en-US" altLang="ja-JP" sz="3600" dirty="0">
                <a:sym typeface="ヒラギノ角ゴ ProN W3"/>
              </a:rPr>
              <a:t> Window Approach</a:t>
            </a:r>
            <a:r>
              <a:rPr lang="ja-JP" altLang="en-US" sz="3600">
                <a:sym typeface="ヒラギノ角ゴ ProN W3"/>
              </a:rPr>
              <a:t>）</a:t>
            </a: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dirty="0"/>
              <a:t>G(v, </a:t>
            </a:r>
            <a:r>
              <a:rPr lang="en-US" altLang="ja-JP" dirty="0" err="1"/>
              <a:t>ω</a:t>
            </a:r>
            <a:r>
              <a:rPr lang="en-US" altLang="ja-JP" dirty="0"/>
              <a:t>) = α</a:t>
            </a:r>
            <a:r>
              <a:rPr lang="ja-JP" altLang="en-US" sz="2400"/>
              <a:t>＊</a:t>
            </a:r>
            <a:r>
              <a:rPr lang="en-US" altLang="ja-JP" dirty="0" err="1"/>
              <a:t>obs</a:t>
            </a:r>
            <a:r>
              <a:rPr lang="en-US" altLang="ja-JP" dirty="0"/>
              <a:t>(</a:t>
            </a:r>
            <a:r>
              <a:rPr lang="en-US" altLang="ja-JP" dirty="0" err="1"/>
              <a:t>v,ω</a:t>
            </a:r>
            <a:r>
              <a:rPr lang="en-US" altLang="ja-JP" dirty="0"/>
              <a:t>) + β</a:t>
            </a:r>
            <a:r>
              <a:rPr lang="ja-JP" altLang="en-US" sz="2400"/>
              <a:t>＊</a:t>
            </a:r>
            <a:r>
              <a:rPr lang="en-US" altLang="ja-JP" dirty="0"/>
              <a:t>heading(v, </a:t>
            </a:r>
            <a:r>
              <a:rPr lang="en-US" altLang="ja-JP" dirty="0" err="1"/>
              <a:t>ω</a:t>
            </a:r>
            <a:r>
              <a:rPr lang="en-US" altLang="ja-JP" dirty="0"/>
              <a:t>)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                      </a:t>
            </a:r>
            <a:r>
              <a:rPr lang="ja-JP" altLang="en-US"/>
              <a:t>     </a:t>
            </a:r>
            <a:r>
              <a:rPr lang="en-US" altLang="ja-JP" dirty="0"/>
              <a:t>+ </a:t>
            </a:r>
            <a:r>
              <a:rPr lang="ja-JP" altLang="en-US"/>
              <a:t> </a:t>
            </a:r>
            <a:r>
              <a:rPr lang="en-US" altLang="ja-JP" dirty="0" err="1"/>
              <a:t>γ</a:t>
            </a:r>
            <a:r>
              <a:rPr lang="ja-JP" altLang="en-US" sz="2400"/>
              <a:t>＊</a:t>
            </a:r>
            <a:r>
              <a:rPr lang="en-US" altLang="ja-JP" dirty="0"/>
              <a:t>dis(</a:t>
            </a:r>
            <a:r>
              <a:rPr lang="en-US" altLang="ja-JP" dirty="0" err="1"/>
              <a:t>v,ω</a:t>
            </a:r>
            <a:r>
              <a:rPr lang="en-US" altLang="ja-JP" dirty="0"/>
              <a:t>) + </a:t>
            </a:r>
            <a:r>
              <a:rPr lang="en-US" altLang="ja-JP" dirty="0" err="1"/>
              <a:t>δ</a:t>
            </a:r>
            <a:r>
              <a:rPr lang="ja-JP" altLang="en-US" sz="2400"/>
              <a:t>＊</a:t>
            </a:r>
            <a:r>
              <a:rPr lang="en-US" altLang="ja-JP" dirty="0" err="1"/>
              <a:t>vel</a:t>
            </a:r>
            <a:r>
              <a:rPr lang="en-US" altLang="ja-JP" dirty="0"/>
              <a:t>(v, </a:t>
            </a:r>
            <a:r>
              <a:rPr lang="en-US" altLang="ja-JP" dirty="0" err="1"/>
              <a:t>ω</a:t>
            </a:r>
            <a:r>
              <a:rPr lang="en-US" altLang="ja-JP" dirty="0"/>
              <a:t>)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8FDB33-1691-9349-BBB0-CEF8E57CF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5" y="3141963"/>
            <a:ext cx="6373905" cy="36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5926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ja-JP" altLang="en-US" sz="6000"/>
              <a:t>局所経路計画</a:t>
            </a:r>
            <a:endParaRPr lang="en-US" altLang="ja-JP" sz="6000" dirty="0"/>
          </a:p>
        </p:txBody>
      </p:sp>
      <p:sp>
        <p:nvSpPr>
          <p:cNvPr id="785" name="トヨタ自動車…"/>
          <p:cNvSpPr txBox="1"/>
          <p:nvPr/>
        </p:nvSpPr>
        <p:spPr>
          <a:xfrm>
            <a:off x="1045702" y="1587166"/>
            <a:ext cx="10919012" cy="6750566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600" dirty="0">
                <a:sym typeface="ヒラギノ角ゴ ProN W3"/>
              </a:rPr>
              <a:t>[</a:t>
            </a:r>
            <a:r>
              <a:rPr lang="en-US" altLang="ja-JP" sz="3600" dirty="0" err="1">
                <a:sym typeface="ヒラギノ角ゴ ProN W3"/>
              </a:rPr>
              <a:t>obs</a:t>
            </a:r>
            <a:r>
              <a:rPr lang="ja-JP" altLang="en-US" sz="3600">
                <a:sym typeface="ヒラギノ角ゴ ProN W3"/>
              </a:rPr>
              <a:t>関数について</a:t>
            </a:r>
            <a:r>
              <a:rPr lang="en-US" altLang="ja-JP" sz="3600" dirty="0">
                <a:sym typeface="ヒラギノ角ゴ ProN W3"/>
              </a:rPr>
              <a:t>]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3600">
                <a:sym typeface="ヒラギノ角ゴ ProN W3"/>
              </a:rPr>
              <a:t>障害物に当たらない経路を選ぶ関数</a:t>
            </a: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dirty="0"/>
              <a:t>G(v, </a:t>
            </a:r>
            <a:r>
              <a:rPr lang="en-US" altLang="ja-JP" dirty="0" err="1"/>
              <a:t>ω</a:t>
            </a:r>
            <a:r>
              <a:rPr lang="en-US" altLang="ja-JP" dirty="0"/>
              <a:t>) = α</a:t>
            </a:r>
            <a:r>
              <a:rPr lang="ja-JP" altLang="en-US" sz="2400"/>
              <a:t>＊</a:t>
            </a:r>
            <a:r>
              <a:rPr lang="en-US" altLang="ja-JP" u="sng" dirty="0" err="1">
                <a:solidFill>
                  <a:srgbClr val="FF0000"/>
                </a:solidFill>
              </a:rPr>
              <a:t>obs</a:t>
            </a:r>
            <a:r>
              <a:rPr lang="en-US" altLang="ja-JP" u="sng" dirty="0">
                <a:solidFill>
                  <a:srgbClr val="FF0000"/>
                </a:solidFill>
              </a:rPr>
              <a:t>(</a:t>
            </a:r>
            <a:r>
              <a:rPr lang="en-US" altLang="ja-JP" u="sng" dirty="0" err="1">
                <a:solidFill>
                  <a:srgbClr val="FF0000"/>
                </a:solidFill>
              </a:rPr>
              <a:t>v,ω</a:t>
            </a:r>
            <a:r>
              <a:rPr lang="en-US" altLang="ja-JP" u="sng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+ β</a:t>
            </a:r>
            <a:r>
              <a:rPr lang="ja-JP" altLang="en-US" sz="2400"/>
              <a:t>＊</a:t>
            </a:r>
            <a:r>
              <a:rPr lang="en-US" altLang="ja-JP" dirty="0"/>
              <a:t>dis(v, </a:t>
            </a:r>
            <a:r>
              <a:rPr lang="en-US" altLang="ja-JP" dirty="0" err="1"/>
              <a:t>ω</a:t>
            </a:r>
            <a:r>
              <a:rPr lang="en-US" altLang="ja-JP" dirty="0"/>
              <a:t>)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                 </a:t>
            </a:r>
            <a:r>
              <a:rPr lang="ja-JP" altLang="en-US"/>
              <a:t> </a:t>
            </a:r>
            <a:r>
              <a:rPr lang="en-US" altLang="ja-JP" dirty="0"/>
              <a:t>+ </a:t>
            </a:r>
            <a:r>
              <a:rPr lang="ja-JP" altLang="en-US"/>
              <a:t> </a:t>
            </a:r>
            <a:r>
              <a:rPr lang="en-US" altLang="ja-JP" dirty="0" err="1"/>
              <a:t>γ</a:t>
            </a:r>
            <a:r>
              <a:rPr lang="ja-JP" altLang="en-US" sz="2400"/>
              <a:t>＊</a:t>
            </a:r>
            <a:r>
              <a:rPr lang="en-US" altLang="ja-JP" dirty="0">
                <a:solidFill>
                  <a:schemeClr val="tx1"/>
                </a:solidFill>
              </a:rPr>
              <a:t>heading(v, </a:t>
            </a:r>
            <a:r>
              <a:rPr lang="en-US" altLang="ja-JP" dirty="0" err="1">
                <a:solidFill>
                  <a:schemeClr val="tx1"/>
                </a:solidFill>
              </a:rPr>
              <a:t>ω</a:t>
            </a:r>
            <a:r>
              <a:rPr lang="en-US" altLang="ja-JP" dirty="0">
                <a:solidFill>
                  <a:schemeClr val="tx1"/>
                </a:solidFill>
              </a:rPr>
              <a:t>) </a:t>
            </a:r>
            <a:r>
              <a:rPr lang="en-US" altLang="ja-JP" dirty="0"/>
              <a:t>+ </a:t>
            </a:r>
            <a:r>
              <a:rPr lang="en-US" altLang="ja-JP" dirty="0" err="1"/>
              <a:t>δ</a:t>
            </a:r>
            <a:r>
              <a:rPr lang="ja-JP" altLang="en-US" sz="2400"/>
              <a:t>＊</a:t>
            </a:r>
            <a:r>
              <a:rPr lang="en-US" altLang="ja-JP" dirty="0" err="1"/>
              <a:t>vel</a:t>
            </a:r>
            <a:r>
              <a:rPr lang="en-US" altLang="ja-JP" dirty="0"/>
              <a:t>(v, </a:t>
            </a:r>
            <a:r>
              <a:rPr lang="en-US" altLang="ja-JP" dirty="0" err="1"/>
              <a:t>ω</a:t>
            </a:r>
            <a:r>
              <a:rPr lang="en-US" altLang="ja-JP" dirty="0"/>
              <a:t>)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8FDB33-1691-9349-BBB0-CEF8E57CF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5" y="3141963"/>
            <a:ext cx="6373905" cy="3640972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B51048DC-9E14-954C-AB12-342A1F31A75D}"/>
              </a:ext>
            </a:extLst>
          </p:cNvPr>
          <p:cNvSpPr/>
          <p:nvPr/>
        </p:nvSpPr>
        <p:spPr>
          <a:xfrm>
            <a:off x="4843463" y="4543425"/>
            <a:ext cx="1171575" cy="371475"/>
          </a:xfrm>
          <a:prstGeom prst="ellipse">
            <a:avLst/>
          </a:prstGeom>
          <a:noFill/>
          <a:ln w="19050" cap="flat">
            <a:solidFill>
              <a:schemeClr val="accent2">
                <a:lumMod val="60000"/>
                <a:lumOff val="40000"/>
              </a:schemeClr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0318245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ja-JP" altLang="en-US" sz="6000"/>
              <a:t>局所経路計画</a:t>
            </a:r>
            <a:endParaRPr lang="en-US" altLang="ja-JP" sz="6000" dirty="0"/>
          </a:p>
        </p:txBody>
      </p:sp>
      <p:sp>
        <p:nvSpPr>
          <p:cNvPr id="785" name="トヨタ自動車…"/>
          <p:cNvSpPr txBox="1"/>
          <p:nvPr/>
        </p:nvSpPr>
        <p:spPr>
          <a:xfrm>
            <a:off x="1045702" y="1587166"/>
            <a:ext cx="10919012" cy="6750566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600" dirty="0">
                <a:sym typeface="ヒラギノ角ゴ ProN W3"/>
              </a:rPr>
              <a:t>[dis</a:t>
            </a:r>
            <a:r>
              <a:rPr lang="ja-JP" altLang="en-US" sz="3600">
                <a:sym typeface="ヒラギノ角ゴ ProN W3"/>
              </a:rPr>
              <a:t>関数について</a:t>
            </a:r>
            <a:r>
              <a:rPr lang="en-US" altLang="ja-JP" sz="3600" dirty="0">
                <a:sym typeface="ヒラギノ角ゴ ProN W3"/>
              </a:rPr>
              <a:t>]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3600">
                <a:sym typeface="ヒラギノ角ゴ ProN W3"/>
              </a:rPr>
              <a:t>目標位置に近い経路を選ぶ関数</a:t>
            </a: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dirty="0"/>
              <a:t>G(v, </a:t>
            </a:r>
            <a:r>
              <a:rPr lang="en-US" altLang="ja-JP" dirty="0" err="1"/>
              <a:t>ω</a:t>
            </a:r>
            <a:r>
              <a:rPr lang="en-US" altLang="ja-JP" dirty="0"/>
              <a:t>) = α</a:t>
            </a:r>
            <a:r>
              <a:rPr lang="ja-JP" altLang="en-US" sz="2400"/>
              <a:t>＊</a:t>
            </a:r>
            <a:r>
              <a:rPr lang="en-US" altLang="ja-JP" dirty="0" err="1">
                <a:solidFill>
                  <a:schemeClr val="tx1"/>
                </a:solidFill>
              </a:rPr>
              <a:t>obs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v,ω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en-US" altLang="ja-JP" dirty="0"/>
              <a:t> + β</a:t>
            </a:r>
            <a:r>
              <a:rPr lang="ja-JP" altLang="en-US" sz="2400"/>
              <a:t>＊</a:t>
            </a:r>
            <a:r>
              <a:rPr lang="en-US" altLang="ja-JP" sz="3600" u="sng" dirty="0">
                <a:solidFill>
                  <a:srgbClr val="FF0000"/>
                </a:solidFill>
              </a:rPr>
              <a:t>dis(</a:t>
            </a:r>
            <a:r>
              <a:rPr lang="en-US" altLang="ja-JP" sz="3600" u="sng" dirty="0" err="1">
                <a:solidFill>
                  <a:srgbClr val="FF0000"/>
                </a:solidFill>
              </a:rPr>
              <a:t>v,ω</a:t>
            </a:r>
            <a:r>
              <a:rPr lang="en-US" altLang="ja-JP" sz="3600" u="sng" dirty="0">
                <a:solidFill>
                  <a:srgbClr val="FF0000"/>
                </a:solidFill>
              </a:rPr>
              <a:t>)</a:t>
            </a:r>
            <a:endParaRPr lang="en-US" altLang="ja-JP" u="sng" dirty="0">
              <a:solidFill>
                <a:srgbClr val="FF0000"/>
              </a:solidFill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                  + </a:t>
            </a:r>
            <a:r>
              <a:rPr lang="ja-JP" altLang="en-US"/>
              <a:t> </a:t>
            </a:r>
            <a:r>
              <a:rPr lang="en-US" altLang="ja-JP" dirty="0" err="1"/>
              <a:t>γ</a:t>
            </a:r>
            <a:r>
              <a:rPr lang="ja-JP" altLang="en-US" sz="2400"/>
              <a:t>＊</a:t>
            </a:r>
            <a:r>
              <a:rPr lang="en-US" altLang="ja-JP" dirty="0">
                <a:solidFill>
                  <a:schemeClr val="tx1"/>
                </a:solidFill>
              </a:rPr>
              <a:t>heading(v, </a:t>
            </a:r>
            <a:r>
              <a:rPr lang="en-US" altLang="ja-JP" dirty="0" err="1">
                <a:solidFill>
                  <a:schemeClr val="tx1"/>
                </a:solidFill>
              </a:rPr>
              <a:t>ω</a:t>
            </a:r>
            <a:r>
              <a:rPr lang="en-US" altLang="ja-JP" dirty="0">
                <a:solidFill>
                  <a:schemeClr val="tx1"/>
                </a:solidFill>
              </a:rPr>
              <a:t>) </a:t>
            </a:r>
            <a:r>
              <a:rPr lang="en-US" altLang="ja-JP" dirty="0"/>
              <a:t>+ </a:t>
            </a:r>
            <a:r>
              <a:rPr lang="en-US" altLang="ja-JP" dirty="0" err="1"/>
              <a:t>δ</a:t>
            </a:r>
            <a:r>
              <a:rPr lang="ja-JP" altLang="en-US" sz="2400"/>
              <a:t>＊</a:t>
            </a:r>
            <a:r>
              <a:rPr lang="en-US" altLang="ja-JP" dirty="0" err="1"/>
              <a:t>vel</a:t>
            </a:r>
            <a:r>
              <a:rPr lang="en-US" altLang="ja-JP" dirty="0"/>
              <a:t>(v, </a:t>
            </a:r>
            <a:r>
              <a:rPr lang="en-US" altLang="ja-JP" dirty="0" err="1"/>
              <a:t>ω</a:t>
            </a:r>
            <a:r>
              <a:rPr lang="en-US" altLang="ja-JP" dirty="0"/>
              <a:t>)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8FDB33-1691-9349-BBB0-CEF8E57CF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5" y="3141963"/>
            <a:ext cx="6373905" cy="3640972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B51048DC-9E14-954C-AB12-342A1F31A75D}"/>
              </a:ext>
            </a:extLst>
          </p:cNvPr>
          <p:cNvSpPr/>
          <p:nvPr/>
        </p:nvSpPr>
        <p:spPr>
          <a:xfrm>
            <a:off x="6872288" y="4043363"/>
            <a:ext cx="1171575" cy="371475"/>
          </a:xfrm>
          <a:prstGeom prst="ellipse">
            <a:avLst/>
          </a:prstGeom>
          <a:noFill/>
          <a:ln w="12700" cap="flat">
            <a:solidFill>
              <a:schemeClr val="accent2">
                <a:lumMod val="60000"/>
                <a:lumOff val="40000"/>
              </a:schemeClr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1724244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ja-JP" altLang="en-US" sz="6000"/>
              <a:t>局所経路計画</a:t>
            </a:r>
            <a:endParaRPr lang="en-US" altLang="ja-JP" sz="6000" dirty="0"/>
          </a:p>
        </p:txBody>
      </p:sp>
      <p:sp>
        <p:nvSpPr>
          <p:cNvPr id="785" name="トヨタ自動車…"/>
          <p:cNvSpPr txBox="1"/>
          <p:nvPr/>
        </p:nvSpPr>
        <p:spPr>
          <a:xfrm>
            <a:off x="1045702" y="1587166"/>
            <a:ext cx="10919012" cy="6750566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600" dirty="0">
                <a:sym typeface="ヒラギノ角ゴ ProN W3"/>
              </a:rPr>
              <a:t>[heading</a:t>
            </a:r>
            <a:r>
              <a:rPr lang="ja-JP" altLang="en-US" sz="3600">
                <a:sym typeface="ヒラギノ角ゴ ProN W3"/>
              </a:rPr>
              <a:t>関数について</a:t>
            </a:r>
            <a:r>
              <a:rPr lang="en-US" altLang="ja-JP" sz="3600" dirty="0">
                <a:sym typeface="ヒラギノ角ゴ ProN W3"/>
              </a:rPr>
              <a:t>]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3600">
                <a:sym typeface="ヒラギノ角ゴ ProN W3"/>
              </a:rPr>
              <a:t>目標位置のに向かった経路を選ぶ関数</a:t>
            </a: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dirty="0"/>
              <a:t>G(v, </a:t>
            </a:r>
            <a:r>
              <a:rPr lang="en-US" altLang="ja-JP" dirty="0" err="1"/>
              <a:t>ω</a:t>
            </a:r>
            <a:r>
              <a:rPr lang="en-US" altLang="ja-JP" dirty="0"/>
              <a:t>) = α</a:t>
            </a:r>
            <a:r>
              <a:rPr lang="ja-JP" altLang="en-US" sz="2400"/>
              <a:t>＊</a:t>
            </a:r>
            <a:r>
              <a:rPr lang="en-US" altLang="ja-JP" dirty="0" err="1">
                <a:solidFill>
                  <a:schemeClr val="tx1"/>
                </a:solidFill>
              </a:rPr>
              <a:t>obs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v,ω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en-US" altLang="ja-JP" dirty="0"/>
              <a:t> + β</a:t>
            </a:r>
            <a:r>
              <a:rPr lang="ja-JP" altLang="en-US" sz="2400"/>
              <a:t>＊</a:t>
            </a:r>
            <a:r>
              <a:rPr lang="en-US" altLang="ja-JP" sz="3600" dirty="0">
                <a:solidFill>
                  <a:schemeClr val="tx1"/>
                </a:solidFill>
              </a:rPr>
              <a:t>dis(</a:t>
            </a:r>
            <a:r>
              <a:rPr lang="en-US" altLang="ja-JP" sz="3600" dirty="0" err="1">
                <a:solidFill>
                  <a:schemeClr val="tx1"/>
                </a:solidFill>
              </a:rPr>
              <a:t>v,ω</a:t>
            </a:r>
            <a:r>
              <a:rPr lang="en-US" altLang="ja-JP" sz="3600" dirty="0">
                <a:solidFill>
                  <a:schemeClr val="tx1"/>
                </a:solidFill>
              </a:rPr>
              <a:t>)</a:t>
            </a:r>
            <a:endParaRPr lang="en-US" altLang="ja-JP" dirty="0">
              <a:solidFill>
                <a:schemeClr val="tx1"/>
              </a:solidFill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                  + </a:t>
            </a:r>
            <a:r>
              <a:rPr lang="ja-JP" altLang="en-US"/>
              <a:t> </a:t>
            </a:r>
            <a:r>
              <a:rPr lang="en-US" altLang="ja-JP" dirty="0" err="1"/>
              <a:t>γ</a:t>
            </a:r>
            <a:r>
              <a:rPr lang="ja-JP" altLang="en-US" sz="2400"/>
              <a:t>＊</a:t>
            </a:r>
            <a:r>
              <a:rPr lang="en-US" altLang="ja-JP" u="sng" dirty="0">
                <a:solidFill>
                  <a:schemeClr val="bg1"/>
                </a:solidFill>
              </a:rPr>
              <a:t>heading(v, </a:t>
            </a:r>
            <a:r>
              <a:rPr lang="en-US" altLang="ja-JP" u="sng" dirty="0" err="1">
                <a:solidFill>
                  <a:schemeClr val="bg1"/>
                </a:solidFill>
              </a:rPr>
              <a:t>ω</a:t>
            </a:r>
            <a:r>
              <a:rPr lang="en-US" altLang="ja-JP" u="sng" dirty="0">
                <a:solidFill>
                  <a:schemeClr val="bg1"/>
                </a:solidFill>
              </a:rPr>
              <a:t>) </a:t>
            </a:r>
            <a:r>
              <a:rPr lang="en-US" altLang="ja-JP" dirty="0"/>
              <a:t>+ </a:t>
            </a:r>
            <a:r>
              <a:rPr lang="en-US" altLang="ja-JP" dirty="0" err="1"/>
              <a:t>δ</a:t>
            </a:r>
            <a:r>
              <a:rPr lang="ja-JP" altLang="en-US" sz="2400"/>
              <a:t>＊</a:t>
            </a:r>
            <a:r>
              <a:rPr lang="en-US" altLang="ja-JP" dirty="0" err="1"/>
              <a:t>vel</a:t>
            </a:r>
            <a:r>
              <a:rPr lang="en-US" altLang="ja-JP" dirty="0"/>
              <a:t>(v, </a:t>
            </a:r>
            <a:r>
              <a:rPr lang="en-US" altLang="ja-JP" dirty="0" err="1"/>
              <a:t>ω</a:t>
            </a:r>
            <a:r>
              <a:rPr lang="en-US" altLang="ja-JP" dirty="0"/>
              <a:t>)</a:t>
            </a:r>
            <a:endParaRPr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8FDB33-1691-9349-BBB0-CEF8E57CF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5" y="3141963"/>
            <a:ext cx="6373905" cy="3640972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B51048DC-9E14-954C-AB12-342A1F31A75D}"/>
              </a:ext>
            </a:extLst>
          </p:cNvPr>
          <p:cNvSpPr/>
          <p:nvPr/>
        </p:nvSpPr>
        <p:spPr>
          <a:xfrm>
            <a:off x="7815263" y="4600575"/>
            <a:ext cx="1571625" cy="361874"/>
          </a:xfrm>
          <a:prstGeom prst="ellipse">
            <a:avLst/>
          </a:prstGeom>
          <a:noFill/>
          <a:ln w="12700" cap="flat">
            <a:solidFill>
              <a:schemeClr val="accent2">
                <a:lumMod val="60000"/>
                <a:lumOff val="40000"/>
              </a:schemeClr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425034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線"/>
          <p:cNvSpPr/>
          <p:nvPr/>
        </p:nvSpPr>
        <p:spPr>
          <a:xfrm>
            <a:off x="5731" y="880720"/>
            <a:ext cx="12998955" cy="1"/>
          </a:xfrm>
          <a:prstGeom prst="line">
            <a:avLst/>
          </a:pr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sp>
        <p:nvSpPr>
          <p:cNvPr id="783" name="主な就職先"/>
          <p:cNvSpPr txBox="1"/>
          <p:nvPr/>
        </p:nvSpPr>
        <p:spPr>
          <a:xfrm>
            <a:off x="2270099" y="-78918"/>
            <a:ext cx="8801101" cy="1016001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4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rPr lang="ja-JP" altLang="en-US" sz="6000"/>
              <a:t>局所経路計画</a:t>
            </a:r>
            <a:endParaRPr lang="en-US" altLang="ja-JP" sz="6000" dirty="0"/>
          </a:p>
        </p:txBody>
      </p:sp>
      <p:sp>
        <p:nvSpPr>
          <p:cNvPr id="785" name="トヨタ自動車…"/>
          <p:cNvSpPr txBox="1"/>
          <p:nvPr/>
        </p:nvSpPr>
        <p:spPr>
          <a:xfrm>
            <a:off x="1045702" y="1587166"/>
            <a:ext cx="10919012" cy="6750566"/>
          </a:xfrm>
          <a:prstGeom prst="rect">
            <a:avLst/>
          </a:prstGeom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3600" dirty="0">
                <a:sym typeface="ヒラギノ角ゴ ProN W3"/>
              </a:rPr>
              <a:t>[</a:t>
            </a:r>
            <a:r>
              <a:rPr lang="en-US" altLang="ja-JP" sz="3600" dirty="0" err="1">
                <a:sym typeface="ヒラギノ角ゴ ProN W3"/>
              </a:rPr>
              <a:t>vel</a:t>
            </a:r>
            <a:r>
              <a:rPr lang="ja-JP" altLang="en-US" sz="3600">
                <a:sym typeface="ヒラギノ角ゴ ProN W3"/>
              </a:rPr>
              <a:t>関数について</a:t>
            </a:r>
            <a:r>
              <a:rPr lang="en-US" altLang="ja-JP" sz="3600" dirty="0">
                <a:sym typeface="ヒラギノ角ゴ ProN W3"/>
              </a:rPr>
              <a:t>]</a:t>
            </a: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3600">
                <a:sym typeface="ヒラギノ角ゴ ProN W3"/>
              </a:rPr>
              <a:t>より速い経路を選ぶ関数</a:t>
            </a: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altLang="ja-JP" sz="3600" dirty="0">
              <a:sym typeface="ヒラギノ角ゴ ProN W3"/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 lang="en-US" dirty="0"/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dirty="0"/>
              <a:t>G(v, </a:t>
            </a:r>
            <a:r>
              <a:rPr lang="en-US" altLang="ja-JP" dirty="0" err="1"/>
              <a:t>ω</a:t>
            </a:r>
            <a:r>
              <a:rPr lang="en-US" altLang="ja-JP" dirty="0"/>
              <a:t>) = α</a:t>
            </a:r>
            <a:r>
              <a:rPr lang="ja-JP" altLang="en-US" sz="2400"/>
              <a:t>＊</a:t>
            </a:r>
            <a:r>
              <a:rPr lang="en-US" altLang="ja-JP" dirty="0" err="1">
                <a:solidFill>
                  <a:schemeClr val="tx1"/>
                </a:solidFill>
              </a:rPr>
              <a:t>obs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v,ω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en-US" altLang="ja-JP" dirty="0"/>
              <a:t> + β</a:t>
            </a:r>
            <a:r>
              <a:rPr lang="ja-JP" altLang="en-US" sz="2400"/>
              <a:t>＊</a:t>
            </a:r>
            <a:r>
              <a:rPr lang="en-US" altLang="ja-JP" sz="2400" dirty="0"/>
              <a:t> </a:t>
            </a:r>
            <a:r>
              <a:rPr lang="en-US" altLang="ja-JP" sz="3600" dirty="0">
                <a:solidFill>
                  <a:schemeClr val="tx1"/>
                </a:solidFill>
              </a:rPr>
              <a:t>dis(</a:t>
            </a:r>
            <a:r>
              <a:rPr lang="en-US" altLang="ja-JP" sz="3600" dirty="0" err="1">
                <a:solidFill>
                  <a:schemeClr val="tx1"/>
                </a:solidFill>
              </a:rPr>
              <a:t>v,ω</a:t>
            </a:r>
            <a:r>
              <a:rPr lang="en-US" altLang="ja-JP" sz="3600" dirty="0">
                <a:solidFill>
                  <a:schemeClr val="tx1"/>
                </a:solidFill>
              </a:rPr>
              <a:t>)</a:t>
            </a:r>
            <a:endParaRPr lang="en-US" altLang="ja-JP" dirty="0">
              <a:solidFill>
                <a:schemeClr val="tx1"/>
              </a:solidFill>
            </a:endParaRPr>
          </a:p>
          <a:p>
            <a:pPr algn="l">
              <a:defRPr sz="3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dirty="0"/>
              <a:t>                  + </a:t>
            </a:r>
            <a:r>
              <a:rPr lang="ja-JP" altLang="en-US"/>
              <a:t> </a:t>
            </a:r>
            <a:r>
              <a:rPr lang="en-US" altLang="ja-JP" dirty="0" err="1"/>
              <a:t>γ</a:t>
            </a:r>
            <a:r>
              <a:rPr lang="ja-JP" altLang="en-US" sz="2400"/>
              <a:t>＊</a:t>
            </a:r>
            <a:r>
              <a:rPr lang="en-US" altLang="ja-JP" dirty="0">
                <a:solidFill>
                  <a:schemeClr val="tx1"/>
                </a:solidFill>
              </a:rPr>
              <a:t>heading(v, </a:t>
            </a:r>
            <a:r>
              <a:rPr lang="en-US" altLang="ja-JP" dirty="0" err="1">
                <a:solidFill>
                  <a:schemeClr val="tx1"/>
                </a:solidFill>
              </a:rPr>
              <a:t>ω</a:t>
            </a:r>
            <a:r>
              <a:rPr lang="en-US" altLang="ja-JP" dirty="0">
                <a:solidFill>
                  <a:schemeClr val="tx1"/>
                </a:solidFill>
              </a:rPr>
              <a:t>) </a:t>
            </a:r>
            <a:r>
              <a:rPr lang="en-US" altLang="ja-JP" dirty="0"/>
              <a:t>+ </a:t>
            </a:r>
            <a:r>
              <a:rPr lang="en-US" altLang="ja-JP" dirty="0" err="1"/>
              <a:t>δ</a:t>
            </a:r>
            <a:r>
              <a:rPr lang="ja-JP" altLang="en-US" sz="2400"/>
              <a:t>＊</a:t>
            </a:r>
            <a:r>
              <a:rPr lang="en-US" altLang="ja-JP" u="sng" dirty="0" err="1">
                <a:solidFill>
                  <a:schemeClr val="bg1"/>
                </a:solidFill>
              </a:rPr>
              <a:t>vel</a:t>
            </a:r>
            <a:r>
              <a:rPr lang="en-US" altLang="ja-JP" u="sng" dirty="0">
                <a:solidFill>
                  <a:schemeClr val="bg1"/>
                </a:solidFill>
              </a:rPr>
              <a:t>(v, </a:t>
            </a:r>
            <a:r>
              <a:rPr lang="en-US" altLang="ja-JP" u="sng" dirty="0" err="1">
                <a:solidFill>
                  <a:schemeClr val="bg1"/>
                </a:solidFill>
              </a:rPr>
              <a:t>ω</a:t>
            </a:r>
            <a:r>
              <a:rPr lang="en-US" altLang="ja-JP" u="sng" dirty="0">
                <a:solidFill>
                  <a:schemeClr val="bg1"/>
                </a:solidFill>
              </a:rPr>
              <a:t>)</a:t>
            </a:r>
            <a:endParaRPr u="sng" dirty="0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7FBD49-5964-4B75-9BA8-8B7B2464CD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36" y="130961"/>
            <a:ext cx="1644513" cy="6343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769A513-4201-48C1-B35B-4B0977355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20" t="10816" r="33054" b="53210"/>
          <a:stretch/>
        </p:blipFill>
        <p:spPr>
          <a:xfrm>
            <a:off x="35666" y="21792"/>
            <a:ext cx="2105622" cy="8141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F4B6D8-5F21-BA49-9084-371FAAB4F859}"/>
              </a:ext>
            </a:extLst>
          </p:cNvPr>
          <p:cNvSpPr txBox="1"/>
          <p:nvPr/>
        </p:nvSpPr>
        <p:spPr>
          <a:xfrm>
            <a:off x="8162774" y="-172983"/>
            <a:ext cx="10265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8FDB33-1691-9349-BBB0-CEF8E57CF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55" y="3141963"/>
            <a:ext cx="6373905" cy="3640972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B51048DC-9E14-954C-AB12-342A1F31A75D}"/>
              </a:ext>
            </a:extLst>
          </p:cNvPr>
          <p:cNvSpPr/>
          <p:nvPr/>
        </p:nvSpPr>
        <p:spPr>
          <a:xfrm>
            <a:off x="8265431" y="5329238"/>
            <a:ext cx="1171575" cy="371475"/>
          </a:xfrm>
          <a:prstGeom prst="ellipse">
            <a:avLst/>
          </a:prstGeom>
          <a:noFill/>
          <a:ln w="12700" cap="flat">
            <a:solidFill>
              <a:srgbClr val="00B050"/>
            </a:solidFill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00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07442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5469</TotalTime>
  <Words>294</Words>
  <Application>Microsoft Macintosh PowerPoint</Application>
  <PresentationFormat>ユーザー設定</PresentationFormat>
  <Paragraphs>65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ヒラギノ角ゴ ProN W3</vt:lpstr>
      <vt:lpstr>ヒラギノ角ゴ ProN W6</vt:lpstr>
      <vt:lpstr>Arial</vt:lpstr>
      <vt:lpstr>Gill Sans</vt:lpstr>
      <vt:lpstr>Lucida Grande</vt:lpstr>
      <vt:lpstr>Gradient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隼田駿大</dc:creator>
  <cp:keywords/>
  <dc:description/>
  <cp:lastModifiedBy>島田 航太</cp:lastModifiedBy>
  <cp:revision>58</cp:revision>
  <dcterms:modified xsi:type="dcterms:W3CDTF">2019-04-23T18:47:12Z</dcterms:modified>
  <cp:category/>
</cp:coreProperties>
</file>