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5" r:id="rId2"/>
    <p:sldId id="294" r:id="rId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D51ADE6A-740E-44AE-83CC-AE7238B6C88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A610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</a:fill>
      </a:tcStyle>
    </a:firstRow>
  </a:tblStyle>
  <a:tblStyle styleId="{4A9BC294-FFE2-49D5-8D69-9E1BD2C41BD5}" styleName="">
    <a:tblBg/>
    <a:wholeTbl>
      <a:tcTxStyle b="off" i="off">
        <a:font>
          <a:latin typeface="ヒラギノ角ゴ Pro W3"/>
          <a:ea typeface="ヒラギノ角ゴ Pro W3"/>
          <a:cs typeface="ヒラギノ角ゴ Pro W3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C8D8F">
              <a:alpha val="30000"/>
            </a:srgbClr>
          </a:solidFill>
        </a:fill>
      </a:tcStyle>
    </a:band2H>
    <a:firstCol>
      <a:tcTxStyle b="off" i="off">
        <a:font>
          <a:latin typeface="ヒラギノ角ゴ Pro W3"/>
          <a:ea typeface="ヒラギノ角ゴ Pro W3"/>
          <a:cs typeface="ヒラギノ角ゴ Pro W3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>
          <a:latin typeface="ヒラギノ角ゴ Pro W3"/>
          <a:ea typeface="ヒラギノ角ゴ Pro W3"/>
          <a:cs typeface="ヒラギノ角ゴ Pro W3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>
          <a:latin typeface="ヒラギノ角ゴ Pro W3"/>
          <a:ea typeface="ヒラギノ角ゴ Pro W3"/>
          <a:cs typeface="ヒラギノ角ゴ Pro W3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4"/>
    <p:restoredTop sz="94042"/>
  </p:normalViewPr>
  <p:slideViewPr>
    <p:cSldViewPr snapToGrid="0" snapToObjects="1">
      <p:cViewPr varScale="1">
        <p:scale>
          <a:sx n="75" d="100"/>
          <a:sy n="75" d="100"/>
        </p:scale>
        <p:origin x="17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3190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8955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タイトルテキスト</a:t>
            </a:r>
          </a:p>
        </p:txBody>
      </p:sp>
      <p:sp>
        <p:nvSpPr>
          <p:cNvPr id="12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444721" y="9258300"/>
            <a:ext cx="102657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イメージ"/>
          <p:cNvSpPr>
            <a:spLocks noGrp="1"/>
          </p:cNvSpPr>
          <p:nvPr>
            <p:ph type="pic" sz="half" idx="13"/>
          </p:nvPr>
        </p:nvSpPr>
        <p:spPr>
          <a:xfrm>
            <a:off x="6959600" y="1828800"/>
            <a:ext cx="4572000" cy="6096000"/>
          </a:xfrm>
          <a:prstGeom prst="rect">
            <a:avLst/>
          </a:prstGeom>
          <a:ln w="25400">
            <a:solidFill>
              <a:srgbClr val="FFFFFF"/>
            </a:solidFill>
          </a:ln>
          <a:effectLst>
            <a:reflection stA="50000" endPos="40000" dir="5400000" sy="-100000" algn="bl" rotWithShape="0"/>
          </a:effectLst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98" name="タイトルテキスト"/>
          <p:cNvSpPr txBox="1">
            <a:spLocks noGrp="1"/>
          </p:cNvSpPr>
          <p:nvPr>
            <p:ph type="title"/>
          </p:nvPr>
        </p:nvSpPr>
        <p:spPr>
          <a:xfrm>
            <a:off x="635000" y="15240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r>
              <a:t>タイトルテキスト</a:t>
            </a:r>
          </a:p>
        </p:txBody>
      </p:sp>
      <p:sp>
        <p:nvSpPr>
          <p:cNvPr id="99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635000" y="49022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00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444721" y="9258300"/>
            <a:ext cx="102657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イメージ"/>
          <p:cNvSpPr>
            <a:spLocks noGrp="1"/>
          </p:cNvSpPr>
          <p:nvPr>
            <p:ph type="pic" sz="quarter" idx="13"/>
          </p:nvPr>
        </p:nvSpPr>
        <p:spPr>
          <a:xfrm>
            <a:off x="7277100" y="2895600"/>
            <a:ext cx="4102100" cy="5461000"/>
          </a:xfrm>
          <a:prstGeom prst="rect">
            <a:avLst/>
          </a:prstGeom>
          <a:ln w="25400">
            <a:solidFill>
              <a:srgbClr val="FFFFFF"/>
            </a:solidFill>
          </a:ln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08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109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10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444721" y="9258300"/>
            <a:ext cx="102657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118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19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444721" y="9258300"/>
            <a:ext cx="102657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127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28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444721" y="9258300"/>
            <a:ext cx="102657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30" name="本文レベル1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0"/>
              </a:spcBef>
              <a:defRPr sz="3200"/>
            </a:lvl2pPr>
            <a:lvl3pPr marL="1701120" indent="-494620">
              <a:spcBef>
                <a:spcPts val="0"/>
              </a:spcBef>
              <a:defRPr sz="3200"/>
            </a:lvl3pPr>
            <a:lvl4pPr marL="2145620" indent="-494620">
              <a:spcBef>
                <a:spcPts val="0"/>
              </a:spcBef>
              <a:defRPr sz="3200"/>
            </a:lvl4pPr>
            <a:lvl5pPr marL="2590120" indent="-494620">
              <a:spcBef>
                <a:spcPts val="0"/>
              </a:spcBef>
              <a:defRPr sz="3200"/>
            </a:lvl5pPr>
          </a:lstStyle>
          <a:p>
            <a:r>
              <a:rPr dirty="0"/>
              <a:t>本文レベル1</a:t>
            </a:r>
          </a:p>
          <a:p>
            <a:pPr lvl="1"/>
            <a:r>
              <a:rPr dirty="0"/>
              <a:t>本文レベル2</a:t>
            </a:r>
          </a:p>
          <a:p>
            <a:pPr lvl="2"/>
            <a:r>
              <a:rPr dirty="0"/>
              <a:t>本文レベル3</a:t>
            </a:r>
          </a:p>
          <a:p>
            <a:pPr lvl="3"/>
            <a:r>
              <a:rPr dirty="0"/>
              <a:t>本文レベル4</a:t>
            </a:r>
          </a:p>
          <a:p>
            <a:pPr lvl="4"/>
            <a:r>
              <a:rPr dirty="0"/>
              <a:t>本文レベル5</a:t>
            </a:r>
          </a:p>
        </p:txBody>
      </p:sp>
      <p:sp>
        <p:nvSpPr>
          <p:cNvPr id="31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444721" y="9258300"/>
            <a:ext cx="102657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本文レベル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39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444721" y="9258300"/>
            <a:ext cx="102657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444721" y="9258300"/>
            <a:ext cx="102657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5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444721" y="9258300"/>
            <a:ext cx="102657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タイトルテキスト"/>
          <p:cNvSpPr txBox="1"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62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444721" y="9258300"/>
            <a:ext cx="102657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イメージ"/>
          <p:cNvSpPr>
            <a:spLocks noGrp="1"/>
          </p:cNvSpPr>
          <p:nvPr>
            <p:ph type="pic" sz="half" idx="13"/>
          </p:nvPr>
        </p:nvSpPr>
        <p:spPr>
          <a:xfrm>
            <a:off x="3454400" y="2222500"/>
            <a:ext cx="6096000" cy="4572000"/>
          </a:xfrm>
          <a:prstGeom prst="rect">
            <a:avLst/>
          </a:prstGeom>
          <a:ln w="25400">
            <a:solidFill>
              <a:srgbClr val="FFFFFF"/>
            </a:solidFill>
          </a:ln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70" name="タイトルテキスト"/>
          <p:cNvSpPr txBox="1"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71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444721" y="9258300"/>
            <a:ext cx="102657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イメージ"/>
          <p:cNvSpPr>
            <a:spLocks noGrp="1"/>
          </p:cNvSpPr>
          <p:nvPr>
            <p:ph type="pic" sz="half" idx="13"/>
          </p:nvPr>
        </p:nvSpPr>
        <p:spPr>
          <a:xfrm>
            <a:off x="3454400" y="2222500"/>
            <a:ext cx="6096000" cy="4572000"/>
          </a:xfrm>
          <a:prstGeom prst="rect">
            <a:avLst/>
          </a:prstGeom>
          <a:ln w="25400">
            <a:solidFill>
              <a:srgbClr val="FFFFFF"/>
            </a:solidFill>
          </a:ln>
          <a:effectLst>
            <a:reflection stA="50000" endPos="40000" dir="5400000" sy="-100000" algn="bl" rotWithShape="0"/>
          </a:effectLst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79" name="タイトルテキスト"/>
          <p:cNvSpPr txBox="1"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80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444721" y="9258300"/>
            <a:ext cx="102657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イメージ"/>
          <p:cNvSpPr>
            <a:spLocks noGrp="1"/>
          </p:cNvSpPr>
          <p:nvPr>
            <p:ph type="pic" sz="half" idx="13"/>
          </p:nvPr>
        </p:nvSpPr>
        <p:spPr>
          <a:xfrm>
            <a:off x="6959600" y="1828800"/>
            <a:ext cx="4572000" cy="6096000"/>
          </a:xfrm>
          <a:prstGeom prst="rect">
            <a:avLst/>
          </a:prstGeom>
          <a:ln w="25400">
            <a:solidFill>
              <a:srgbClr val="FFFFFF"/>
            </a:solidFill>
          </a:ln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88" name="タイトルテキスト"/>
          <p:cNvSpPr txBox="1">
            <a:spLocks noGrp="1"/>
          </p:cNvSpPr>
          <p:nvPr>
            <p:ph type="title"/>
          </p:nvPr>
        </p:nvSpPr>
        <p:spPr>
          <a:xfrm>
            <a:off x="635000" y="15240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r>
              <a:t>タイトルテキスト</a:t>
            </a:r>
          </a:p>
        </p:txBody>
      </p:sp>
      <p:sp>
        <p:nvSpPr>
          <p:cNvPr id="89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635000" y="49022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90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444721" y="9258300"/>
            <a:ext cx="102657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本文レベル1…"/>
          <p:cNvSpPr txBox="1">
            <a:spLocks noGrp="1"/>
          </p:cNvSpPr>
          <p:nvPr>
            <p:ph type="body" idx="1"/>
          </p:nvPr>
        </p:nvSpPr>
        <p:spPr>
          <a:xfrm>
            <a:off x="438411" y="1270000"/>
            <a:ext cx="12212877" cy="7936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rPr dirty="0"/>
              <a:t>本文レベル1</a:t>
            </a:r>
          </a:p>
          <a:p>
            <a:pPr lvl="1"/>
            <a:r>
              <a:rPr dirty="0"/>
              <a:t>本文レベル2</a:t>
            </a:r>
          </a:p>
          <a:p>
            <a:pPr lvl="2"/>
            <a:r>
              <a:rPr dirty="0"/>
              <a:t>本文レベル3</a:t>
            </a:r>
          </a:p>
          <a:p>
            <a:pPr lvl="3"/>
            <a:r>
              <a:rPr dirty="0"/>
              <a:t>本文レベル4</a:t>
            </a:r>
          </a:p>
          <a:p>
            <a:pPr lvl="4"/>
            <a:r>
              <a:rPr dirty="0"/>
              <a:t>本文レベル5</a:t>
            </a:r>
          </a:p>
        </p:txBody>
      </p:sp>
      <p:sp>
        <p:nvSpPr>
          <p:cNvPr id="3" name="タイトルテキスト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タイトルテキスト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F457765-2C12-42E9-8996-EC5B000C9D9D}"/>
              </a:ext>
            </a:extLst>
          </p:cNvPr>
          <p:cNvSpPr txBox="1"/>
          <p:nvPr userDrawn="1"/>
        </p:nvSpPr>
        <p:spPr>
          <a:xfrm>
            <a:off x="11657556" y="9355971"/>
            <a:ext cx="1218282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namae</a:t>
            </a:r>
            <a:fld id="{47D359AA-531E-471B-8218-62DFD208C57E}" type="slidenum">
              <a:rPr kumimoji="0" lang="en-US" altLang="ja-JP" sz="120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‹#›</a:t>
            </a:fld>
            <a:r>
              <a:rPr kumimoji="0" lang="en-US" altLang="ja-JP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/pages</a:t>
            </a:r>
            <a:endParaRPr kumimoji="0" lang="ja-JP" altLang="en-US" sz="1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889000" marR="0" indent="-571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1pPr>
      <a:lvl2pPr marL="1333500" marR="0" indent="-571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2pPr>
      <a:lvl3pPr marL="1778000" marR="0" indent="-571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3pPr>
      <a:lvl4pPr marL="2222500" marR="0" indent="-571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4pPr>
      <a:lvl5pPr marL="2667000" marR="0" indent="-571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5pPr>
      <a:lvl6pPr marL="30226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6pPr>
      <a:lvl7pPr marL="33782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7pPr>
      <a:lvl8pPr marL="37338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8pPr>
      <a:lvl9pPr marL="40894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線"/>
          <p:cNvSpPr/>
          <p:nvPr/>
        </p:nvSpPr>
        <p:spPr>
          <a:xfrm>
            <a:off x="5731" y="880720"/>
            <a:ext cx="12998955" cy="1"/>
          </a:xfrm>
          <a:prstGeom prst="line">
            <a:avLst/>
          </a:prstGeom>
          <a:ln w="254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83" name="主な就職先"/>
          <p:cNvSpPr txBox="1"/>
          <p:nvPr/>
        </p:nvSpPr>
        <p:spPr>
          <a:xfrm>
            <a:off x="2270099" y="-78918"/>
            <a:ext cx="8801101" cy="1016001"/>
          </a:xfrm>
          <a:prstGeom prst="rect">
            <a:avLst/>
          </a:prstGeom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4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rPr lang="en-US" altLang="ja-JP" sz="6000" dirty="0"/>
              <a:t>Localization</a:t>
            </a:r>
          </a:p>
        </p:txBody>
      </p:sp>
      <p:sp>
        <p:nvSpPr>
          <p:cNvPr id="785" name="トヨタ自動車…"/>
          <p:cNvSpPr txBox="1"/>
          <p:nvPr/>
        </p:nvSpPr>
        <p:spPr>
          <a:xfrm>
            <a:off x="995082" y="1734676"/>
            <a:ext cx="10919012" cy="5519460"/>
          </a:xfrm>
          <a:prstGeom prst="rect">
            <a:avLst/>
          </a:prstGeom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sz="3200" dirty="0"/>
              <a:t>AMCL(Augmented Monte Carlo Localization)</a:t>
            </a:r>
            <a:r>
              <a:rPr lang="ja-JP" altLang="en-US" sz="3200"/>
              <a:t>を用いた</a:t>
            </a:r>
            <a:endParaRPr lang="en-US" altLang="ja-JP" sz="3200" dirty="0"/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lang="en-US" altLang="ja-JP" sz="3200" dirty="0"/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altLang="ja-JP" sz="3200" dirty="0"/>
              <a:t>2DLiDAR</a:t>
            </a:r>
            <a:r>
              <a:rPr lang="ja-JP" altLang="en-US" sz="3200"/>
              <a:t>からの点群データに対して、</a:t>
            </a:r>
            <a:r>
              <a:rPr lang="en-US" altLang="ja-JP" sz="3200" dirty="0"/>
              <a:t>4</a:t>
            </a:r>
            <a:r>
              <a:rPr lang="ja-JP" altLang="en-US" sz="3200"/>
              <a:t>種類の計測ノイズを想定</a:t>
            </a:r>
            <a:endParaRPr lang="en-US" altLang="ja-JP" sz="3200" dirty="0"/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lang="en-US" altLang="ja-JP" sz="3200" dirty="0"/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altLang="ja-JP" sz="3200" dirty="0"/>
              <a:t>	</a:t>
            </a:r>
            <a:r>
              <a:rPr lang="ja-JP" altLang="en-US" sz="3200"/>
              <a:t>・正しい計測時の微小な計測ノイズ</a:t>
            </a:r>
            <a:endParaRPr lang="en-US" altLang="ja-JP" sz="3200" dirty="0"/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altLang="ja-JP" sz="3200" dirty="0"/>
              <a:t>	</a:t>
            </a:r>
            <a:r>
              <a:rPr lang="ja-JP" altLang="en-US" sz="3200"/>
              <a:t>・事前情報にない物体による計測ノイズ</a:t>
            </a:r>
            <a:endParaRPr lang="en-US" altLang="ja-JP" sz="3200" dirty="0"/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altLang="ja-JP" sz="3200" dirty="0"/>
              <a:t>	</a:t>
            </a:r>
            <a:r>
              <a:rPr lang="ja-JP" altLang="en-US" sz="3200"/>
              <a:t>・ガラスなどの透過による計測ノイズ</a:t>
            </a:r>
            <a:endParaRPr lang="en-US" altLang="ja-JP" sz="3200" dirty="0"/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altLang="ja-JP" sz="3200" dirty="0"/>
              <a:t>	</a:t>
            </a:r>
            <a:r>
              <a:rPr lang="ja-JP" altLang="en-US" sz="3200"/>
              <a:t>・ランダムな計測ノイズ</a:t>
            </a:r>
            <a:endParaRPr lang="en-US" altLang="ja-JP" sz="3200" dirty="0"/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lang="en-US" altLang="ja-JP" sz="3200" dirty="0"/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lang="en-US" altLang="ja-JP" sz="32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B7FBD49-5964-4B75-9BA8-8B7B2464CD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736" y="130961"/>
            <a:ext cx="1644513" cy="6343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769A513-4201-48C1-B35B-4B0977355A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20" t="10816" r="33054" b="53210"/>
          <a:stretch/>
        </p:blipFill>
        <p:spPr>
          <a:xfrm>
            <a:off x="35666" y="21792"/>
            <a:ext cx="2105622" cy="814141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F4B6D8-5F21-BA49-9084-371FAAB4F859}"/>
              </a:ext>
            </a:extLst>
          </p:cNvPr>
          <p:cNvSpPr txBox="1"/>
          <p:nvPr/>
        </p:nvSpPr>
        <p:spPr>
          <a:xfrm>
            <a:off x="8162774" y="-172983"/>
            <a:ext cx="102657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4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6D4F52-AE79-C944-B170-76A2269C2D17}"/>
              </a:ext>
            </a:extLst>
          </p:cNvPr>
          <p:cNvSpPr txBox="1"/>
          <p:nvPr/>
        </p:nvSpPr>
        <p:spPr>
          <a:xfrm>
            <a:off x="995082" y="7033815"/>
            <a:ext cx="10919012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sz="4400"/>
              <a:t>→ノイズに強い尤度計算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299796623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線"/>
          <p:cNvSpPr/>
          <p:nvPr/>
        </p:nvSpPr>
        <p:spPr>
          <a:xfrm>
            <a:off x="5731" y="880720"/>
            <a:ext cx="12998955" cy="1"/>
          </a:xfrm>
          <a:prstGeom prst="line">
            <a:avLst/>
          </a:prstGeom>
          <a:ln w="254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83" name="主な就職先"/>
          <p:cNvSpPr txBox="1"/>
          <p:nvPr/>
        </p:nvSpPr>
        <p:spPr>
          <a:xfrm>
            <a:off x="2270099" y="-78918"/>
            <a:ext cx="8801101" cy="1016001"/>
          </a:xfrm>
          <a:prstGeom prst="rect">
            <a:avLst/>
          </a:prstGeom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4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rPr lang="en-US" altLang="ja-JP" sz="6000" dirty="0"/>
              <a:t>Localization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5" name="トヨタ自動車…"/>
              <p:cNvSpPr txBox="1"/>
              <p:nvPr/>
            </p:nvSpPr>
            <p:spPr>
              <a:xfrm>
                <a:off x="995082" y="1734676"/>
                <a:ext cx="10919012" cy="5507533"/>
              </a:xfrm>
              <a:prstGeom prst="rect">
                <a:avLst/>
              </a:prstGeom>
              <a:ln w="12700"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/>
              <a:p>
                <a:pPr algn="l">
                  <a:defRPr sz="3600"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r>
                  <a:rPr lang="ja-JP" altLang="en-US"/>
                  <a:t>全パーティクルの尤度の平均値の変化に比例する</a:t>
                </a:r>
                <a:endParaRPr lang="en-US" altLang="ja-JP" dirty="0"/>
              </a:p>
              <a:p>
                <a:pPr algn="l">
                  <a:defRPr sz="3600"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r>
                  <a:rPr lang="ja-JP" altLang="en-US"/>
                  <a:t>確率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ja-JP" altLang="en-US"/>
                  <a:t>でランダムパーティクルを追加</a:t>
                </a:r>
                <a:endParaRPr lang="en-US" altLang="ja-JP" dirty="0"/>
              </a:p>
              <a:p>
                <a:pPr algn="l">
                  <a:defRPr sz="3600"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0,1−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𝑓𝑎𝑠𝑡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𝑠𝑙𝑜𝑤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>
                  <a:defRPr sz="3600"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𝑓𝑎𝑠𝑡</m:t>
                        </m:r>
                      </m:sub>
                    </m:sSub>
                  </m:oMath>
                </a14:m>
                <a:r>
                  <a:rPr lang="en-US" altLang="ja-JP" sz="2800" dirty="0"/>
                  <a:t>:</a:t>
                </a:r>
                <a:r>
                  <a:rPr lang="ja-JP" altLang="en-US" sz="2800"/>
                  <a:t>短期の尤度の平均値，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𝑠𝑙𝑜𝑤</m:t>
                        </m:r>
                      </m:sub>
                    </m:sSub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長期の</m:t>
                    </m:r>
                    <m:r>
                      <a:rPr lang="ja-JP" altLang="en-US" sz="2800" i="1" smtClean="0">
                        <a:latin typeface="Cambria Math" panose="02040503050406030204" pitchFamily="18" charset="0"/>
                      </a:rPr>
                      <m:t>尤度の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平均値</m:t>
                    </m:r>
                  </m:oMath>
                </a14:m>
                <a:endParaRPr lang="en-US" altLang="ja-JP" sz="2800" dirty="0"/>
              </a:p>
              <a:p>
                <a:pPr algn="l">
                  <a:defRPr sz="3600"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 lang="en-US" altLang="ja-JP" sz="3600" dirty="0"/>
              </a:p>
              <a:p>
                <a:pPr algn="l">
                  <a:defRPr sz="3600"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 lang="en-US" altLang="ja-JP" sz="3600" dirty="0"/>
              </a:p>
              <a:p>
                <a:pPr algn="l">
                  <a:defRPr sz="3600"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r>
                  <a:rPr lang="ja-JP" altLang="en-US" sz="3600"/>
                  <a:t>パーティクルの</a:t>
                </a:r>
                <a:r>
                  <a:rPr lang="en-US" altLang="ja-JP" sz="3600" dirty="0" err="1"/>
                  <a:t>xy</a:t>
                </a:r>
                <a:r>
                  <a:rPr lang="ja-JP" altLang="en-US" sz="3600"/>
                  <a:t>座標および</a:t>
                </a:r>
                <a:r>
                  <a:rPr lang="en-US" altLang="ja-JP" sz="3600" dirty="0"/>
                  <a:t>yaw</a:t>
                </a:r>
                <a:r>
                  <a:rPr lang="ja-JP" altLang="en-US" sz="3600"/>
                  <a:t>角の分散が</a:t>
                </a:r>
                <a:endParaRPr lang="en-US" altLang="ja-JP" sz="3600" dirty="0"/>
              </a:p>
              <a:p>
                <a:pPr algn="l">
                  <a:defRPr sz="3600"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r>
                  <a:rPr lang="ja-JP" altLang="en-US" sz="3600"/>
                  <a:t>閾値以下になった時に，最新の推定位置の周りにパーティクルを初期化</a:t>
                </a:r>
                <a:endParaRPr lang="en-US" altLang="ja-JP" sz="3600" dirty="0"/>
              </a:p>
            </p:txBody>
          </p:sp>
        </mc:Choice>
        <mc:Fallback>
          <p:sp>
            <p:nvSpPr>
              <p:cNvPr id="785" name="トヨタ自動車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82" y="1734676"/>
                <a:ext cx="10919012" cy="55075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図 2">
            <a:extLst>
              <a:ext uri="{FF2B5EF4-FFF2-40B4-BE49-F238E27FC236}">
                <a16:creationId xmlns:a16="http://schemas.microsoft.com/office/drawing/2014/main" id="{BB7FBD49-5964-4B75-9BA8-8B7B2464CD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736" y="130961"/>
            <a:ext cx="1644513" cy="6343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769A513-4201-48C1-B35B-4B0977355A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620" t="10816" r="33054" b="53210"/>
          <a:stretch/>
        </p:blipFill>
        <p:spPr>
          <a:xfrm>
            <a:off x="35666" y="21792"/>
            <a:ext cx="2105622" cy="814141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F4B6D8-5F21-BA49-9084-371FAAB4F859}"/>
              </a:ext>
            </a:extLst>
          </p:cNvPr>
          <p:cNvSpPr txBox="1"/>
          <p:nvPr/>
        </p:nvSpPr>
        <p:spPr>
          <a:xfrm>
            <a:off x="8162774" y="-172983"/>
            <a:ext cx="102657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4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A8737A-CF87-4B4F-9C07-9E02608DC38C}"/>
              </a:ext>
            </a:extLst>
          </p:cNvPr>
          <p:cNvSpPr txBox="1"/>
          <p:nvPr/>
        </p:nvSpPr>
        <p:spPr>
          <a:xfrm>
            <a:off x="995082" y="8018924"/>
            <a:ext cx="10919012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420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Gill Sans"/>
              </a:rPr>
              <a:t>→システムのロバスト性を強化</a:t>
            </a:r>
          </a:p>
        </p:txBody>
      </p:sp>
    </p:spTree>
    <p:extLst>
      <p:ext uri="{BB962C8B-B14F-4D97-AF65-F5344CB8AC3E}">
        <p14:creationId xmlns:p14="http://schemas.microsoft.com/office/powerpoint/2010/main" val="2530627152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00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00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5528</TotalTime>
  <Words>100</Words>
  <Application>Microsoft Macintosh PowerPoint</Application>
  <PresentationFormat>ユーザー設定</PresentationFormat>
  <Paragraphs>20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Hiragino Kaku Gothic ProN W3</vt:lpstr>
      <vt:lpstr>ヒラギノ角ゴ ProN W3</vt:lpstr>
      <vt:lpstr>ヒラギノ角ゴ ProN W6</vt:lpstr>
      <vt:lpstr>Arial</vt:lpstr>
      <vt:lpstr>Cambria Math</vt:lpstr>
      <vt:lpstr>Lucida Grande</vt:lpstr>
      <vt:lpstr>Gradient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隼田駿大</dc:creator>
  <cp:lastModifiedBy>航 吉内</cp:lastModifiedBy>
  <cp:revision>60</cp:revision>
  <dcterms:modified xsi:type="dcterms:W3CDTF">2019-04-24T06:03:29Z</dcterms:modified>
</cp:coreProperties>
</file>