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7" r:id="rId3"/>
    <p:sldId id="259" r:id="rId4"/>
    <p:sldId id="258" r:id="rId5"/>
    <p:sldId id="268" r:id="rId6"/>
    <p:sldId id="267" r:id="rId7"/>
    <p:sldId id="289" r:id="rId8"/>
    <p:sldId id="260" r:id="rId9"/>
    <p:sldId id="261" r:id="rId10"/>
    <p:sldId id="262" r:id="rId11"/>
    <p:sldId id="278" r:id="rId12"/>
    <p:sldId id="269" r:id="rId13"/>
    <p:sldId id="270" r:id="rId14"/>
    <p:sldId id="282" r:id="rId15"/>
    <p:sldId id="271" r:id="rId16"/>
    <p:sldId id="283" r:id="rId17"/>
    <p:sldId id="273" r:id="rId18"/>
    <p:sldId id="274" r:id="rId19"/>
    <p:sldId id="280" r:id="rId20"/>
    <p:sldId id="276" r:id="rId21"/>
    <p:sldId id="28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1492"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7T01:25:18.6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E7B13-23E5-4FAA-AD33-A05AFA752B75}" type="datetimeFigureOut">
              <a:rPr kumimoji="1" lang="ja-JP" altLang="en-US" smtClean="0"/>
              <a:t>2022/2/14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B6C6B-BF77-4B53-A241-AB69229342C9}" type="slidenum">
              <a:rPr kumimoji="1" lang="ja-JP" altLang="en-US" smtClean="0"/>
              <a:t>‹#›</a:t>
            </a:fld>
            <a:endParaRPr kumimoji="1" lang="ja-JP" altLang="en-US"/>
          </a:p>
        </p:txBody>
      </p:sp>
    </p:spTree>
    <p:extLst>
      <p:ext uri="{BB962C8B-B14F-4D97-AF65-F5344CB8AC3E}">
        <p14:creationId xmlns:p14="http://schemas.microsoft.com/office/powerpoint/2010/main" val="33049995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グラフ表示によるタンパク質配列間距離の評価のための最適なアミノ酸</a:t>
            </a:r>
            <a:r>
              <a:rPr kumimoji="1" lang="ja-JP" altLang="en-US" sz="1200"/>
              <a:t>の配置と題しまして、弘前</a:t>
            </a:r>
            <a:r>
              <a:rPr kumimoji="1" lang="ja-JP" altLang="en-US" sz="1200" dirty="0"/>
              <a:t>大学理工学部電子情報工学科</a:t>
            </a:r>
            <a:r>
              <a:rPr kumimoji="1" lang="ja-JP" altLang="en-US" sz="1200"/>
              <a:t>の土山が発表します。よろしく</a:t>
            </a:r>
            <a:r>
              <a:rPr kumimoji="1" lang="ja-JP" altLang="en-US" sz="1200" dirty="0"/>
              <a:t>おねがいします。</a:t>
            </a:r>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a:t>
            </a:fld>
            <a:endParaRPr kumimoji="1" lang="ja-JP" altLang="en-US"/>
          </a:p>
        </p:txBody>
      </p:sp>
    </p:spTree>
    <p:extLst>
      <p:ext uri="{BB962C8B-B14F-4D97-AF65-F5344CB8AC3E}">
        <p14:creationId xmlns:p14="http://schemas.microsoft.com/office/powerpoint/2010/main" val="25094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２つ目は、</a:t>
            </a:r>
            <a:r>
              <a:rPr lang="ja-JP" altLang="en-US" dirty="0"/>
              <a:t>アミノ酸を疎水性度の値が小さい順に、疎水性度の値がプラスとマイナスで分けて</a:t>
            </a:r>
            <a:r>
              <a:rPr kumimoji="1" lang="ja-JP" altLang="en-US" dirty="0"/>
              <a:t>二重円に配値したものです。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10</a:t>
            </a:fld>
            <a:endParaRPr kumimoji="1" lang="ja-JP" altLang="en-US"/>
          </a:p>
        </p:txBody>
      </p:sp>
    </p:spTree>
    <p:extLst>
      <p:ext uri="{BB962C8B-B14F-4D97-AF65-F5344CB8AC3E}">
        <p14:creationId xmlns:p14="http://schemas.microsoft.com/office/powerpoint/2010/main" val="298581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３つ目は、</a:t>
            </a:r>
            <a:r>
              <a:rPr lang="ja-JP" altLang="en-US" dirty="0"/>
              <a:t>アミノ酸を疎水性度の値が小さい順に、疎水性度の値がプラスとマイナスで分けて左右</a:t>
            </a:r>
            <a:r>
              <a:rPr kumimoji="1" lang="ja-JP" altLang="en-US" dirty="0"/>
              <a:t>に配値したものです。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11</a:t>
            </a:fld>
            <a:endParaRPr kumimoji="1" lang="ja-JP" altLang="en-US"/>
          </a:p>
        </p:txBody>
      </p:sp>
    </p:spTree>
    <p:extLst>
      <p:ext uri="{BB962C8B-B14F-4D97-AF65-F5344CB8AC3E}">
        <p14:creationId xmlns:p14="http://schemas.microsoft.com/office/powerpoint/2010/main" val="1342886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使用したタンパク質と生物種です。タンパク質は、</a:t>
            </a:r>
            <a:r>
              <a:rPr lang="ja-JP" altLang="en-US" dirty="0"/>
              <a:t>ミトコンドリアエンコード</a:t>
            </a:r>
            <a:r>
              <a:rPr lang="en-US" altLang="ja-JP" dirty="0"/>
              <a:t>NADH</a:t>
            </a:r>
            <a:r>
              <a:rPr lang="ja-JP" altLang="en-US" dirty="0"/>
              <a:t>デヒドロゲナーゼ サブユニット</a:t>
            </a:r>
            <a:r>
              <a:rPr lang="en-US" altLang="ja-JP" dirty="0"/>
              <a:t>5</a:t>
            </a:r>
            <a:r>
              <a:rPr lang="ja-JP" altLang="en-US" dirty="0"/>
              <a:t>（</a:t>
            </a:r>
            <a:r>
              <a:rPr lang="en-US" altLang="ja-JP" dirty="0"/>
              <a:t>ND5</a:t>
            </a:r>
            <a:r>
              <a:rPr lang="ja-JP" altLang="en-US" dirty="0"/>
              <a:t>）というものです。これはほとんどの真核生物種が持っています。使用した生物種は、表の通りの</a:t>
            </a:r>
            <a:r>
              <a:rPr lang="en-US" altLang="ja-JP" dirty="0"/>
              <a:t>9</a:t>
            </a:r>
            <a:r>
              <a:rPr lang="ja-JP" altLang="en-US" dirty="0"/>
              <a:t>種類となっています。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12</a:t>
            </a:fld>
            <a:endParaRPr kumimoji="1" lang="ja-JP" altLang="en-US"/>
          </a:p>
        </p:txBody>
      </p:sp>
    </p:spTree>
    <p:extLst>
      <p:ext uri="{BB962C8B-B14F-4D97-AF65-F5344CB8AC3E}">
        <p14:creationId xmlns:p14="http://schemas.microsoft.com/office/powerpoint/2010/main" val="2123741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これは疎水性度をもとにして、３次元画像化したアミノ酸配列のグラフ表示です。左のグラフから順に、</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アミノ酸を疎水性度の値が小さい順に、内側、外側に</a:t>
            </a: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10</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種類ずつ二重円で配置、</a:t>
            </a:r>
            <a:r>
              <a:rPr kumimoji="1" lang="ja-JP" altLang="en-US" sz="1200" dirty="0"/>
              <a:t>アミノ酸を疎水性度の値が小さい順に、値がプラスとマイナスで分けて二重円に配値、アミノ酸を疎水性度の値が小さい順に、値がプラスとマイナスで分けて左右に配値したものになっています。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13</a:t>
            </a:fld>
            <a:endParaRPr kumimoji="1" lang="ja-JP" altLang="en-US"/>
          </a:p>
        </p:txBody>
      </p:sp>
    </p:spTree>
    <p:extLst>
      <p:ext uri="{BB962C8B-B14F-4D97-AF65-F5344CB8AC3E}">
        <p14:creationId xmlns:p14="http://schemas.microsoft.com/office/powerpoint/2010/main" val="327755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図はグラフ化した近縁種同士であるヒトとゴリラの</a:t>
            </a:r>
            <a:r>
              <a:rPr kumimoji="1" lang="en-US" altLang="ja-JP" dirty="0"/>
              <a:t>ND5</a:t>
            </a:r>
            <a:r>
              <a:rPr kumimoji="1" lang="ja-JP" altLang="en-US" dirty="0"/>
              <a:t>配列グラフと、遠縁種同士であるヒトとドブネズミの</a:t>
            </a:r>
            <a:r>
              <a:rPr kumimoji="1" lang="en-US" altLang="ja-JP" dirty="0"/>
              <a:t>ND5</a:t>
            </a:r>
            <a:r>
              <a:rPr kumimoji="1" lang="ja-JP" altLang="en-US" dirty="0"/>
              <a:t>配列グラフです。近縁種同士のグラフの概形は似ていることが直観的にわかります。</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14</a:t>
            </a:fld>
            <a:endParaRPr kumimoji="1" lang="ja-JP" altLang="en-US"/>
          </a:p>
        </p:txBody>
      </p:sp>
    </p:spTree>
    <p:extLst>
      <p:ext uri="{BB962C8B-B14F-4D97-AF65-F5344CB8AC3E}">
        <p14:creationId xmlns:p14="http://schemas.microsoft.com/office/powerpoint/2010/main" val="1099966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特徴ベクトルの算出です。生物の配列のグラフ化行った後、それぞれのグラフの主観性モーメントを求め、その慣性主軸を特徴ベクトルとしました。慣性主軸についてです。物体には直交する３つの慣性主軸があります。研究では、その軸のうちの</a:t>
            </a:r>
            <a:r>
              <a:rPr lang="en-US" altLang="ja-JP" dirty="0"/>
              <a:t>1</a:t>
            </a:r>
            <a:r>
              <a:rPr lang="ja-JP" altLang="en-US" dirty="0"/>
              <a:t>つを使います。慣性主軸を座標軸とすると、角運動量や回転の運動エネルギーを簡単な式で表すことができます。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15</a:t>
            </a:fld>
            <a:endParaRPr kumimoji="1" lang="ja-JP" altLang="en-US"/>
          </a:p>
        </p:txBody>
      </p:sp>
    </p:spTree>
    <p:extLst>
      <p:ext uri="{BB962C8B-B14F-4D97-AF65-F5344CB8AC3E}">
        <p14:creationId xmlns:p14="http://schemas.microsoft.com/office/powerpoint/2010/main" val="457504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solidFill>
                  <a:prstClr val="black"/>
                </a:solidFill>
              </a:rPr>
              <a:t>図はグラフ化したヒトの</a:t>
            </a:r>
            <a:r>
              <a:rPr lang="en-US" altLang="ja-JP" dirty="0">
                <a:solidFill>
                  <a:prstClr val="black"/>
                </a:solidFill>
              </a:rPr>
              <a:t>ND5</a:t>
            </a:r>
            <a:r>
              <a:rPr lang="ja-JP" altLang="en-US" dirty="0">
                <a:solidFill>
                  <a:prstClr val="black"/>
                </a:solidFill>
              </a:rPr>
              <a:t>配列グラフと慣性主軸です</a:t>
            </a:r>
            <a:r>
              <a:rPr kumimoji="1" lang="ja-JP" altLang="en-US" dirty="0">
                <a:solidFill>
                  <a:prstClr val="black"/>
                </a:solidFill>
              </a:rPr>
              <a:t>。</a:t>
            </a:r>
            <a:endParaRPr lang="en-US" altLang="ja-JP" dirty="0">
              <a:solidFill>
                <a:prstClr val="black"/>
              </a:solidFill>
            </a:endParaRPr>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16</a:t>
            </a:fld>
            <a:endParaRPr kumimoji="1" lang="ja-JP" altLang="en-US"/>
          </a:p>
        </p:txBody>
      </p:sp>
    </p:spTree>
    <p:extLst>
      <p:ext uri="{BB962C8B-B14F-4D97-AF65-F5344CB8AC3E}">
        <p14:creationId xmlns:p14="http://schemas.microsoft.com/office/powerpoint/2010/main" val="534377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続いて、各生物の慣性主軸のなす角を𝜽として𝐜𝐨𝐬⁡𝜽を計算する。方向ベクトルを𝒂 ⃗、𝒃 ⃗とすると、 𝐜𝐨𝐬⁡𝜽は以下の式で求められる。上記の</a:t>
            </a:r>
            <a:r>
              <a:rPr kumimoji="1" lang="en-US" altLang="ja-JP" dirty="0"/>
              <a:t>cos</a:t>
            </a:r>
            <a:r>
              <a:rPr kumimoji="1" lang="ja-JP" altLang="en-US" dirty="0"/>
              <a:t>𝜽の値から</a:t>
            </a:r>
            <a:r>
              <a:rPr kumimoji="1" lang="en-US" altLang="ja-JP" dirty="0" err="1"/>
              <a:t>arccos</a:t>
            </a:r>
            <a:r>
              <a:rPr kumimoji="1" lang="ja-JP" altLang="en-US" dirty="0"/>
              <a:t>を用いて求めた𝜽の値を距離と定義しました。例として、右の図はヒトとシロナガスクジラの配列グラフ、慣性主軸と求める距離</a:t>
            </a:r>
            <a:r>
              <a:rPr kumimoji="1" lang="en-US" altLang="ja-JP" dirty="0"/>
              <a:t>θ</a:t>
            </a:r>
            <a:r>
              <a:rPr kumimoji="1" lang="ja-JP" altLang="en-US" dirty="0"/>
              <a:t>になっています。</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17</a:t>
            </a:fld>
            <a:endParaRPr kumimoji="1" lang="ja-JP" altLang="en-US"/>
          </a:p>
        </p:txBody>
      </p:sp>
    </p:spTree>
    <p:extLst>
      <p:ext uri="{BB962C8B-B14F-4D97-AF65-F5344CB8AC3E}">
        <p14:creationId xmlns:p14="http://schemas.microsoft.com/office/powerpoint/2010/main" val="3327938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次に距離行列です。同じ種の距離は</a:t>
            </a:r>
            <a:r>
              <a:rPr kumimoji="1" lang="en-US" altLang="ja-JP" dirty="0"/>
              <a:t>0</a:t>
            </a:r>
            <a:r>
              <a:rPr kumimoji="1" lang="ja-JP" altLang="en-US" dirty="0"/>
              <a:t>、遠縁種同士になるほど値は大きくなります。</a:t>
            </a:r>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18</a:t>
            </a:fld>
            <a:endParaRPr kumimoji="1" lang="ja-JP" altLang="en-US"/>
          </a:p>
        </p:txBody>
      </p:sp>
    </p:spTree>
    <p:extLst>
      <p:ext uri="{BB962C8B-B14F-4D97-AF65-F5344CB8AC3E}">
        <p14:creationId xmlns:p14="http://schemas.microsoft.com/office/powerpoint/2010/main" val="2740020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続いて、距離行列から作成した系統樹です。系統樹作成ソフトのフィリップを用いて作成しました。</a:t>
            </a:r>
            <a:endParaRPr kumimoji="1" lang="en-US" altLang="ja-JP" dirty="0"/>
          </a:p>
          <a:p>
            <a:r>
              <a:rPr kumimoji="1" lang="ja-JP" altLang="en-US" dirty="0"/>
              <a:t>左の系統樹は、アミノ酸を疎水性度の値が小さい順に、内側、外側に</a:t>
            </a:r>
            <a:r>
              <a:rPr kumimoji="1" lang="en-US" altLang="ja-JP" dirty="0"/>
              <a:t>10</a:t>
            </a:r>
            <a:r>
              <a:rPr kumimoji="1" lang="ja-JP" altLang="en-US" dirty="0"/>
              <a:t>種類ずつ二重円で配置したときのものです。系統樹に矛盾がなく、現段階で最も正確な系統樹となっています。</a:t>
            </a:r>
            <a:endParaRPr kumimoji="1" lang="en-US" altLang="ja-JP" dirty="0"/>
          </a:p>
          <a:p>
            <a:r>
              <a:rPr kumimoji="1" lang="ja-JP" altLang="en-US" dirty="0"/>
              <a:t>真ん中の系統樹は、アミノ酸を疎水性度の値が小さい順に、値がプラスとマイナスで分けて二重円に配値したときのものです。外縁であるオポッサムが齧歯目のツリーに入ってしまっています。</a:t>
            </a:r>
            <a:endParaRPr kumimoji="1" lang="en-US" altLang="ja-JP" dirty="0"/>
          </a:p>
          <a:p>
            <a:r>
              <a:rPr kumimoji="1" lang="ja-JP" altLang="en-US" dirty="0"/>
              <a:t>右の系統樹は、アミノ酸を疎水性度の値が小さい順に、値がプラスとマイナスで分けて左右に配値したときのものです。齧歯目がボノボ、オポッサムがクジラと近縁になっており、チンパンジーが外縁となってしまっています。</a:t>
            </a:r>
          </a:p>
          <a:p>
            <a:endParaRPr kumimoji="1" lang="ja-JP" altLang="en-US" dirty="0"/>
          </a:p>
          <a:p>
            <a:endParaRPr kumimoji="1" lang="ja-JP" altLang="en-US" dirty="0"/>
          </a:p>
          <a:p>
            <a:endParaRPr kumimoji="1" lang="ja-JP" altLang="en-US"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19</a:t>
            </a:fld>
            <a:endParaRPr kumimoji="1" lang="ja-JP" altLang="en-US"/>
          </a:p>
        </p:txBody>
      </p:sp>
    </p:spTree>
    <p:extLst>
      <p:ext uri="{BB962C8B-B14F-4D97-AF65-F5344CB8AC3E}">
        <p14:creationId xmlns:p14="http://schemas.microsoft.com/office/powerpoint/2010/main" val="1767119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この研究の背景です。タンパク質のアミノ酸配列間の類似性を評価する方法として、一般的にアライメントが用いられている。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アライメントについてですが、核酸配列あるいはアミノ酸配列を、似ている部分を同じ位置になるように並べて、構造や機能を比較する事を言います。本研究ではアミノ酸配列を取り扱っています。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しかし、配列長が </a:t>
            </a:r>
            <a:r>
              <a:rPr kumimoji="1" lang="en-US" altLang="ja-JP" dirty="0"/>
              <a:t>N </a:t>
            </a:r>
            <a:r>
              <a:rPr kumimoji="1" lang="ja-JP" altLang="en-US" dirty="0"/>
              <a:t>と </a:t>
            </a:r>
            <a:r>
              <a:rPr kumimoji="1" lang="en-US" altLang="ja-JP" dirty="0"/>
              <a:t>N </a:t>
            </a:r>
            <a:r>
              <a:rPr kumimoji="1" lang="ja-JP" altLang="en-US" dirty="0"/>
              <a:t>の場合の時間計算量は動的計画法により 𝑶</a:t>
            </a:r>
            <a:r>
              <a:rPr kumimoji="1" lang="en-US" altLang="ja-JP" dirty="0"/>
              <a:t>(</a:t>
            </a:r>
            <a:r>
              <a:rPr kumimoji="1" lang="ja-JP" altLang="en-US" dirty="0"/>
              <a:t>𝑵</a:t>
            </a:r>
            <a:r>
              <a:rPr kumimoji="1" lang="en-US" altLang="ja-JP" dirty="0"/>
              <a:t>^</a:t>
            </a:r>
            <a:r>
              <a:rPr kumimoji="1" lang="ja-JP" altLang="en-US" dirty="0"/>
              <a:t>𝟐</a:t>
            </a:r>
            <a:r>
              <a:rPr kumimoji="1" lang="en-US" altLang="ja-JP" dirty="0"/>
              <a:t>)</a:t>
            </a:r>
            <a:r>
              <a:rPr kumimoji="1" lang="ja-JP" altLang="en-US" dirty="0"/>
              <a:t>であり、</a:t>
            </a:r>
            <a:r>
              <a:rPr lang="ja-JP" altLang="en-US" dirty="0"/>
              <a:t>大規模なデータベース中の</a:t>
            </a:r>
            <a:r>
              <a:rPr lang="ja-JP" altLang="en-US"/>
              <a:t>検索は、ぼう大</a:t>
            </a:r>
            <a:r>
              <a:rPr lang="ja-JP" altLang="en-US" dirty="0"/>
              <a:t>な時間がかかってしまいます。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そこで、本研究ではアライメントによらない方法を考えます。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2</a:t>
            </a:fld>
            <a:endParaRPr kumimoji="1" lang="ja-JP" altLang="en-US"/>
          </a:p>
        </p:txBody>
      </p:sp>
    </p:spTree>
    <p:extLst>
      <p:ext uri="{BB962C8B-B14F-4D97-AF65-F5344CB8AC3E}">
        <p14:creationId xmlns:p14="http://schemas.microsoft.com/office/powerpoint/2010/main" val="2759081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最後にまとめです。本研究では、タンパク質のアミノ酸配列を</a:t>
            </a:r>
            <a:r>
              <a:rPr kumimoji="1" lang="en-US" altLang="ja-JP" dirty="0"/>
              <a:t>3</a:t>
            </a:r>
            <a:r>
              <a:rPr kumimoji="1" lang="ja-JP" altLang="en-US" dirty="0"/>
              <a:t>次元座標化し、その慣性主軸のなす角から距離を計算しました。</a:t>
            </a:r>
            <a:r>
              <a:rPr lang="ja-JP" altLang="en-US" dirty="0"/>
              <a:t>近縁種同士のグラフの概形は似ており、直観的に近縁種なのか遠縁種なのか判断することができました。</a:t>
            </a:r>
            <a:r>
              <a:rPr lang="en-US" altLang="ja-JP" dirty="0"/>
              <a:t>3</a:t>
            </a:r>
            <a:r>
              <a:rPr lang="ja-JP" altLang="en-US" dirty="0"/>
              <a:t>次元グラフの慣性主軸を特徴量とすることで配列間を定量的に評価できました。アミノ酸に割り当てるベクトル配置を複数検討することにより、より正確な系統樹を作成しました。この際、アミノ酸を疎水性度の値が小さい順に、内側、外側に</a:t>
            </a:r>
            <a:r>
              <a:rPr lang="en-US" altLang="ja-JP" dirty="0"/>
              <a:t>10</a:t>
            </a:r>
            <a:r>
              <a:rPr lang="ja-JP" altLang="en-US" dirty="0"/>
              <a:t>種類ずつ二重円で配置したときのものが、現段階で最も正確な系統樹となりました。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20</a:t>
            </a:fld>
            <a:endParaRPr kumimoji="1" lang="ja-JP" altLang="en-US"/>
          </a:p>
        </p:txBody>
      </p:sp>
    </p:spTree>
    <p:extLst>
      <p:ext uri="{BB962C8B-B14F-4D97-AF65-F5344CB8AC3E}">
        <p14:creationId xmlns:p14="http://schemas.microsoft.com/office/powerpoint/2010/main" val="2830475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今後の課題です。研究では、生物種を増やしたときに正確な系統樹ができないという問題がありました。具体的には、</a:t>
            </a:r>
            <a:r>
              <a:rPr lang="ja-JP" altLang="en-US" dirty="0"/>
              <a:t>今回の生物種は</a:t>
            </a:r>
            <a:r>
              <a:rPr lang="en-US" altLang="ja-JP" dirty="0"/>
              <a:t>9</a:t>
            </a:r>
            <a:r>
              <a:rPr lang="ja-JP" altLang="en-US" dirty="0"/>
              <a:t>種類だったんですが、</a:t>
            </a:r>
            <a:r>
              <a:rPr lang="en-US" altLang="ja-JP" dirty="0"/>
              <a:t>19</a:t>
            </a:r>
            <a:r>
              <a:rPr lang="ja-JP" altLang="en-US" dirty="0"/>
              <a:t>種類に増やしたときに、完全な分類ができませんでした。そのため、生物種を増やしたときにも対応できるよう、より正確な指標、配置などを見つける必要があります。例えば、疎水性度と相関のない指標から新たな指標を探す。今回は</a:t>
            </a:r>
            <a:r>
              <a:rPr lang="en-US" altLang="ja-JP" dirty="0"/>
              <a:t>z</a:t>
            </a:r>
            <a:r>
              <a:rPr lang="ja-JP" altLang="en-US" dirty="0"/>
              <a:t>座標を</a:t>
            </a:r>
            <a:r>
              <a:rPr lang="en-US" altLang="ja-JP" dirty="0"/>
              <a:t>1</a:t>
            </a:r>
            <a:r>
              <a:rPr lang="ja-JP" altLang="en-US" dirty="0"/>
              <a:t>で固定していましたが、</a:t>
            </a:r>
            <a:r>
              <a:rPr lang="en-US" altLang="ja-JP" dirty="0"/>
              <a:t>z</a:t>
            </a:r>
            <a:r>
              <a:rPr lang="ja-JP" altLang="en-US" dirty="0"/>
              <a:t>座標も配置の変更に使う。</a:t>
            </a:r>
            <a:r>
              <a:rPr lang="en-US" altLang="ja-JP" dirty="0"/>
              <a:t>ND5</a:t>
            </a:r>
            <a:r>
              <a:rPr lang="ja-JP" altLang="en-US" dirty="0"/>
              <a:t>タンパク質ではないタンパク質で系統樹を作る。などです。以上で終わります。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21</a:t>
            </a:fld>
            <a:endParaRPr kumimoji="1" lang="ja-JP" altLang="en-US"/>
          </a:p>
        </p:txBody>
      </p:sp>
    </p:spTree>
    <p:extLst>
      <p:ext uri="{BB962C8B-B14F-4D97-AF65-F5344CB8AC3E}">
        <p14:creationId xmlns:p14="http://schemas.microsoft.com/office/powerpoint/2010/main" val="351591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発表の概要です。</a:t>
            </a:r>
            <a:r>
              <a:rPr lang="ja-JP" altLang="en-US" dirty="0"/>
              <a:t>アミノ酸配列を三次元座標群化、疎水性度を利用した、ベクトルを用いた数値化、</a:t>
            </a:r>
            <a:r>
              <a:rPr kumimoji="1" lang="ja-JP" altLang="en-US" dirty="0"/>
              <a:t>配列間の距離を計算するための</a:t>
            </a:r>
            <a:r>
              <a:rPr lang="ja-JP" altLang="en-US" dirty="0"/>
              <a:t>特徴ベクトルの算出、</a:t>
            </a:r>
            <a:r>
              <a:rPr kumimoji="1" lang="ja-JP" altLang="en-US" dirty="0"/>
              <a:t>距離</a:t>
            </a:r>
            <a:r>
              <a:rPr lang="ja-JP" altLang="en-US" dirty="0"/>
              <a:t>行列の作成、</a:t>
            </a:r>
            <a:r>
              <a:rPr kumimoji="1" lang="ja-JP" altLang="en-US" dirty="0"/>
              <a:t>距離行列から系統樹の作成、まとめと今後の課題といった内容になっています。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3</a:t>
            </a:fld>
            <a:endParaRPr kumimoji="1" lang="ja-JP" altLang="en-US"/>
          </a:p>
        </p:txBody>
      </p:sp>
    </p:spTree>
    <p:extLst>
      <p:ext uri="{BB962C8B-B14F-4D97-AF65-F5344CB8AC3E}">
        <p14:creationId xmlns:p14="http://schemas.microsoft.com/office/powerpoint/2010/main" val="235785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まず、ベクトルの割り当てです。アミノ酸に</a:t>
            </a:r>
            <a:r>
              <a:rPr kumimoji="1" lang="en-US" altLang="ja-JP" dirty="0"/>
              <a:t>3</a:t>
            </a:r>
            <a:r>
              <a:rPr kumimoji="1" lang="ja-JP" altLang="en-US" dirty="0"/>
              <a:t>次元ベクトルを割り当て、グラフィカル表現を行います。</a:t>
            </a:r>
            <a:r>
              <a:rPr lang="ja-JP" altLang="en-US" dirty="0"/>
              <a:t>グラフが似ていれば類似性が高いといったような直観的な評価が可能です。</a:t>
            </a:r>
            <a:r>
              <a:rPr kumimoji="1" lang="ja-JP" altLang="en-US" dirty="0"/>
              <a:t>同時に定量的な評価も行います。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本研究では、この手法の精度を高めるために、アミノ酸のベクトルの割り当て方に注目し、遺伝子解析同等の系統樹を早く作成することを目的としている。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4</a:t>
            </a:fld>
            <a:endParaRPr kumimoji="1" lang="ja-JP" altLang="en-US"/>
          </a:p>
        </p:txBody>
      </p:sp>
    </p:spTree>
    <p:extLst>
      <p:ext uri="{BB962C8B-B14F-4D97-AF65-F5344CB8AC3E}">
        <p14:creationId xmlns:p14="http://schemas.microsoft.com/office/powerpoint/2010/main" val="286001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3</a:t>
            </a:r>
            <a:r>
              <a:rPr kumimoji="1" lang="ja-JP" altLang="en-US" dirty="0"/>
              <a:t>次元座標群の作成方法です、左の表が</a:t>
            </a:r>
            <a:r>
              <a:rPr kumimoji="1" lang="en-US" altLang="ja-JP" dirty="0"/>
              <a:t>ACDEF</a:t>
            </a:r>
            <a:r>
              <a:rPr kumimoji="1" lang="ja-JP" altLang="en-US" dirty="0"/>
              <a:t>それぞれに割り当てられたベクトルで、右は配列</a:t>
            </a:r>
            <a:r>
              <a:rPr kumimoji="1" lang="en-US" altLang="ja-JP" dirty="0"/>
              <a:t>ACDEF</a:t>
            </a:r>
            <a:r>
              <a:rPr kumimoji="1" lang="ja-JP" altLang="en-US" dirty="0"/>
              <a:t>を順に足し合わせた表となっています。</a:t>
            </a:r>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5</a:t>
            </a:fld>
            <a:endParaRPr kumimoji="1" lang="ja-JP" altLang="en-US"/>
          </a:p>
        </p:txBody>
      </p:sp>
    </p:spTree>
    <p:extLst>
      <p:ext uri="{BB962C8B-B14F-4D97-AF65-F5344CB8AC3E}">
        <p14:creationId xmlns:p14="http://schemas.microsoft.com/office/powerpoint/2010/main" val="4039104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重みの算出についてです。アミノ酸にベクトルを与えたあと、配列の情報をより反映させるために、重みをかけた値を使用します。起こりにくい事象（つまり、出現量の少ないアミノ酸）ほど、重みの値は大きくなります。</a:t>
            </a:r>
            <a:endParaRPr kumimoji="1" lang="en-US" altLang="ja-JP" dirty="0"/>
          </a:p>
          <a:p>
            <a:r>
              <a:rPr kumimoji="1" lang="ja-JP" altLang="en-US" dirty="0"/>
              <a:t>また、ここでいうアミノ酸の総数は、</a:t>
            </a:r>
            <a:r>
              <a:rPr kumimoji="1" lang="en-US" altLang="ja-JP" dirty="0" err="1"/>
              <a:t>UniProt</a:t>
            </a:r>
            <a:r>
              <a:rPr kumimoji="1" lang="ja-JP" altLang="en-US" dirty="0"/>
              <a:t>という</a:t>
            </a:r>
            <a:r>
              <a:rPr lang="ja-JP" altLang="en-US" dirty="0"/>
              <a:t>タンパク質データベースに保存されている全エントリー数（</a:t>
            </a:r>
            <a:r>
              <a:rPr lang="en-US" altLang="ja-JP" dirty="0"/>
              <a:t>563552</a:t>
            </a:r>
            <a:r>
              <a:rPr lang="ja-JP" altLang="en-US" dirty="0"/>
              <a:t>種）のアミノ酸の総数です。（</a:t>
            </a:r>
            <a:r>
              <a:rPr lang="en-US" altLang="ja-JP" dirty="0" err="1"/>
              <a:t>swiss-prot</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6</a:t>
            </a:fld>
            <a:endParaRPr kumimoji="1" lang="ja-JP" altLang="en-US"/>
          </a:p>
        </p:txBody>
      </p:sp>
    </p:spTree>
    <p:extLst>
      <p:ext uri="{BB962C8B-B14F-4D97-AF65-F5344CB8AC3E}">
        <p14:creationId xmlns:p14="http://schemas.microsoft.com/office/powerpoint/2010/main" val="151425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アミノ酸のベクトルの割り当てには疎水性度を利用しました。その際、アミノ酸がとる座標値を変えるため、</a:t>
            </a:r>
            <a:r>
              <a:rPr kumimoji="1" lang="en-US" altLang="ja-JP" dirty="0"/>
              <a:t>3</a:t>
            </a:r>
            <a:r>
              <a:rPr kumimoji="1" lang="ja-JP" altLang="en-US" dirty="0"/>
              <a:t>種類の配置方法を検討しました。</a:t>
            </a:r>
            <a:endParaRPr kumimoji="1" lang="en-US" altLang="ja-JP" dirty="0"/>
          </a:p>
          <a:p>
            <a:r>
              <a:rPr kumimoji="1" lang="ja-JP" altLang="en-US" dirty="0"/>
              <a:t>配置方法の詳細については、のちのスライドで説明させていただきます。</a:t>
            </a:r>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7</a:t>
            </a:fld>
            <a:endParaRPr kumimoji="1" lang="ja-JP" altLang="en-US"/>
          </a:p>
        </p:txBody>
      </p:sp>
    </p:spTree>
    <p:extLst>
      <p:ext uri="{BB962C8B-B14F-4D97-AF65-F5344CB8AC3E}">
        <p14:creationId xmlns:p14="http://schemas.microsoft.com/office/powerpoint/2010/main" val="43009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アミノ酸の疎水性度指標は、モディファイド　カイト・ドゥーリトル・ハイドロフォビシティ、スケールのデータを参考にします。</a:t>
            </a:r>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8</a:t>
            </a:fld>
            <a:endParaRPr kumimoji="1" lang="ja-JP" altLang="en-US"/>
          </a:p>
        </p:txBody>
      </p:sp>
    </p:spTree>
    <p:extLst>
      <p:ext uri="{BB962C8B-B14F-4D97-AF65-F5344CB8AC3E}">
        <p14:creationId xmlns:p14="http://schemas.microsoft.com/office/powerpoint/2010/main" val="2966286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アミノ酸の配置方法についてです。１つ目は、アミノ酸を疎水性度の値が小さい順に、内側、外側に</a:t>
            </a:r>
            <a:r>
              <a:rPr kumimoji="1" lang="en-US" altLang="ja-JP" dirty="0"/>
              <a:t>10</a:t>
            </a:r>
            <a:r>
              <a:rPr kumimoji="1" lang="ja-JP" altLang="en-US" dirty="0"/>
              <a:t>種類ずつ二重円で配置したものになっています。左は実際の配置を大まかに表した図で、右は使用した重みをかけたあとの座標値となっています。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23B6C6B-BF77-4B53-A241-AB69229342C9}" type="slidenum">
              <a:rPr kumimoji="1" lang="ja-JP" altLang="en-US" smtClean="0"/>
              <a:t>9</a:t>
            </a:fld>
            <a:endParaRPr kumimoji="1" lang="ja-JP" altLang="en-US"/>
          </a:p>
        </p:txBody>
      </p:sp>
    </p:spTree>
    <p:extLst>
      <p:ext uri="{BB962C8B-B14F-4D97-AF65-F5344CB8AC3E}">
        <p14:creationId xmlns:p14="http://schemas.microsoft.com/office/powerpoint/2010/main" val="2855192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2F1FB-8258-4049-B8C5-F2FC3B7BE2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6DC4BF-0D64-4EF3-98FB-7220E7720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545B970-446D-4C52-8F4F-CFBBA1244561}"/>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5" name="フッター プレースホルダー 4">
            <a:extLst>
              <a:ext uri="{FF2B5EF4-FFF2-40B4-BE49-F238E27FC236}">
                <a16:creationId xmlns:a16="http://schemas.microsoft.com/office/drawing/2014/main" id="{A00EC995-ABF3-4F3E-B856-40EFDC1F8606}"/>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F389B8-DEA7-4A1C-8DBD-3A3F9DBF7AFC}"/>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28329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7DE14-980B-4339-BB2C-793E94A0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906D65-84A9-4478-B9D6-3825EBEDAC4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206EA3-1967-4D73-8DA8-7C385D87BE83}"/>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5" name="フッター プレースホルダー 4">
            <a:extLst>
              <a:ext uri="{FF2B5EF4-FFF2-40B4-BE49-F238E27FC236}">
                <a16:creationId xmlns:a16="http://schemas.microsoft.com/office/drawing/2014/main" id="{3EC797F8-0FC5-4E95-BBFE-C13268AA9AC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5B10B3-676E-4F9B-9D46-704A13A2C7E7}"/>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401955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67514D-4D23-41A9-9366-5BA6A4BB1E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4DD7A5-5BB2-4FA2-8EB1-0E65E245254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539347-3542-4F78-B03C-B62EB4F4D25E}"/>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5" name="フッター プレースホルダー 4">
            <a:extLst>
              <a:ext uri="{FF2B5EF4-FFF2-40B4-BE49-F238E27FC236}">
                <a16:creationId xmlns:a16="http://schemas.microsoft.com/office/drawing/2014/main" id="{9FF13688-E312-41F2-B62C-D427E28CA164}"/>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D182BC-6756-4C53-B808-0E9CCD831548}"/>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279193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372FB-0C78-4F49-AE00-88006853CBBA}"/>
              </a:ext>
            </a:extLst>
          </p:cNvPr>
          <p:cNvSpPr>
            <a:spLocks noGrp="1"/>
          </p:cNvSpPr>
          <p:nvPr>
            <p:ph type="title"/>
          </p:nvPr>
        </p:nvSpPr>
        <p:spPr/>
        <p:txBody>
          <a:bodyPr>
            <a:normAutofit/>
          </a:bodyPr>
          <a:lstStyle>
            <a:lvl1pPr>
              <a:defRPr sz="3200"/>
            </a:lvl1pPr>
          </a:lstStyle>
          <a:p>
            <a:r>
              <a:rPr kumimoji="1" lang="ja-JP" altLang="en-US"/>
              <a:t>マスター タイトルの書式設定</a:t>
            </a:r>
            <a:endParaRPr kumimoji="1" lang="ja-JP" altLang="en-US" dirty="0"/>
          </a:p>
        </p:txBody>
      </p:sp>
      <p:sp>
        <p:nvSpPr>
          <p:cNvPr id="3" name="コンテンツ プレースホルダー 2">
            <a:extLst>
              <a:ext uri="{FF2B5EF4-FFF2-40B4-BE49-F238E27FC236}">
                <a16:creationId xmlns:a16="http://schemas.microsoft.com/office/drawing/2014/main" id="{66E843B1-88E1-498D-8BA8-4D5484E35EC4}"/>
              </a:ext>
            </a:extLst>
          </p:cNvPr>
          <p:cNvSpPr>
            <a:spLocks noGrp="1"/>
          </p:cNvSpPr>
          <p:nvPr>
            <p:ph idx="1"/>
          </p:nvPr>
        </p:nvSpPr>
        <p:spPr/>
        <p:txBody>
          <a:bodyPr/>
          <a:lstStyle>
            <a:lvl1pPr>
              <a:defRPr sz="2400">
                <a:latin typeface="メイリオ" panose="020B0604030504040204" pitchFamily="50" charset="-128"/>
                <a:ea typeface="メイリオ" panose="020B0604030504040204" pitchFamily="50" charset="-128"/>
              </a:defRPr>
            </a:lvl1pPr>
            <a:lvl2pPr>
              <a:defRPr sz="2000">
                <a:latin typeface="メイリオ" panose="020B0604030504040204" pitchFamily="50" charset="-128"/>
                <a:ea typeface="メイリオ" panose="020B0604030504040204" pitchFamily="50" charset="-128"/>
              </a:defRPr>
            </a:lvl2pPr>
            <a:lvl3pPr>
              <a:defRPr sz="1800">
                <a:latin typeface="メイリオ" panose="020B0604030504040204" pitchFamily="50" charset="-128"/>
                <a:ea typeface="メイリオ" panose="020B0604030504040204" pitchFamily="50" charset="-128"/>
              </a:defRPr>
            </a:lvl3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8A78EF2B-FBB9-4FB9-A5C0-42B585E5B529}"/>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5" name="フッター プレースホルダー 4">
            <a:extLst>
              <a:ext uri="{FF2B5EF4-FFF2-40B4-BE49-F238E27FC236}">
                <a16:creationId xmlns:a16="http://schemas.microsoft.com/office/drawing/2014/main" id="{A4BB7C11-3ACA-4C56-AB02-44209CF819A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558DE5-094E-4A6B-8FA7-E9121290C635}"/>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302982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F8784-39BB-4DA3-8228-16DBD186EA2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3B548A-1669-4555-9065-3E69B9E57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6AE7354-8886-4F38-B0F6-7F90D263DCB8}"/>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5" name="フッター プレースホルダー 4">
            <a:extLst>
              <a:ext uri="{FF2B5EF4-FFF2-40B4-BE49-F238E27FC236}">
                <a16:creationId xmlns:a16="http://schemas.microsoft.com/office/drawing/2014/main" id="{26F58B31-C38A-44CB-91A8-9923B4250D2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C4F6B4-0FF6-4403-85D7-D203E67F740D}"/>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133238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3F256-1367-4E4F-B946-5CA90C8730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0436B3A-A300-40EB-8ED3-1AFAB355B5C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10024C-6305-471C-A3BA-8EA92F683DF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EA02E9-3570-4989-BD75-99605D63BB85}"/>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6" name="フッター プレースホルダー 5">
            <a:extLst>
              <a:ext uri="{FF2B5EF4-FFF2-40B4-BE49-F238E27FC236}">
                <a16:creationId xmlns:a16="http://schemas.microsoft.com/office/drawing/2014/main" id="{9BB1AC0F-71AA-48B0-B343-02274C1CADC0}"/>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50EC74-3F2D-44BC-BB65-EB37148F12B6}"/>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19678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A1187-A7D9-403D-A030-280678BE351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4964B5-DB2F-4ADA-9FE4-E861B2C09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4CC1079-45EB-4E6F-9B9E-70FDA9C7D4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3ECD0E-D106-48D8-A123-B9D8DF6A2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BFCFA6D-AA22-417E-BEAF-103AA31B7F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FF497F7-4FBF-4AD6-BDB7-96C3F53E665B}"/>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8" name="フッター プレースホルダー 7">
            <a:extLst>
              <a:ext uri="{FF2B5EF4-FFF2-40B4-BE49-F238E27FC236}">
                <a16:creationId xmlns:a16="http://schemas.microsoft.com/office/drawing/2014/main" id="{BB018380-D25B-41C4-A77E-D301EFC359AA}"/>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7E363B-F15D-4ECF-A6FA-9EF897D4EFA3}"/>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424251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1B5A5-E750-4A70-B167-AD13DD3E45D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C3465B0-1847-4C44-8609-36DC54D760EE}"/>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4" name="フッター プレースホルダー 3">
            <a:extLst>
              <a:ext uri="{FF2B5EF4-FFF2-40B4-BE49-F238E27FC236}">
                <a16:creationId xmlns:a16="http://schemas.microsoft.com/office/drawing/2014/main" id="{96188813-9799-4064-BA44-BF61DF0ABC3B}"/>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E1DD5D2-36E2-40BF-A1C5-220EA630C054}"/>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212402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088D728-DEBA-4DF1-B9A3-29880F213A92}"/>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3" name="フッター プレースホルダー 2">
            <a:extLst>
              <a:ext uri="{FF2B5EF4-FFF2-40B4-BE49-F238E27FC236}">
                <a16:creationId xmlns:a16="http://schemas.microsoft.com/office/drawing/2014/main" id="{4E021FD0-52DC-48A3-BA4A-D0E3606985C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443FCC4-2282-4121-8C3D-416A33B63C34}"/>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20294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28261-5B6A-4A8C-A738-5A60C5BEE8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BAEA13-2521-405D-8000-0AB99C8B0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4820AB-5967-46A4-8918-D42E23341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747B687-FE9F-4CF2-8043-58D32864DF73}"/>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6" name="フッター プレースホルダー 5">
            <a:extLst>
              <a:ext uri="{FF2B5EF4-FFF2-40B4-BE49-F238E27FC236}">
                <a16:creationId xmlns:a16="http://schemas.microsoft.com/office/drawing/2014/main" id="{F5C9466E-AB42-4AB5-876B-D38AAB413449}"/>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6BD94A-34CD-4E91-B755-457217F22546}"/>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144594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01B9F-84C5-4218-A4DB-11F9D2AE2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9020625-F825-4290-B0E7-F01C233F8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D5291E2F-6250-480D-A31F-3EA3C57F7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9EE906-4940-45DC-A528-93E0DA49B13F}"/>
              </a:ext>
            </a:extLst>
          </p:cNvPr>
          <p:cNvSpPr>
            <a:spLocks noGrp="1"/>
          </p:cNvSpPr>
          <p:nvPr>
            <p:ph type="dt" sz="half" idx="10"/>
          </p:nvPr>
        </p:nvSpPr>
        <p:spPr>
          <a:xfrm>
            <a:off x="838200" y="6356350"/>
            <a:ext cx="2743200" cy="365125"/>
          </a:xfrm>
          <a:prstGeom prst="rect">
            <a:avLst/>
          </a:prstGeom>
        </p:spPr>
        <p:txBody>
          <a:bodyPr/>
          <a:lstStyle/>
          <a:p>
            <a:fld id="{BD7786D7-965E-404F-9200-433BD882D556}" type="datetimeFigureOut">
              <a:rPr kumimoji="1" lang="ja-JP" altLang="en-US" smtClean="0"/>
              <a:t>2022/2/14</a:t>
            </a:fld>
            <a:endParaRPr kumimoji="1" lang="ja-JP" altLang="en-US"/>
          </a:p>
        </p:txBody>
      </p:sp>
      <p:sp>
        <p:nvSpPr>
          <p:cNvPr id="6" name="フッター プレースホルダー 5">
            <a:extLst>
              <a:ext uri="{FF2B5EF4-FFF2-40B4-BE49-F238E27FC236}">
                <a16:creationId xmlns:a16="http://schemas.microsoft.com/office/drawing/2014/main" id="{09FFDB5D-1E43-4376-81BD-E46945596498}"/>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CA59611-7870-491C-A5AD-CE525B956082}"/>
              </a:ext>
            </a:extLst>
          </p:cNvPr>
          <p:cNvSpPr>
            <a:spLocks noGrp="1"/>
          </p:cNvSpPr>
          <p:nvPr>
            <p:ph type="sldNum" sz="quarter" idx="12"/>
          </p:nvPr>
        </p:nvSpPr>
        <p:spPr/>
        <p:txBody>
          <a:body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193357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47B7A7-19A5-4B3E-A560-37C64E3C0E22}"/>
              </a:ext>
            </a:extLst>
          </p:cNvPr>
          <p:cNvSpPr>
            <a:spLocks noGrp="1"/>
          </p:cNvSpPr>
          <p:nvPr>
            <p:ph type="title"/>
          </p:nvPr>
        </p:nvSpPr>
        <p:spPr>
          <a:xfrm>
            <a:off x="838200" y="267038"/>
            <a:ext cx="10515600" cy="873940"/>
          </a:xfrm>
          <a:prstGeom prst="rect">
            <a:avLst/>
          </a:prstGeom>
        </p:spPr>
        <p:txBody>
          <a:bodyPr vert="horz" lIns="91440" tIns="45720" rIns="91440" bIns="45720" rtlCol="0" anchor="ctr">
            <a:normAutofit/>
          </a:bodyPr>
          <a:lstStyle/>
          <a:p>
            <a:r>
              <a:rPr kumimoji="1" lang="ja-JP" altLang="en-US" dirty="0"/>
              <a:t>マスター タイトルの書式設定</a:t>
            </a:r>
            <a:r>
              <a:rPr kumimoji="1" lang="en-US" altLang="ja-JP" dirty="0"/>
              <a:t>power</a:t>
            </a:r>
            <a:endParaRPr kumimoji="1" lang="ja-JP" altLang="en-US" dirty="0"/>
          </a:p>
        </p:txBody>
      </p:sp>
      <p:sp>
        <p:nvSpPr>
          <p:cNvPr id="3" name="テキスト プレースホルダー 2">
            <a:extLst>
              <a:ext uri="{FF2B5EF4-FFF2-40B4-BE49-F238E27FC236}">
                <a16:creationId xmlns:a16="http://schemas.microsoft.com/office/drawing/2014/main" id="{93BF40EE-E2C9-49A0-A3B5-7C1CE681AF1D}"/>
              </a:ext>
            </a:extLst>
          </p:cNvPr>
          <p:cNvSpPr>
            <a:spLocks noGrp="1"/>
          </p:cNvSpPr>
          <p:nvPr>
            <p:ph type="body" idx="1"/>
          </p:nvPr>
        </p:nvSpPr>
        <p:spPr>
          <a:xfrm>
            <a:off x="838200" y="1238081"/>
            <a:ext cx="10515600" cy="493888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241CDA31-3CF8-41D7-BC09-A08A7A8DEFFC}"/>
              </a:ext>
            </a:extLst>
          </p:cNvPr>
          <p:cNvSpPr>
            <a:spLocks noGrp="1"/>
          </p:cNvSpPr>
          <p:nvPr>
            <p:ph type="sldNum" sz="quarter" idx="4"/>
          </p:nvPr>
        </p:nvSpPr>
        <p:spPr>
          <a:xfrm>
            <a:off x="11571610" y="6404902"/>
            <a:ext cx="52665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C3475-087B-475A-B53E-211DAC3214D3}" type="slidenum">
              <a:rPr kumimoji="1" lang="ja-JP" altLang="en-US" smtClean="0"/>
              <a:t>‹#›</a:t>
            </a:fld>
            <a:endParaRPr kumimoji="1" lang="ja-JP" altLang="en-US"/>
          </a:p>
        </p:txBody>
      </p:sp>
    </p:spTree>
    <p:extLst>
      <p:ext uri="{BB962C8B-B14F-4D97-AF65-F5344CB8AC3E}">
        <p14:creationId xmlns:p14="http://schemas.microsoft.com/office/powerpoint/2010/main" val="163977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1" kern="1200">
          <a:solidFill>
            <a:schemeClr val="tx1"/>
          </a:solidFill>
          <a:latin typeface="メイリオ" panose="020B0604030504040204" pitchFamily="50" charset="-128"/>
          <a:ea typeface="メイリオ" panose="020B0604030504040204" pitchFamily="50" charset="-128"/>
          <a:cs typeface="Segoe UI" panose="020B0502040204020203" pitchFamily="34" charset="0"/>
        </a:defRPr>
      </a:lvl1pPr>
    </p:titleStyle>
    <p:bodyStyle>
      <a:lvl1pPr marL="361950" indent="-361950" algn="l" defTabSz="914400" rtl="0" eaLnBrk="1" latinLnBrk="0" hangingPunct="1">
        <a:lnSpc>
          <a:spcPct val="130000"/>
        </a:lnSpc>
        <a:spcBef>
          <a:spcPts val="1000"/>
        </a:spcBef>
        <a:buClr>
          <a:schemeClr val="tx2">
            <a:lumMod val="50000"/>
          </a:schemeClr>
        </a:buClr>
        <a:buFont typeface="Wingdings" panose="05000000000000000000" pitchFamily="2" charset="2"/>
        <a:buChar char="n"/>
        <a:defRPr kumimoji="1" sz="2800" b="1" kern="1200">
          <a:solidFill>
            <a:schemeClr val="tx1"/>
          </a:solidFill>
          <a:latin typeface="+mn-lt"/>
          <a:ea typeface="+mn-ea"/>
          <a:cs typeface="+mn-cs"/>
        </a:defRPr>
      </a:lvl1pPr>
      <a:lvl2pPr marL="625475" indent="-263525" algn="l" defTabSz="914400" rtl="0" eaLnBrk="1" latinLnBrk="0" hangingPunct="1">
        <a:lnSpc>
          <a:spcPct val="130000"/>
        </a:lnSpc>
        <a:spcBef>
          <a:spcPts val="500"/>
        </a:spcBef>
        <a:buClr>
          <a:schemeClr val="accent5">
            <a:lumMod val="50000"/>
          </a:schemeClr>
        </a:buClr>
        <a:buFont typeface="Wingdings" panose="05000000000000000000" pitchFamily="2" charset="2"/>
        <a:buChar char="l"/>
        <a:defRPr kumimoji="1" sz="2400" b="1" kern="1200">
          <a:solidFill>
            <a:schemeClr val="tx1"/>
          </a:solidFill>
          <a:latin typeface="+mn-lt"/>
          <a:ea typeface="+mn-ea"/>
          <a:cs typeface="+mn-cs"/>
        </a:defRPr>
      </a:lvl2pPr>
      <a:lvl3pPr marL="898525" indent="-273050" algn="l" defTabSz="914400" rtl="0" eaLnBrk="1" latinLnBrk="0" hangingPunct="1">
        <a:lnSpc>
          <a:spcPct val="130000"/>
        </a:lnSpc>
        <a:spcBef>
          <a:spcPts val="500"/>
        </a:spcBef>
        <a:buClr>
          <a:schemeClr val="bg1">
            <a:lumMod val="65000"/>
          </a:schemeClr>
        </a:buClr>
        <a:buSzPct val="80000"/>
        <a:buFont typeface="游ゴシック" panose="020B0400000000000000" pitchFamily="50" charset="-128"/>
        <a:buChar char="▶"/>
        <a:defRPr kumimoji="1" sz="2000" b="1"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23.emf"/><Relationship Id="rId4" Type="http://schemas.openxmlformats.org/officeDocument/2006/relationships/package" Target="../embeddings/Microsoft_Excel_Worksheet.xlsx"/></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4.png"/><Relationship Id="rId7" Type="http://schemas.openxmlformats.org/officeDocument/2006/relationships/image" Target="../media/image2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26.png"/><Relationship Id="rId10" Type="http://schemas.openxmlformats.org/officeDocument/2006/relationships/image" Target="../media/image8.png"/><Relationship Id="rId4" Type="http://schemas.openxmlformats.org/officeDocument/2006/relationships/image" Target="../media/image25.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6F0322-56C4-4001-9ACA-00A7D9FB452B}"/>
              </a:ext>
            </a:extLst>
          </p:cNvPr>
          <p:cNvSpPr>
            <a:spLocks noGrp="1"/>
          </p:cNvSpPr>
          <p:nvPr>
            <p:ph type="ctrTitle"/>
          </p:nvPr>
        </p:nvSpPr>
        <p:spPr/>
        <p:txBody>
          <a:bodyPr>
            <a:normAutofit/>
          </a:bodyPr>
          <a:lstStyle/>
          <a:p>
            <a:r>
              <a:rPr kumimoji="1" lang="ja-JP" altLang="en-US" sz="3800" dirty="0"/>
              <a:t>グラフ表示によるタンパク質配列間距離の評価のための最適なアミノ酸の配置</a:t>
            </a:r>
          </a:p>
        </p:txBody>
      </p:sp>
      <p:sp>
        <p:nvSpPr>
          <p:cNvPr id="3" name="字幕 2">
            <a:extLst>
              <a:ext uri="{FF2B5EF4-FFF2-40B4-BE49-F238E27FC236}">
                <a16:creationId xmlns:a16="http://schemas.microsoft.com/office/drawing/2014/main" id="{BF0743FD-E085-4909-A970-8BD62E072A54}"/>
              </a:ext>
            </a:extLst>
          </p:cNvPr>
          <p:cNvSpPr>
            <a:spLocks noGrp="1"/>
          </p:cNvSpPr>
          <p:nvPr>
            <p:ph type="subTitle" idx="1"/>
          </p:nvPr>
        </p:nvSpPr>
        <p:spPr>
          <a:xfrm>
            <a:off x="1524000" y="3602037"/>
            <a:ext cx="9144000" cy="1799695"/>
          </a:xfrm>
        </p:spPr>
        <p:txBody>
          <a:bodyPr>
            <a:normAutofit/>
          </a:bodyPr>
          <a:lstStyle/>
          <a:p>
            <a:r>
              <a:rPr kumimoji="1" lang="ja-JP" altLang="en-US" dirty="0"/>
              <a:t>土山　啓汰</a:t>
            </a:r>
            <a:endParaRPr kumimoji="1" lang="en-US" altLang="ja-JP" dirty="0"/>
          </a:p>
          <a:p>
            <a:r>
              <a:rPr lang="ja-JP" altLang="en-US" dirty="0"/>
              <a:t>弘前大学理工学部電子情報工学科</a:t>
            </a:r>
            <a:endParaRPr lang="en-US" altLang="ja-JP" dirty="0"/>
          </a:p>
          <a:p>
            <a:r>
              <a:rPr lang="ja-JP" altLang="en-US" dirty="0"/>
              <a:t>令和</a:t>
            </a:r>
            <a:r>
              <a:rPr lang="en-US" altLang="ja-JP" dirty="0"/>
              <a:t>4</a:t>
            </a:r>
            <a:r>
              <a:rPr lang="ja-JP" altLang="en-US" dirty="0"/>
              <a:t>年　</a:t>
            </a:r>
            <a:r>
              <a:rPr lang="en-US" altLang="ja-JP" dirty="0"/>
              <a:t>2</a:t>
            </a:r>
            <a:r>
              <a:rPr lang="ja-JP" altLang="en-US" dirty="0"/>
              <a:t>月</a:t>
            </a:r>
            <a:r>
              <a:rPr lang="en-US" altLang="ja-JP" dirty="0"/>
              <a:t>14</a:t>
            </a:r>
            <a:r>
              <a:rPr lang="ja-JP" altLang="en-US" dirty="0"/>
              <a:t>日</a:t>
            </a:r>
            <a:endParaRPr lang="en-US" altLang="ja-JP" dirty="0"/>
          </a:p>
          <a:p>
            <a:endParaRPr kumimoji="1" lang="ja-JP" altLang="en-US" dirty="0"/>
          </a:p>
        </p:txBody>
      </p:sp>
    </p:spTree>
    <p:extLst>
      <p:ext uri="{BB962C8B-B14F-4D97-AF65-F5344CB8AC3E}">
        <p14:creationId xmlns:p14="http://schemas.microsoft.com/office/powerpoint/2010/main" val="59792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ベクトルの割り当て</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199" y="1238081"/>
            <a:ext cx="10850593" cy="5247385"/>
          </a:xfrm>
        </p:spPr>
        <p:txBody>
          <a:bodyPr/>
          <a:lstStyle/>
          <a:p>
            <a:r>
              <a:rPr lang="ja-JP" altLang="en-US" dirty="0"/>
              <a:t>アミノ酸を疎水性度の値が小さい順に、疎水性度の値がプラスとマイナスで分けて</a:t>
            </a:r>
            <a:r>
              <a:rPr kumimoji="1" lang="ja-JP" altLang="en-US" dirty="0"/>
              <a:t>二重円に配値</a:t>
            </a:r>
            <a:endParaRPr kumimoji="1" lang="en-US" altLang="ja-JP" dirty="0"/>
          </a:p>
          <a:p>
            <a:pPr lvl="1"/>
            <a:r>
              <a:rPr lang="ja-JP" altLang="en-US" dirty="0"/>
              <a:t>開始位置は</a:t>
            </a:r>
            <a:r>
              <a:rPr lang="en-US" altLang="ja-JP" dirty="0"/>
              <a:t>Arg</a:t>
            </a:r>
            <a:r>
              <a:rPr lang="ja-JP" altLang="en-US" dirty="0"/>
              <a:t>（</a:t>
            </a:r>
            <a:r>
              <a:rPr lang="en-US" altLang="ja-JP" dirty="0"/>
              <a:t>R</a:t>
            </a:r>
            <a:r>
              <a:rPr lang="ja-JP" altLang="en-US" dirty="0"/>
              <a:t>）で、時計回り</a:t>
            </a:r>
            <a:endParaRPr lang="en-US" altLang="ja-JP" dirty="0"/>
          </a:p>
        </p:txBody>
      </p:sp>
      <p:sp>
        <p:nvSpPr>
          <p:cNvPr id="10" name="Rectangle 1">
            <a:extLst>
              <a:ext uri="{FF2B5EF4-FFF2-40B4-BE49-F238E27FC236}">
                <a16:creationId xmlns:a16="http://schemas.microsoft.com/office/drawing/2014/main" id="{081BFF4C-8DF6-43C2-9FE7-916E378DE037}"/>
              </a:ext>
            </a:extLst>
          </p:cNvPr>
          <p:cNvSpPr>
            <a:spLocks noChangeArrowheads="1"/>
          </p:cNvSpPr>
          <p:nvPr/>
        </p:nvSpPr>
        <p:spPr bwMode="auto">
          <a:xfrm>
            <a:off x="5424458" y="3081088"/>
            <a:ext cx="13097806" cy="554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pic>
        <p:nvPicPr>
          <p:cNvPr id="6" name="図 5" descr="グラフ&#10;&#10;自動的に生成された説明">
            <a:extLst>
              <a:ext uri="{FF2B5EF4-FFF2-40B4-BE49-F238E27FC236}">
                <a16:creationId xmlns:a16="http://schemas.microsoft.com/office/drawing/2014/main" id="{C56D2F9C-8F1C-44EF-B429-29D49FE55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335" y="3219140"/>
            <a:ext cx="3118902" cy="3205941"/>
          </a:xfrm>
          <a:prstGeom prst="rect">
            <a:avLst/>
          </a:prstGeom>
        </p:spPr>
      </p:pic>
      <p:pic>
        <p:nvPicPr>
          <p:cNvPr id="7" name="図 6" descr="テーブル&#10;&#10;自動的に生成された説明">
            <a:extLst>
              <a:ext uri="{FF2B5EF4-FFF2-40B4-BE49-F238E27FC236}">
                <a16:creationId xmlns:a16="http://schemas.microsoft.com/office/drawing/2014/main" id="{F3345038-E7D9-4886-A207-4EC0D3C4A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268" y="2905326"/>
            <a:ext cx="5559493" cy="3580140"/>
          </a:xfrm>
          <a:prstGeom prst="rect">
            <a:avLst/>
          </a:prstGeom>
        </p:spPr>
      </p:pic>
    </p:spTree>
    <p:extLst>
      <p:ext uri="{BB962C8B-B14F-4D97-AF65-F5344CB8AC3E}">
        <p14:creationId xmlns:p14="http://schemas.microsoft.com/office/powerpoint/2010/main" val="372723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ベクトルの割り当て</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199" y="1238081"/>
            <a:ext cx="10850593" cy="5247385"/>
          </a:xfrm>
        </p:spPr>
        <p:txBody>
          <a:bodyPr/>
          <a:lstStyle/>
          <a:p>
            <a:r>
              <a:rPr lang="ja-JP" altLang="en-US" dirty="0"/>
              <a:t>アミノ酸を疎水性度の値が小さい順に、疎水性度の値がプラスとマイナスで分けて左右</a:t>
            </a:r>
            <a:r>
              <a:rPr kumimoji="1" lang="ja-JP" altLang="en-US" dirty="0"/>
              <a:t>に配値</a:t>
            </a:r>
            <a:endParaRPr kumimoji="1" lang="en-US" altLang="ja-JP" dirty="0"/>
          </a:p>
          <a:p>
            <a:pPr lvl="1"/>
            <a:r>
              <a:rPr lang="ja-JP" altLang="en-US" dirty="0"/>
              <a:t>開始位置はそれぞれ</a:t>
            </a:r>
            <a:r>
              <a:rPr lang="en-US" altLang="ja-JP" dirty="0"/>
              <a:t>Arg</a:t>
            </a:r>
            <a:r>
              <a:rPr lang="ja-JP" altLang="en-US" dirty="0"/>
              <a:t>（</a:t>
            </a:r>
            <a:r>
              <a:rPr lang="en-US" altLang="ja-JP" dirty="0"/>
              <a:t>R</a:t>
            </a:r>
            <a:r>
              <a:rPr lang="ja-JP" altLang="en-US" dirty="0"/>
              <a:t>）、</a:t>
            </a:r>
            <a:r>
              <a:rPr lang="en-US" altLang="ja-JP" dirty="0"/>
              <a:t>Ala</a:t>
            </a:r>
            <a:r>
              <a:rPr lang="ja-JP" altLang="en-US" dirty="0"/>
              <a:t>（</a:t>
            </a:r>
            <a:r>
              <a:rPr lang="en-US" altLang="ja-JP" dirty="0"/>
              <a:t>A</a:t>
            </a:r>
            <a:r>
              <a:rPr lang="ja-JP" altLang="en-US" dirty="0"/>
              <a:t>）</a:t>
            </a:r>
            <a:endParaRPr lang="en-US" altLang="ja-JP" dirty="0"/>
          </a:p>
        </p:txBody>
      </p:sp>
      <p:sp>
        <p:nvSpPr>
          <p:cNvPr id="10" name="Rectangle 1">
            <a:extLst>
              <a:ext uri="{FF2B5EF4-FFF2-40B4-BE49-F238E27FC236}">
                <a16:creationId xmlns:a16="http://schemas.microsoft.com/office/drawing/2014/main" id="{081BFF4C-8DF6-43C2-9FE7-916E378DE037}"/>
              </a:ext>
            </a:extLst>
          </p:cNvPr>
          <p:cNvSpPr>
            <a:spLocks noChangeArrowheads="1"/>
          </p:cNvSpPr>
          <p:nvPr/>
        </p:nvSpPr>
        <p:spPr bwMode="auto">
          <a:xfrm>
            <a:off x="5424458" y="3081088"/>
            <a:ext cx="13097806" cy="554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pic>
        <p:nvPicPr>
          <p:cNvPr id="5" name="図 4" descr="テーブル&#10;&#10;自動的に生成された説明">
            <a:extLst>
              <a:ext uri="{FF2B5EF4-FFF2-40B4-BE49-F238E27FC236}">
                <a16:creationId xmlns:a16="http://schemas.microsoft.com/office/drawing/2014/main" id="{609A2EC0-23E9-4FC1-AC57-CC34369F5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521" y="3300761"/>
            <a:ext cx="2565223" cy="3028389"/>
          </a:xfrm>
          <a:prstGeom prst="rect">
            <a:avLst/>
          </a:prstGeom>
        </p:spPr>
      </p:pic>
      <p:pic>
        <p:nvPicPr>
          <p:cNvPr id="7" name="図 6" descr="テーブル&#10;&#10;自動的に生成された説明">
            <a:extLst>
              <a:ext uri="{FF2B5EF4-FFF2-40B4-BE49-F238E27FC236}">
                <a16:creationId xmlns:a16="http://schemas.microsoft.com/office/drawing/2014/main" id="{936D9575-CDC4-4493-A9DA-E90E0831C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4458" y="3033205"/>
            <a:ext cx="5347620" cy="3452261"/>
          </a:xfrm>
          <a:prstGeom prst="rect">
            <a:avLst/>
          </a:prstGeom>
        </p:spPr>
      </p:pic>
    </p:spTree>
    <p:extLst>
      <p:ext uri="{BB962C8B-B14F-4D97-AF65-F5344CB8AC3E}">
        <p14:creationId xmlns:p14="http://schemas.microsoft.com/office/powerpoint/2010/main" val="413941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使用したタンパク質と生物種</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515600" cy="4781719"/>
          </a:xfrm>
        </p:spPr>
        <p:txBody>
          <a:bodyPr/>
          <a:lstStyle/>
          <a:p>
            <a:r>
              <a:rPr lang="ja-JP" altLang="en-US" dirty="0"/>
              <a:t>タンパク質</a:t>
            </a:r>
            <a:endParaRPr lang="en-US" altLang="ja-JP" dirty="0"/>
          </a:p>
          <a:p>
            <a:pPr lvl="1"/>
            <a:r>
              <a:rPr lang="ja-JP" altLang="en-US" dirty="0"/>
              <a:t>ミトコンドリアエンコード</a:t>
            </a:r>
            <a:r>
              <a:rPr lang="en-US" altLang="ja-JP" dirty="0"/>
              <a:t>NADH</a:t>
            </a:r>
            <a:r>
              <a:rPr lang="ja-JP" altLang="en-US" dirty="0"/>
              <a:t>デヒドロゲナーゼ サブユニット</a:t>
            </a:r>
            <a:r>
              <a:rPr lang="en-US" altLang="ja-JP" dirty="0"/>
              <a:t>5</a:t>
            </a:r>
            <a:r>
              <a:rPr lang="ja-JP" altLang="en-US" dirty="0"/>
              <a:t>（</a:t>
            </a:r>
            <a:r>
              <a:rPr lang="en-US" altLang="ja-JP" dirty="0"/>
              <a:t>ND5</a:t>
            </a:r>
            <a:r>
              <a:rPr lang="ja-JP" altLang="en-US" dirty="0"/>
              <a:t>）</a:t>
            </a:r>
            <a:endParaRPr lang="en-US" altLang="ja-JP" dirty="0"/>
          </a:p>
          <a:p>
            <a:pPr lvl="2"/>
            <a:r>
              <a:rPr lang="ja-JP" altLang="en-US" dirty="0"/>
              <a:t>ほとんどの真核生物種が持っている</a:t>
            </a:r>
            <a:endParaRPr lang="en-US" altLang="ja-JP" dirty="0"/>
          </a:p>
          <a:p>
            <a:r>
              <a:rPr lang="ja-JP" altLang="en-US" dirty="0"/>
              <a:t>生物種</a:t>
            </a:r>
            <a:endParaRPr lang="en-US" altLang="ja-JP" dirty="0"/>
          </a:p>
        </p:txBody>
      </p:sp>
      <p:pic>
        <p:nvPicPr>
          <p:cNvPr id="4" name="図 3" descr="テキスト&#10;&#10;自動的に生成された説明">
            <a:extLst>
              <a:ext uri="{FF2B5EF4-FFF2-40B4-BE49-F238E27FC236}">
                <a16:creationId xmlns:a16="http://schemas.microsoft.com/office/drawing/2014/main" id="{18A2C5AA-BE2F-4586-9ACE-7F5B72305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806" y="3305175"/>
            <a:ext cx="7006388" cy="3102918"/>
          </a:xfrm>
          <a:prstGeom prst="rect">
            <a:avLst/>
          </a:prstGeom>
        </p:spPr>
      </p:pic>
    </p:spTree>
    <p:extLst>
      <p:ext uri="{BB962C8B-B14F-4D97-AF65-F5344CB8AC3E}">
        <p14:creationId xmlns:p14="http://schemas.microsoft.com/office/powerpoint/2010/main" val="156252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lang="ja-JP" altLang="en-US" dirty="0"/>
              <a:t>グラフ表示</a:t>
            </a:r>
            <a:endParaRPr kumimoji="1" lang="ja-JP" altLang="en-US" dirty="0"/>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515600" cy="2760178"/>
          </a:xfrm>
        </p:spPr>
        <p:txBody>
          <a:bodyPr>
            <a:normAutofit/>
          </a:bodyPr>
          <a:lstStyle/>
          <a:p>
            <a:r>
              <a:rPr kumimoji="1" lang="ja-JP" altLang="en-US" dirty="0"/>
              <a:t>疎水性度をもとにして</a:t>
            </a:r>
            <a:r>
              <a:rPr kumimoji="1" lang="en-US" altLang="ja-JP" dirty="0"/>
              <a:t>3</a:t>
            </a:r>
            <a:r>
              <a:rPr kumimoji="1" lang="ja-JP" altLang="en-US" dirty="0"/>
              <a:t>次元画像化したアミノ酸配列</a:t>
            </a:r>
            <a:endParaRPr kumimoji="1" lang="en-US" altLang="ja-JP" dirty="0"/>
          </a:p>
          <a:p>
            <a:pPr lvl="1"/>
            <a:endParaRPr kumimoji="1" lang="ja-JP" altLang="en-US" sz="1600" dirty="0"/>
          </a:p>
          <a:p>
            <a:pPr lvl="1"/>
            <a:endParaRPr kumimoji="1" lang="ja-JP" altLang="en-US" dirty="0"/>
          </a:p>
          <a:p>
            <a:endParaRPr kumimoji="1" lang="ja-JP" altLang="en-US" dirty="0"/>
          </a:p>
        </p:txBody>
      </p:sp>
      <p:pic>
        <p:nvPicPr>
          <p:cNvPr id="5" name="図 4" descr="グラフ, 散布図&#10;&#10;自動的に生成された説明">
            <a:extLst>
              <a:ext uri="{FF2B5EF4-FFF2-40B4-BE49-F238E27FC236}">
                <a16:creationId xmlns:a16="http://schemas.microsoft.com/office/drawing/2014/main" id="{DF018754-76F0-4168-8F1D-71DFC3A32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64" y="3321698"/>
            <a:ext cx="3440272" cy="3269264"/>
          </a:xfrm>
          <a:prstGeom prst="rect">
            <a:avLst/>
          </a:prstGeom>
        </p:spPr>
      </p:pic>
      <p:pic>
        <p:nvPicPr>
          <p:cNvPr id="9" name="図 8" descr="グラフ, 散布図&#10;&#10;自動的に生成された説明">
            <a:extLst>
              <a:ext uri="{FF2B5EF4-FFF2-40B4-BE49-F238E27FC236}">
                <a16:creationId xmlns:a16="http://schemas.microsoft.com/office/drawing/2014/main" id="{9FFFBD3D-428E-444B-A0C3-AFBDA58E6B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472" y="3289887"/>
            <a:ext cx="3363829" cy="3269264"/>
          </a:xfrm>
          <a:prstGeom prst="rect">
            <a:avLst/>
          </a:prstGeom>
        </p:spPr>
      </p:pic>
      <p:pic>
        <p:nvPicPr>
          <p:cNvPr id="11" name="図 10" descr="グラフ, 散布図&#10;&#10;自動的に生成された説明">
            <a:extLst>
              <a:ext uri="{FF2B5EF4-FFF2-40B4-BE49-F238E27FC236}">
                <a16:creationId xmlns:a16="http://schemas.microsoft.com/office/drawing/2014/main" id="{8C7E7363-A7D7-42BF-A9BC-83AD1920A3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8766" y="3258077"/>
            <a:ext cx="3478234" cy="3332885"/>
          </a:xfrm>
          <a:prstGeom prst="rect">
            <a:avLst/>
          </a:prstGeom>
        </p:spPr>
      </p:pic>
      <p:pic>
        <p:nvPicPr>
          <p:cNvPr id="7" name="図 6" descr="時計, 写真, 大きい, 吊るす が含まれている画像&#10;&#10;自動的に生成された説明">
            <a:extLst>
              <a:ext uri="{FF2B5EF4-FFF2-40B4-BE49-F238E27FC236}">
                <a16:creationId xmlns:a16="http://schemas.microsoft.com/office/drawing/2014/main" id="{46F5D135-D7EB-431B-99E3-A44B0124F0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0045" y="1785391"/>
            <a:ext cx="1472704" cy="1665558"/>
          </a:xfrm>
          <a:prstGeom prst="rect">
            <a:avLst/>
          </a:prstGeom>
        </p:spPr>
      </p:pic>
      <p:pic>
        <p:nvPicPr>
          <p:cNvPr id="8" name="図 7" descr="グラフ&#10;&#10;自動的に生成された説明">
            <a:extLst>
              <a:ext uri="{FF2B5EF4-FFF2-40B4-BE49-F238E27FC236}">
                <a16:creationId xmlns:a16="http://schemas.microsoft.com/office/drawing/2014/main" id="{268B3EBB-2AC8-4EA5-9F71-39CAE1D4EF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0835" y="1684452"/>
            <a:ext cx="1718538" cy="1766497"/>
          </a:xfrm>
          <a:prstGeom prst="rect">
            <a:avLst/>
          </a:prstGeom>
        </p:spPr>
      </p:pic>
      <p:pic>
        <p:nvPicPr>
          <p:cNvPr id="10" name="図 9" descr="テーブル&#10;&#10;自動的に生成された説明">
            <a:extLst>
              <a:ext uri="{FF2B5EF4-FFF2-40B4-BE49-F238E27FC236}">
                <a16:creationId xmlns:a16="http://schemas.microsoft.com/office/drawing/2014/main" id="{F4225269-C030-4C13-9EBF-1FF473A088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01530" y="1684452"/>
            <a:ext cx="1472705" cy="1738610"/>
          </a:xfrm>
          <a:prstGeom prst="rect">
            <a:avLst/>
          </a:prstGeom>
        </p:spPr>
      </p:pic>
    </p:spTree>
    <p:extLst>
      <p:ext uri="{BB962C8B-B14F-4D97-AF65-F5344CB8AC3E}">
        <p14:creationId xmlns:p14="http://schemas.microsoft.com/office/powerpoint/2010/main" val="280374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散布図&#10;&#10;自動的に生成された説明">
            <a:extLst>
              <a:ext uri="{FF2B5EF4-FFF2-40B4-BE49-F238E27FC236}">
                <a16:creationId xmlns:a16="http://schemas.microsoft.com/office/drawing/2014/main" id="{480AACD1-9087-446C-AE7C-B5D912617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414" y="3155700"/>
            <a:ext cx="5554386" cy="3065930"/>
          </a:xfrm>
          <a:prstGeom prst="rect">
            <a:avLst/>
          </a:prstGeom>
        </p:spPr>
      </p:pic>
      <p:pic>
        <p:nvPicPr>
          <p:cNvPr id="6" name="図 5" descr="グラフ, 散布図&#10;&#10;自動的に生成された説明">
            <a:extLst>
              <a:ext uri="{FF2B5EF4-FFF2-40B4-BE49-F238E27FC236}">
                <a16:creationId xmlns:a16="http://schemas.microsoft.com/office/drawing/2014/main" id="{0C795274-944F-453D-A9A3-14B7885EA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615" y="3222376"/>
            <a:ext cx="5554384" cy="3065929"/>
          </a:xfrm>
          <a:prstGeom prst="rect">
            <a:avLst/>
          </a:prstGeom>
        </p:spPr>
      </p:pic>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近縁種と遠縁種のグラフ比較</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0"/>
            <a:ext cx="10515600" cy="3818013"/>
          </a:xfrm>
        </p:spPr>
        <p:txBody>
          <a:bodyPr>
            <a:normAutofit/>
          </a:bodyPr>
          <a:lstStyle/>
          <a:p>
            <a:r>
              <a:rPr lang="ja-JP" altLang="en-US" dirty="0">
                <a:solidFill>
                  <a:prstClr val="black"/>
                </a:solidFill>
              </a:rPr>
              <a:t>図はグラフ化した</a:t>
            </a:r>
            <a:r>
              <a:rPr kumimoji="1" lang="ja-JP" altLang="en-US"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近縁種同士と遠縁種同士である（配置：アミノ酸を疎水性度の値が小さい順に、内側、外側に</a:t>
            </a:r>
            <a:r>
              <a:rPr kumimoji="1" lang="en-US" altLang="ja-JP"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10</a:t>
            </a:r>
            <a:r>
              <a:rPr kumimoji="1" lang="ja-JP" altLang="en-US"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種類ずつ二重円）。</a:t>
            </a:r>
            <a:endParaRPr kumimoji="1" lang="en-US" altLang="ja-JP"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r>
              <a:rPr lang="ja-JP" altLang="en-US" dirty="0">
                <a:solidFill>
                  <a:prstClr val="black"/>
                </a:solidFill>
              </a:rPr>
              <a:t>近縁種同士のグラフの概形が似ていることが直観的にわかる。</a:t>
            </a:r>
            <a:endParaRPr kumimoji="1" lang="ja-JP" altLang="en-US" dirty="0"/>
          </a:p>
          <a:p>
            <a:pPr lvl="1"/>
            <a:endParaRPr kumimoji="1" lang="ja-JP" altLang="en-US" dirty="0"/>
          </a:p>
          <a:p>
            <a:endParaRPr kumimoji="1" lang="ja-JP" altLang="en-US" dirty="0"/>
          </a:p>
        </p:txBody>
      </p:sp>
      <p:sp>
        <p:nvSpPr>
          <p:cNvPr id="12" name="テキスト ボックス 11">
            <a:extLst>
              <a:ext uri="{FF2B5EF4-FFF2-40B4-BE49-F238E27FC236}">
                <a16:creationId xmlns:a16="http://schemas.microsoft.com/office/drawing/2014/main" id="{B9C52B38-A5BF-4490-B890-3794734BE747}"/>
              </a:ext>
            </a:extLst>
          </p:cNvPr>
          <p:cNvSpPr txBox="1"/>
          <p:nvPr/>
        </p:nvSpPr>
        <p:spPr>
          <a:xfrm>
            <a:off x="1609725" y="6221630"/>
            <a:ext cx="4204448" cy="369332"/>
          </a:xfrm>
          <a:prstGeom prst="rect">
            <a:avLst/>
          </a:prstGeom>
          <a:noFill/>
        </p:spPr>
        <p:txBody>
          <a:bodyPr wrap="square">
            <a:spAutoFit/>
          </a:bodyPr>
          <a:lstStyle/>
          <a:p>
            <a:r>
              <a:rPr lang="ja-JP" altLang="en-US" b="1" dirty="0">
                <a:latin typeface="メイリオ" panose="020B0604030504040204" pitchFamily="50" charset="-128"/>
                <a:ea typeface="メイリオ" panose="020B0604030504040204" pitchFamily="50" charset="-128"/>
              </a:rPr>
              <a:t>ヒトとゴリラの </a:t>
            </a:r>
            <a:r>
              <a:rPr lang="en-US" altLang="ja-JP" b="1" dirty="0">
                <a:latin typeface="メイリオ" panose="020B0604030504040204" pitchFamily="50" charset="-128"/>
                <a:ea typeface="メイリオ" panose="020B0604030504040204" pitchFamily="50" charset="-128"/>
              </a:rPr>
              <a:t>ND5 </a:t>
            </a:r>
            <a:r>
              <a:rPr lang="ja-JP" altLang="en-US" b="1" dirty="0">
                <a:latin typeface="メイリオ" panose="020B0604030504040204" pitchFamily="50" charset="-128"/>
                <a:ea typeface="メイリオ" panose="020B0604030504040204" pitchFamily="50" charset="-128"/>
              </a:rPr>
              <a:t>配列グラフ</a:t>
            </a:r>
          </a:p>
        </p:txBody>
      </p:sp>
      <p:sp>
        <p:nvSpPr>
          <p:cNvPr id="14" name="テキスト ボックス 13">
            <a:extLst>
              <a:ext uri="{FF2B5EF4-FFF2-40B4-BE49-F238E27FC236}">
                <a16:creationId xmlns:a16="http://schemas.microsoft.com/office/drawing/2014/main" id="{6737E79B-1A8F-48C1-BF36-24B662649E4F}"/>
              </a:ext>
            </a:extLst>
          </p:cNvPr>
          <p:cNvSpPr txBox="1"/>
          <p:nvPr/>
        </p:nvSpPr>
        <p:spPr>
          <a:xfrm>
            <a:off x="6793793" y="6221630"/>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ヒトと</a:t>
            </a:r>
            <a:r>
              <a:rPr lang="ja-JP" altLang="en-US" b="1" dirty="0">
                <a:solidFill>
                  <a:prstClr val="black"/>
                </a:solidFill>
                <a:latin typeface="メイリオ" panose="020B0604030504040204" pitchFamily="50" charset="-128"/>
                <a:ea typeface="メイリオ" panose="020B0604030504040204" pitchFamily="50" charset="-128"/>
              </a:rPr>
              <a:t>ドブネズミ</a:t>
            </a:r>
            <a:r>
              <a:rPr kumimoji="1" lang="ja-JP" altLang="en-US" sz="1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 </a:t>
            </a:r>
            <a:r>
              <a:rPr kumimoji="1" lang="en-US" altLang="ja-JP" sz="1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ND5 </a:t>
            </a:r>
            <a:r>
              <a:rPr kumimoji="1" lang="ja-JP" altLang="en-US" sz="1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配列グラフ</a:t>
            </a:r>
          </a:p>
        </p:txBody>
      </p:sp>
      <p:pic>
        <p:nvPicPr>
          <p:cNvPr id="9" name="図 8" descr="時計, 写真, 大きい, 吊るす が含まれている画像&#10;&#10;自動的に生成された説明">
            <a:extLst>
              <a:ext uri="{FF2B5EF4-FFF2-40B4-BE49-F238E27FC236}">
                <a16:creationId xmlns:a16="http://schemas.microsoft.com/office/drawing/2014/main" id="{137319EC-AA7D-45E9-9A41-B4F1D77E41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3578" y="1739629"/>
            <a:ext cx="1166247" cy="1318969"/>
          </a:xfrm>
          <a:prstGeom prst="rect">
            <a:avLst/>
          </a:prstGeom>
        </p:spPr>
      </p:pic>
    </p:spTree>
    <p:extLst>
      <p:ext uri="{BB962C8B-B14F-4D97-AF65-F5344CB8AC3E}">
        <p14:creationId xmlns:p14="http://schemas.microsoft.com/office/powerpoint/2010/main" val="3257968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特徴ベクトルの算出</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140978"/>
            <a:ext cx="11013141" cy="5781284"/>
          </a:xfrm>
        </p:spPr>
        <p:txBody>
          <a:bodyPr>
            <a:normAutofit/>
          </a:bodyPr>
          <a:lstStyle/>
          <a:p>
            <a:r>
              <a:rPr lang="ja-JP" altLang="en-US" dirty="0"/>
              <a:t>生物の配列のグラフ化行った後、それぞれのグラフの主観性モーメントを求め、その慣性主軸を特徴ベクトルとする。</a:t>
            </a:r>
            <a:endParaRPr lang="en-US" altLang="ja-JP" dirty="0"/>
          </a:p>
          <a:p>
            <a:endParaRPr lang="en-US" altLang="ja-JP" dirty="0"/>
          </a:p>
          <a:p>
            <a:r>
              <a:rPr lang="ja-JP" altLang="en-US" dirty="0"/>
              <a:t>慣性主軸</a:t>
            </a:r>
            <a:endParaRPr lang="en-US" altLang="ja-JP" dirty="0"/>
          </a:p>
          <a:p>
            <a:pPr lvl="1"/>
            <a:r>
              <a:rPr lang="ja-JP" altLang="en-US" dirty="0"/>
              <a:t>物体には直交する３つの慣性主軸がある。</a:t>
            </a:r>
            <a:endParaRPr lang="en-US" altLang="ja-JP" dirty="0"/>
          </a:p>
          <a:p>
            <a:pPr lvl="1"/>
            <a:r>
              <a:rPr lang="ja-JP" altLang="en-US" dirty="0"/>
              <a:t>慣性主軸を座標軸とすると、角運動量や回転の運動エネルギーを簡単な式で表すことができる。</a:t>
            </a:r>
            <a:endParaRPr lang="en-US" altLang="ja-JP" dirty="0"/>
          </a:p>
          <a:p>
            <a:pPr marL="0" indent="0">
              <a:buNone/>
            </a:pPr>
            <a:endParaRPr lang="en-US" altLang="ja-JP" sz="2000" dirty="0"/>
          </a:p>
        </p:txBody>
      </p:sp>
    </p:spTree>
    <p:extLst>
      <p:ext uri="{BB962C8B-B14F-4D97-AF65-F5344CB8AC3E}">
        <p14:creationId xmlns:p14="http://schemas.microsoft.com/office/powerpoint/2010/main" val="1495597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慣性主軸のグラフ</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515600" cy="2419520"/>
          </a:xfrm>
        </p:spPr>
        <p:txBody>
          <a:bodyPr>
            <a:normAutofit/>
          </a:bodyPr>
          <a:lstStyle/>
          <a:p>
            <a:r>
              <a:rPr lang="ja-JP" altLang="en-US" dirty="0">
                <a:solidFill>
                  <a:prstClr val="black"/>
                </a:solidFill>
              </a:rPr>
              <a:t>図はグラフ化した慣性主軸である</a:t>
            </a:r>
            <a:r>
              <a:rPr kumimoji="1" lang="ja-JP" altLang="en-US"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（配置：アミノ酸を疎水性度の値が小さい順に、内側、外側に</a:t>
            </a:r>
            <a:r>
              <a:rPr kumimoji="1" lang="en-US" altLang="ja-JP"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10</a:t>
            </a:r>
            <a:r>
              <a:rPr kumimoji="1" lang="ja-JP" altLang="en-US"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種類ずつ二重円）。</a:t>
            </a:r>
            <a:endParaRPr kumimoji="1" lang="ja-JP" altLang="en-US" dirty="0"/>
          </a:p>
          <a:p>
            <a:endParaRPr kumimoji="1" lang="ja-JP" altLang="en-US" dirty="0"/>
          </a:p>
        </p:txBody>
      </p:sp>
      <p:sp>
        <p:nvSpPr>
          <p:cNvPr id="12" name="テキスト ボックス 11">
            <a:extLst>
              <a:ext uri="{FF2B5EF4-FFF2-40B4-BE49-F238E27FC236}">
                <a16:creationId xmlns:a16="http://schemas.microsoft.com/office/drawing/2014/main" id="{B9C52B38-A5BF-4490-B890-3794734BE747}"/>
              </a:ext>
            </a:extLst>
          </p:cNvPr>
          <p:cNvSpPr txBox="1"/>
          <p:nvPr/>
        </p:nvSpPr>
        <p:spPr>
          <a:xfrm>
            <a:off x="3697940" y="6221630"/>
            <a:ext cx="4796119" cy="369332"/>
          </a:xfrm>
          <a:prstGeom prst="rect">
            <a:avLst/>
          </a:prstGeom>
          <a:noFill/>
        </p:spPr>
        <p:txBody>
          <a:bodyPr wrap="square">
            <a:spAutoFit/>
          </a:bodyPr>
          <a:lstStyle/>
          <a:p>
            <a:r>
              <a:rPr lang="ja-JP" altLang="en-US" b="1" dirty="0">
                <a:latin typeface="メイリオ" panose="020B0604030504040204" pitchFamily="50" charset="-128"/>
                <a:ea typeface="メイリオ" panose="020B0604030504040204" pitchFamily="50" charset="-128"/>
              </a:rPr>
              <a:t>図：ヒトの </a:t>
            </a:r>
            <a:r>
              <a:rPr lang="en-US" altLang="ja-JP" b="1" dirty="0">
                <a:latin typeface="メイリオ" panose="020B0604030504040204" pitchFamily="50" charset="-128"/>
                <a:ea typeface="メイリオ" panose="020B0604030504040204" pitchFamily="50" charset="-128"/>
              </a:rPr>
              <a:t>ND5 </a:t>
            </a:r>
            <a:r>
              <a:rPr lang="ja-JP" altLang="en-US" b="1" dirty="0">
                <a:latin typeface="メイリオ" panose="020B0604030504040204" pitchFamily="50" charset="-128"/>
                <a:ea typeface="メイリオ" panose="020B0604030504040204" pitchFamily="50" charset="-128"/>
              </a:rPr>
              <a:t>配列グラフと慣性主軸</a:t>
            </a:r>
          </a:p>
        </p:txBody>
      </p:sp>
      <p:pic>
        <p:nvPicPr>
          <p:cNvPr id="5" name="図 4" descr="グラフ, 散布図&#10;&#10;自動的に生成された説明">
            <a:extLst>
              <a:ext uri="{FF2B5EF4-FFF2-40B4-BE49-F238E27FC236}">
                <a16:creationId xmlns:a16="http://schemas.microsoft.com/office/drawing/2014/main" id="{373D2E68-F5A3-40AC-BA09-9BB629903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860" y="2939688"/>
            <a:ext cx="5761689" cy="3180358"/>
          </a:xfrm>
          <a:prstGeom prst="rect">
            <a:avLst/>
          </a:prstGeom>
        </p:spPr>
      </p:pic>
    </p:spTree>
    <p:extLst>
      <p:ext uri="{BB962C8B-B14F-4D97-AF65-F5344CB8AC3E}">
        <p14:creationId xmlns:p14="http://schemas.microsoft.com/office/powerpoint/2010/main" val="22150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a:xfrm>
            <a:off x="838200" y="267038"/>
            <a:ext cx="10515600" cy="873940"/>
          </a:xfrm>
        </p:spPr>
        <p:txBody>
          <a:bodyPr anchor="ctr">
            <a:normAutofit/>
          </a:bodyPr>
          <a:lstStyle/>
          <a:p>
            <a:r>
              <a:rPr kumimoji="1" lang="ja-JP" altLang="en-US" sz="3200" dirty="0"/>
              <a:t>配列間の距離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sz="half" idx="1"/>
              </p:nvPr>
            </p:nvSpPr>
            <p:spPr>
              <a:xfrm>
                <a:off x="838200" y="1140978"/>
                <a:ext cx="5792644" cy="4911077"/>
              </a:xfrm>
            </p:spPr>
            <p:txBody>
              <a:bodyPr>
                <a:normAutofit/>
              </a:bodyPr>
              <a:lstStyle/>
              <a:p>
                <a:pPr>
                  <a:lnSpc>
                    <a:spcPct val="120000"/>
                  </a:lnSpc>
                </a:pPr>
                <a:r>
                  <a:rPr lang="ja-JP" altLang="en-US" sz="2400" dirty="0"/>
                  <a:t>各生物の慣性主軸のなす角を</a:t>
                </a:r>
                <a14:m>
                  <m:oMath xmlns:m="http://schemas.openxmlformats.org/officeDocument/2006/math">
                    <m:r>
                      <a:rPr lang="el-GR" altLang="ja-JP" sz="2400" b="1" i="1" smtClean="0">
                        <a:latin typeface="Cambria Math" panose="02040503050406030204" pitchFamily="18" charset="0"/>
                      </a:rPr>
                      <m:t>𝜽</m:t>
                    </m:r>
                  </m:oMath>
                </a14:m>
                <a:r>
                  <a:rPr lang="ja-JP" altLang="en-US" sz="2400" dirty="0"/>
                  <a:t>とし</a:t>
                </a:r>
                <a14:m>
                  <m:oMath xmlns:m="http://schemas.openxmlformats.org/officeDocument/2006/math">
                    <m:r>
                      <m:rPr>
                        <m:nor/>
                      </m:rPr>
                      <a:rPr lang="ja-JP" altLang="en-US" sz="2400" dirty="0"/>
                      <m:t>て</m:t>
                    </m:r>
                    <m:func>
                      <m:funcPr>
                        <m:ctrlPr>
                          <a:rPr lang="en-US" altLang="ja-JP" sz="2400" i="1" smtClean="0">
                            <a:latin typeface="Cambria Math" panose="02040503050406030204" pitchFamily="18" charset="0"/>
                          </a:rPr>
                        </m:ctrlPr>
                      </m:funcPr>
                      <m:fName>
                        <m:r>
                          <a:rPr lang="en-US" altLang="ja-JP" sz="2400" b="1" i="0" smtClean="0">
                            <a:latin typeface="Cambria Math" panose="02040503050406030204" pitchFamily="18" charset="0"/>
                          </a:rPr>
                          <m:t>𝐜𝐨𝐬</m:t>
                        </m:r>
                      </m:fName>
                      <m:e>
                        <m:r>
                          <a:rPr lang="el-GR" altLang="ja-JP" sz="2400" b="1" i="1" smtClean="0">
                            <a:latin typeface="Cambria Math" panose="02040503050406030204" pitchFamily="18" charset="0"/>
                          </a:rPr>
                          <m:t>𝜽</m:t>
                        </m:r>
                      </m:e>
                    </m:func>
                  </m:oMath>
                </a14:m>
                <a:r>
                  <a:rPr lang="ja-JP" altLang="en-US" sz="2400" dirty="0"/>
                  <a:t>を計算する。方向ベクトルを</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1" i="1" smtClean="0">
                            <a:latin typeface="Cambria Math" panose="02040503050406030204" pitchFamily="18" charset="0"/>
                          </a:rPr>
                          <m:t>𝒂</m:t>
                        </m:r>
                      </m:e>
                    </m:acc>
                  </m:oMath>
                </a14:m>
                <a:r>
                  <a:rPr lang="ja-JP" altLang="en-US" sz="2400" dirty="0"/>
                  <a:t>、</a:t>
                </a:r>
                <a14:m>
                  <m:oMath xmlns:m="http://schemas.openxmlformats.org/officeDocument/2006/math">
                    <m:acc>
                      <m:accPr>
                        <m:chr m:val="⃗"/>
                        <m:ctrlPr>
                          <a:rPr lang="ja-JP" altLang="en-US" sz="2400" i="1">
                            <a:latin typeface="Cambria Math" panose="02040503050406030204" pitchFamily="18" charset="0"/>
                          </a:rPr>
                        </m:ctrlPr>
                      </m:accPr>
                      <m:e>
                        <m:r>
                          <a:rPr lang="en-US" altLang="ja-JP" sz="2400" b="1" i="1" smtClean="0">
                            <a:latin typeface="Cambria Math" panose="02040503050406030204" pitchFamily="18" charset="0"/>
                          </a:rPr>
                          <m:t>𝒃</m:t>
                        </m:r>
                      </m:e>
                    </m:acc>
                  </m:oMath>
                </a14:m>
                <a:r>
                  <a:rPr lang="ja-JP" altLang="en-US" sz="2400" dirty="0"/>
                  <a:t>とすると、</a:t>
                </a:r>
                <a:r>
                  <a:rPr lang="en-US" altLang="ja-JP" sz="2400" dirty="0"/>
                  <a:t> </a:t>
                </a:r>
                <a14:m>
                  <m:oMath xmlns:m="http://schemas.openxmlformats.org/officeDocument/2006/math">
                    <m:func>
                      <m:funcPr>
                        <m:ctrlPr>
                          <a:rPr lang="en-US" altLang="ja-JP" sz="2400" i="1">
                            <a:latin typeface="Cambria Math" panose="02040503050406030204" pitchFamily="18" charset="0"/>
                          </a:rPr>
                        </m:ctrlPr>
                      </m:funcPr>
                      <m:fName>
                        <m:r>
                          <a:rPr lang="en-US" altLang="ja-JP" sz="2400">
                            <a:latin typeface="Cambria Math" panose="02040503050406030204" pitchFamily="18" charset="0"/>
                          </a:rPr>
                          <m:t>𝐜𝐨𝐬</m:t>
                        </m:r>
                      </m:fName>
                      <m:e>
                        <m:r>
                          <a:rPr lang="el-GR" altLang="ja-JP" sz="2400" i="1">
                            <a:latin typeface="Cambria Math" panose="02040503050406030204" pitchFamily="18" charset="0"/>
                          </a:rPr>
                          <m:t>𝜽</m:t>
                        </m:r>
                      </m:e>
                    </m:func>
                  </m:oMath>
                </a14:m>
                <a:r>
                  <a:rPr lang="ja-JP" altLang="en-US" sz="2400" dirty="0"/>
                  <a:t>は以下の式で求められる。</a:t>
                </a:r>
                <a:endParaRPr lang="en-US" altLang="ja-JP" sz="2400" dirty="0"/>
              </a:p>
              <a:p>
                <a:pPr marL="0" indent="0">
                  <a:lnSpc>
                    <a:spcPct val="120000"/>
                  </a:lnSpc>
                  <a:buNone/>
                </a:pPr>
                <a14:m>
                  <m:oMathPara xmlns:m="http://schemas.openxmlformats.org/officeDocument/2006/math">
                    <m:oMathParaPr>
                      <m:jc m:val="centerGroup"/>
                    </m:oMathParaPr>
                    <m:oMath xmlns:m="http://schemas.openxmlformats.org/officeDocument/2006/math">
                      <m:eqArr>
                        <m:eqArrPr>
                          <m:ctrlPr>
                            <a:rPr kumimoji="1" lang="en-US" altLang="ja-JP" sz="2200" b="1" i="1" smtClean="0">
                              <a:latin typeface="Cambria Math" panose="02040503050406030204" pitchFamily="18" charset="0"/>
                            </a:rPr>
                          </m:ctrlPr>
                        </m:eqArrPr>
                        <m:e>
                          <m:eqArr>
                            <m:eqArrPr>
                              <m:ctrlPr>
                                <a:rPr kumimoji="1" lang="en-US" altLang="ja-JP" sz="2200" b="1" i="1" smtClean="0">
                                  <a:latin typeface="Cambria Math" panose="02040503050406030204" pitchFamily="18" charset="0"/>
                                </a:rPr>
                              </m:ctrlPr>
                            </m:eqArrPr>
                            <m:e>
                              <m:func>
                                <m:funcPr>
                                  <m:ctrlPr>
                                    <a:rPr kumimoji="1" lang="en-US" altLang="ja-JP" sz="2200" i="1" smtClean="0">
                                      <a:latin typeface="Cambria Math" panose="02040503050406030204" pitchFamily="18" charset="0"/>
                                    </a:rPr>
                                  </m:ctrlPr>
                                </m:funcPr>
                                <m:fName>
                                  <m:r>
                                    <m:rPr>
                                      <m:sty m:val="p"/>
                                    </m:rPr>
                                    <a:rPr kumimoji="1" lang="en-US" altLang="ja-JP" sz="2200" b="0" i="0" smtClean="0">
                                      <a:latin typeface="Cambria Math" panose="02040503050406030204" pitchFamily="18" charset="0"/>
                                    </a:rPr>
                                    <m:t>cos</m:t>
                                  </m:r>
                                </m:fName>
                                <m:e>
                                  <m:r>
                                    <a:rPr kumimoji="1" lang="el-GR" altLang="ja-JP" sz="2200" i="1" smtClean="0">
                                      <a:latin typeface="Cambria Math" panose="02040503050406030204" pitchFamily="18" charset="0"/>
                                    </a:rPr>
                                    <m:t>𝜃</m:t>
                                  </m:r>
                                  <m:r>
                                    <a:rPr kumimoji="1" lang="en-US" altLang="ja-JP" sz="2200" b="1" i="1" smtClean="0">
                                      <a:latin typeface="Cambria Math" panose="02040503050406030204" pitchFamily="18" charset="0"/>
                                    </a:rPr>
                                    <m:t>=</m:t>
                                  </m:r>
                                  <m:f>
                                    <m:fPr>
                                      <m:ctrlPr>
                                        <a:rPr lang="en-US" altLang="ja-JP" sz="2200" b="0" i="1">
                                          <a:latin typeface="Cambria Math" panose="02040503050406030204" pitchFamily="18" charset="0"/>
                                        </a:rPr>
                                      </m:ctrlPr>
                                    </m:fPr>
                                    <m:num>
                                      <m:acc>
                                        <m:accPr>
                                          <m:chr m:val="⃗"/>
                                          <m:ctrlPr>
                                            <a:rPr lang="en-US" altLang="ja-JP" sz="2200" b="0" i="1">
                                              <a:latin typeface="Cambria Math" panose="02040503050406030204" pitchFamily="18" charset="0"/>
                                            </a:rPr>
                                          </m:ctrlPr>
                                        </m:accPr>
                                        <m:e>
                                          <m:r>
                                            <a:rPr lang="en-US" altLang="ja-JP" sz="2200" b="0" i="1">
                                              <a:latin typeface="Cambria Math" panose="02040503050406030204" pitchFamily="18" charset="0"/>
                                            </a:rPr>
                                            <m:t>𝑎</m:t>
                                          </m:r>
                                        </m:e>
                                      </m:acc>
                                      <m:r>
                                        <a:rPr lang="en-US" altLang="ja-JP" sz="2200" b="0" i="1">
                                          <a:latin typeface="Cambria Math" panose="02040503050406030204" pitchFamily="18" charset="0"/>
                                        </a:rPr>
                                        <m:t>∙</m:t>
                                      </m:r>
                                      <m:acc>
                                        <m:accPr>
                                          <m:chr m:val="⃗"/>
                                          <m:ctrlPr>
                                            <a:rPr lang="en-US" altLang="ja-JP" sz="2200" b="0" i="1">
                                              <a:latin typeface="Cambria Math" panose="02040503050406030204" pitchFamily="18" charset="0"/>
                                            </a:rPr>
                                          </m:ctrlPr>
                                        </m:accPr>
                                        <m:e>
                                          <m:r>
                                            <a:rPr lang="en-US" altLang="ja-JP" sz="2200" b="0" i="1">
                                              <a:latin typeface="Cambria Math" panose="02040503050406030204" pitchFamily="18" charset="0"/>
                                            </a:rPr>
                                            <m:t>𝑏</m:t>
                                          </m:r>
                                        </m:e>
                                      </m:acc>
                                    </m:num>
                                    <m:den>
                                      <m:d>
                                        <m:dPr>
                                          <m:begChr m:val="|"/>
                                          <m:endChr m:val="|"/>
                                          <m:ctrlPr>
                                            <a:rPr lang="en-US" altLang="ja-JP" sz="2200" b="0" i="1">
                                              <a:latin typeface="Cambria Math" panose="02040503050406030204" pitchFamily="18" charset="0"/>
                                            </a:rPr>
                                          </m:ctrlPr>
                                        </m:dPr>
                                        <m:e>
                                          <m:acc>
                                            <m:accPr>
                                              <m:chr m:val="⃗"/>
                                              <m:ctrlPr>
                                                <a:rPr lang="en-US" altLang="ja-JP" sz="2200" i="1">
                                                  <a:latin typeface="Cambria Math" panose="02040503050406030204" pitchFamily="18" charset="0"/>
                                                </a:rPr>
                                              </m:ctrlPr>
                                            </m:accPr>
                                            <m:e>
                                              <m:r>
                                                <a:rPr lang="en-US" altLang="ja-JP" sz="2200" i="1">
                                                  <a:latin typeface="Cambria Math" panose="02040503050406030204" pitchFamily="18" charset="0"/>
                                                </a:rPr>
                                                <m:t>𝑎</m:t>
                                              </m:r>
                                            </m:e>
                                          </m:acc>
                                        </m:e>
                                      </m:d>
                                      <m:d>
                                        <m:dPr>
                                          <m:begChr m:val="|"/>
                                          <m:endChr m:val="|"/>
                                          <m:ctrlPr>
                                            <a:rPr lang="en-US" altLang="ja-JP" sz="2200" i="1">
                                              <a:latin typeface="Cambria Math" panose="02040503050406030204" pitchFamily="18" charset="0"/>
                                            </a:rPr>
                                          </m:ctrlPr>
                                        </m:dPr>
                                        <m:e>
                                          <m:acc>
                                            <m:accPr>
                                              <m:chr m:val="⃗"/>
                                              <m:ctrlPr>
                                                <a:rPr lang="en-US" altLang="ja-JP" sz="2200" i="1">
                                                  <a:latin typeface="Cambria Math" panose="02040503050406030204" pitchFamily="18" charset="0"/>
                                                </a:rPr>
                                              </m:ctrlPr>
                                            </m:accPr>
                                            <m:e>
                                              <m:r>
                                                <a:rPr lang="en-US" altLang="ja-JP" sz="2200" b="0" i="1">
                                                  <a:latin typeface="Cambria Math" panose="02040503050406030204" pitchFamily="18" charset="0"/>
                                                </a:rPr>
                                                <m:t>𝑏</m:t>
                                              </m:r>
                                            </m:e>
                                          </m:acc>
                                        </m:e>
                                      </m:d>
                                    </m:den>
                                  </m:f>
                                </m:e>
                              </m:func>
                              <m:r>
                                <a:rPr kumimoji="1" lang="en-US" altLang="ja-JP" sz="2200" i="1" smtClean="0">
                                  <a:latin typeface="Cambria Math" panose="02040503050406030204" pitchFamily="18" charset="0"/>
                                </a:rPr>
                                <m:t>#</m:t>
                              </m:r>
                            </m:e>
                          </m:eqArr>
                          <m:r>
                            <a:rPr kumimoji="1" lang="en-US" altLang="ja-JP" sz="2200" b="1" i="1" smtClean="0">
                              <a:latin typeface="Cambria Math" panose="02040503050406030204" pitchFamily="18" charset="0"/>
                            </a:rPr>
                            <m:t>#</m:t>
                          </m:r>
                        </m:e>
                      </m:eqArr>
                    </m:oMath>
                  </m:oMathPara>
                </a14:m>
                <a:endParaRPr kumimoji="1" lang="en-US" altLang="ja-JP" sz="2200" b="1" dirty="0"/>
              </a:p>
              <a:p>
                <a:pPr marL="0" indent="0">
                  <a:lnSpc>
                    <a:spcPct val="120000"/>
                  </a:lnSpc>
                  <a:buNone/>
                </a:pPr>
                <a:endParaRPr lang="en-US" altLang="ja-JP" sz="2200" dirty="0"/>
              </a:p>
              <a:p>
                <a:pPr marL="0" indent="0">
                  <a:lnSpc>
                    <a:spcPct val="120000"/>
                  </a:lnSpc>
                  <a:buNone/>
                </a:pPr>
                <a:r>
                  <a:rPr lang="ja-JP" altLang="en-US" sz="2200" dirty="0"/>
                  <a:t>上記の</a:t>
                </a:r>
                <a:r>
                  <a:rPr lang="en-US" altLang="ja-JP" sz="2200" dirty="0"/>
                  <a:t>cos</a:t>
                </a:r>
                <a14:m>
                  <m:oMath xmlns:m="http://schemas.openxmlformats.org/officeDocument/2006/math">
                    <m:r>
                      <a:rPr kumimoji="1" lang="el-GR" altLang="ja-JP" sz="2200" b="1" i="1" smtClean="0">
                        <a:latin typeface="Cambria Math" panose="02040503050406030204" pitchFamily="18" charset="0"/>
                      </a:rPr>
                      <m:t>𝜽</m:t>
                    </m:r>
                  </m:oMath>
                </a14:m>
                <a:r>
                  <a:rPr kumimoji="1" lang="ja-JP" altLang="en-US" sz="2200" dirty="0"/>
                  <a:t>の値から</a:t>
                </a:r>
                <a:r>
                  <a:rPr lang="en-US" altLang="ja-JP" sz="2200" dirty="0" err="1"/>
                  <a:t>arccos</a:t>
                </a:r>
                <a:r>
                  <a:rPr lang="ja-JP" altLang="en-US" sz="2200" dirty="0"/>
                  <a:t>を用いて求めた</a:t>
                </a:r>
                <a14:m>
                  <m:oMath xmlns:m="http://schemas.openxmlformats.org/officeDocument/2006/math">
                    <m:r>
                      <a:rPr lang="el-GR" altLang="ja-JP" sz="2200" b="1" i="1">
                        <a:latin typeface="Cambria Math" panose="02040503050406030204" pitchFamily="18" charset="0"/>
                      </a:rPr>
                      <m:t>𝜽</m:t>
                    </m:r>
                  </m:oMath>
                </a14:m>
                <a:r>
                  <a:rPr kumimoji="1" lang="ja-JP" altLang="en-US" sz="2200" dirty="0"/>
                  <a:t>の値を距離と定義した。</a:t>
                </a:r>
                <a:endParaRPr kumimoji="1" lang="en-US" altLang="ja-JP" sz="2200" dirty="0"/>
              </a:p>
            </p:txBody>
          </p:sp>
        </mc:Choice>
        <mc:Fallback xmlns="">
          <p:sp>
            <p:nvSpPr>
              <p:cNvPr id="3" name="コンテンツ プレースホルダー 2">
                <a:extLst>
                  <a:ext uri="{FF2B5EF4-FFF2-40B4-BE49-F238E27FC236}">
                    <a16:creationId xmlns:a16="http://schemas.microsoft.com/office/drawing/2014/main" id="{A6B8ABD0-DBB0-40FA-BBB6-98A416970271}"/>
                  </a:ext>
                </a:extLst>
              </p:cNvPr>
              <p:cNvSpPr>
                <a:spLocks noGrp="1" noRot="1" noChangeAspect="1" noMove="1" noResize="1" noEditPoints="1" noAdjustHandles="1" noChangeArrowheads="1" noChangeShapeType="1" noTextEdit="1"/>
              </p:cNvSpPr>
              <p:nvPr>
                <p:ph sz="half" idx="1"/>
              </p:nvPr>
            </p:nvSpPr>
            <p:spPr>
              <a:xfrm>
                <a:off x="838200" y="1140978"/>
                <a:ext cx="5792644" cy="4911077"/>
              </a:xfrm>
              <a:blipFill>
                <a:blip r:embed="rId3"/>
                <a:stretch>
                  <a:fillRect l="-1474" r="-211"/>
                </a:stretch>
              </a:blipFill>
            </p:spPr>
            <p:txBody>
              <a:bodyPr/>
              <a:lstStyle/>
              <a:p>
                <a:r>
                  <a:rPr lang="ja-JP" altLang="en-US">
                    <a:noFill/>
                  </a:rPr>
                  <a:t> </a:t>
                </a:r>
              </a:p>
            </p:txBody>
          </p:sp>
        </mc:Fallback>
      </mc:AlternateContent>
      <p:pic>
        <p:nvPicPr>
          <p:cNvPr id="11" name="図 10" descr="グラフ, 散布図&#10;&#10;自動的に生成された説明">
            <a:extLst>
              <a:ext uri="{FF2B5EF4-FFF2-40B4-BE49-F238E27FC236}">
                <a16:creationId xmlns:a16="http://schemas.microsoft.com/office/drawing/2014/main" id="{66B5E0C0-CF29-4B12-B31E-8FF0FBA03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019" y="1258044"/>
            <a:ext cx="4255072" cy="4341911"/>
          </a:xfrm>
          <a:prstGeom prst="rect">
            <a:avLst/>
          </a:prstGeom>
          <a:noFill/>
        </p:spPr>
      </p:pic>
      <p:sp>
        <p:nvSpPr>
          <p:cNvPr id="14" name="円弧 13">
            <a:extLst>
              <a:ext uri="{FF2B5EF4-FFF2-40B4-BE49-F238E27FC236}">
                <a16:creationId xmlns:a16="http://schemas.microsoft.com/office/drawing/2014/main" id="{1844C2E4-6BE7-42D1-990B-9E2642EB1206}"/>
              </a:ext>
            </a:extLst>
          </p:cNvPr>
          <p:cNvSpPr/>
          <p:nvPr/>
        </p:nvSpPr>
        <p:spPr>
          <a:xfrm rot="6221513" flipH="1" flipV="1">
            <a:off x="9374500" y="3890853"/>
            <a:ext cx="262429" cy="598748"/>
          </a:xfrm>
          <a:prstGeom prst="arc">
            <a:avLst/>
          </a:prstGeom>
          <a:noFill/>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F54F9E01-213E-479C-9F28-A3F682476306}"/>
              </a:ext>
            </a:extLst>
          </p:cNvPr>
          <p:cNvSpPr/>
          <p:nvPr/>
        </p:nvSpPr>
        <p:spPr>
          <a:xfrm rot="17017773">
            <a:off x="8786373" y="5139541"/>
            <a:ext cx="1026367" cy="933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D40B6366-DAE9-413C-A4ED-F99CB5BB183E}"/>
              </a:ext>
            </a:extLst>
          </p:cNvPr>
          <p:cNvSpPr txBox="1"/>
          <p:nvPr/>
        </p:nvSpPr>
        <p:spPr>
          <a:xfrm>
            <a:off x="8872748" y="5717021"/>
            <a:ext cx="1186154" cy="707886"/>
          </a:xfrm>
          <a:prstGeom prst="rect">
            <a:avLst/>
          </a:prstGeom>
          <a:noFill/>
        </p:spPr>
        <p:txBody>
          <a:bodyPr wrap="square">
            <a:spAutoFit/>
          </a:bodyPr>
          <a:lstStyle/>
          <a:p>
            <a:r>
              <a:rPr lang="ja-JP" altLang="en-US" sz="4000" dirty="0"/>
              <a:t>𝜽</a:t>
            </a:r>
          </a:p>
        </p:txBody>
      </p:sp>
    </p:spTree>
    <p:extLst>
      <p:ext uri="{BB962C8B-B14F-4D97-AF65-F5344CB8AC3E}">
        <p14:creationId xmlns:p14="http://schemas.microsoft.com/office/powerpoint/2010/main" val="411399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距離行列</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515600" cy="4781719"/>
          </a:xfrm>
        </p:spPr>
        <p:txBody>
          <a:bodyPr/>
          <a:lstStyle/>
          <a:p>
            <a:r>
              <a:rPr lang="ja-JP" altLang="en-US" dirty="0"/>
              <a:t>例：アミノ酸を疎水性度の値が小さい順に、内側、外側に</a:t>
            </a:r>
            <a:r>
              <a:rPr lang="en-US" altLang="ja-JP" dirty="0"/>
              <a:t>10</a:t>
            </a:r>
            <a:r>
              <a:rPr lang="ja-JP" altLang="en-US" dirty="0"/>
              <a:t>種類ずつ二重円で配置したときの距離行列</a:t>
            </a:r>
          </a:p>
          <a:p>
            <a:endParaRPr lang="en-US" altLang="ja-JP" dirty="0"/>
          </a:p>
          <a:p>
            <a:pPr lvl="1"/>
            <a:endParaRPr kumimoji="1" lang="ja-JP" altLang="en-US" dirty="0"/>
          </a:p>
        </p:txBody>
      </p:sp>
      <p:graphicFrame>
        <p:nvGraphicFramePr>
          <p:cNvPr id="5" name="オブジェクト 4">
            <a:extLst>
              <a:ext uri="{FF2B5EF4-FFF2-40B4-BE49-F238E27FC236}">
                <a16:creationId xmlns:a16="http://schemas.microsoft.com/office/drawing/2014/main" id="{C1ACB033-3250-4E9B-8379-C793641DFB18}"/>
              </a:ext>
            </a:extLst>
          </p:cNvPr>
          <p:cNvGraphicFramePr>
            <a:graphicFrameLocks noChangeAspect="1"/>
          </p:cNvGraphicFramePr>
          <p:nvPr>
            <p:extLst>
              <p:ext uri="{D42A27DB-BD31-4B8C-83A1-F6EECF244321}">
                <p14:modId xmlns:p14="http://schemas.microsoft.com/office/powerpoint/2010/main" val="2219236072"/>
              </p:ext>
            </p:extLst>
          </p:nvPr>
        </p:nvGraphicFramePr>
        <p:xfrm>
          <a:off x="511607" y="3231776"/>
          <a:ext cx="11168785" cy="2221484"/>
        </p:xfrm>
        <a:graphic>
          <a:graphicData uri="http://schemas.openxmlformats.org/presentationml/2006/ole">
            <mc:AlternateContent xmlns:mc="http://schemas.openxmlformats.org/markup-compatibility/2006">
              <mc:Choice xmlns:v="urn:schemas-microsoft-com:vml" Requires="v">
                <p:oleObj spid="_x0000_s1119" name="Worksheet" r:id="rId4" imgW="8667685" imgH="1723936" progId="Excel.Sheet.12">
                  <p:embed/>
                </p:oleObj>
              </mc:Choice>
              <mc:Fallback>
                <p:oleObj name="Worksheet" r:id="rId4" imgW="8667685" imgH="1723936" progId="Excel.Sheet.12">
                  <p:embed/>
                  <p:pic>
                    <p:nvPicPr>
                      <p:cNvPr id="0" name=""/>
                      <p:cNvPicPr/>
                      <p:nvPr/>
                    </p:nvPicPr>
                    <p:blipFill>
                      <a:blip r:embed="rId5"/>
                      <a:stretch>
                        <a:fillRect/>
                      </a:stretch>
                    </p:blipFill>
                    <p:spPr>
                      <a:xfrm>
                        <a:off x="511607" y="3231776"/>
                        <a:ext cx="11168785" cy="2221484"/>
                      </a:xfrm>
                      <a:prstGeom prst="rect">
                        <a:avLst/>
                      </a:prstGeom>
                    </p:spPr>
                  </p:pic>
                </p:oleObj>
              </mc:Fallback>
            </mc:AlternateContent>
          </a:graphicData>
        </a:graphic>
      </p:graphicFrame>
      <p:pic>
        <p:nvPicPr>
          <p:cNvPr id="6" name="図 5">
            <a:extLst>
              <a:ext uri="{FF2B5EF4-FFF2-40B4-BE49-F238E27FC236}">
                <a16:creationId xmlns:a16="http://schemas.microsoft.com/office/drawing/2014/main" id="{0B980E7B-F54C-4633-AA40-85A975E36509}"/>
              </a:ext>
            </a:extLst>
          </p:cNvPr>
          <p:cNvPicPr>
            <a:picLocks noChangeAspect="1"/>
          </p:cNvPicPr>
          <p:nvPr/>
        </p:nvPicPr>
        <p:blipFill>
          <a:blip r:embed="rId6"/>
          <a:stretch>
            <a:fillRect/>
          </a:stretch>
        </p:blipFill>
        <p:spPr>
          <a:xfrm>
            <a:off x="9907555" y="1702837"/>
            <a:ext cx="1186543" cy="1342197"/>
          </a:xfrm>
          <a:prstGeom prst="rect">
            <a:avLst/>
          </a:prstGeom>
        </p:spPr>
      </p:pic>
    </p:spTree>
    <p:extLst>
      <p:ext uri="{BB962C8B-B14F-4D97-AF65-F5344CB8AC3E}">
        <p14:creationId xmlns:p14="http://schemas.microsoft.com/office/powerpoint/2010/main" val="100394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ダイアグラム&#10;&#10;自動的に生成された説明">
            <a:extLst>
              <a:ext uri="{FF2B5EF4-FFF2-40B4-BE49-F238E27FC236}">
                <a16:creationId xmlns:a16="http://schemas.microsoft.com/office/drawing/2014/main" id="{F337BF6E-008E-4DB0-8B49-4732E2DBF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994" y="3428999"/>
            <a:ext cx="2329910" cy="3124319"/>
          </a:xfrm>
          <a:prstGeom prst="rect">
            <a:avLst/>
          </a:prstGeom>
        </p:spPr>
      </p:pic>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系統樹</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515600" cy="2760178"/>
          </a:xfrm>
        </p:spPr>
        <p:txBody>
          <a:bodyPr>
            <a:normAutofit/>
          </a:bodyPr>
          <a:lstStyle/>
          <a:p>
            <a:r>
              <a:rPr lang="ja-JP" altLang="en-US" dirty="0"/>
              <a:t>距離行列から作成した系統樹</a:t>
            </a:r>
            <a:endParaRPr kumimoji="1" lang="en-US" altLang="ja-JP" dirty="0"/>
          </a:p>
          <a:p>
            <a:pPr lvl="1"/>
            <a:endParaRPr kumimoji="1" lang="ja-JP" altLang="en-US" sz="1600" dirty="0"/>
          </a:p>
          <a:p>
            <a:pPr lvl="1"/>
            <a:endParaRPr kumimoji="1" lang="ja-JP" altLang="en-US" dirty="0"/>
          </a:p>
          <a:p>
            <a:endParaRPr kumimoji="1" lang="ja-JP" altLang="en-US" dirty="0"/>
          </a:p>
        </p:txBody>
      </p:sp>
      <p:pic>
        <p:nvPicPr>
          <p:cNvPr id="6" name="図 5" descr="ダイアグラム&#10;&#10;低い精度で自動的に生成された説明">
            <a:extLst>
              <a:ext uri="{FF2B5EF4-FFF2-40B4-BE49-F238E27FC236}">
                <a16:creationId xmlns:a16="http://schemas.microsoft.com/office/drawing/2014/main" id="{C14BDE73-44A4-4B41-9C39-D79D0EA70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957" y="3428999"/>
            <a:ext cx="2224534" cy="3086675"/>
          </a:xfrm>
          <a:prstGeom prst="rect">
            <a:avLst/>
          </a:prstGeom>
        </p:spPr>
      </p:pic>
      <p:pic>
        <p:nvPicPr>
          <p:cNvPr id="12" name="図 11" descr="ダイアグラム&#10;&#10;自動的に生成された説明">
            <a:extLst>
              <a:ext uri="{FF2B5EF4-FFF2-40B4-BE49-F238E27FC236}">
                <a16:creationId xmlns:a16="http://schemas.microsoft.com/office/drawing/2014/main" id="{0E2F63D8-E5EC-4DF7-8229-91E75C0C92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4107" y="3428999"/>
            <a:ext cx="2300146" cy="3124319"/>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インク 3">
                <a:extLst>
                  <a:ext uri="{FF2B5EF4-FFF2-40B4-BE49-F238E27FC236}">
                    <a16:creationId xmlns:a16="http://schemas.microsoft.com/office/drawing/2014/main" id="{5B5079A9-5083-4109-9591-775FC45596E8}"/>
                  </a:ext>
                </a:extLst>
              </p14:cNvPr>
              <p14:cNvContentPartPr/>
              <p14:nvPr/>
            </p14:nvContentPartPr>
            <p14:xfrm>
              <a:off x="-832551" y="5345769"/>
              <a:ext cx="360" cy="360"/>
            </p14:xfrm>
          </p:contentPart>
        </mc:Choice>
        <mc:Fallback xmlns="">
          <p:pic>
            <p:nvPicPr>
              <p:cNvPr id="4" name="インク 3">
                <a:extLst>
                  <a:ext uri="{FF2B5EF4-FFF2-40B4-BE49-F238E27FC236}">
                    <a16:creationId xmlns:a16="http://schemas.microsoft.com/office/drawing/2014/main" id="{5B5079A9-5083-4109-9591-775FC45596E8}"/>
                  </a:ext>
                </a:extLst>
              </p:cNvPr>
              <p:cNvPicPr/>
              <p:nvPr/>
            </p:nvPicPr>
            <p:blipFill>
              <a:blip r:embed="rId7"/>
              <a:stretch>
                <a:fillRect/>
              </a:stretch>
            </p:blipFill>
            <p:spPr>
              <a:xfrm>
                <a:off x="-850551" y="5309769"/>
                <a:ext cx="36000" cy="72000"/>
              </a:xfrm>
              <a:prstGeom prst="rect">
                <a:avLst/>
              </a:prstGeom>
            </p:spPr>
          </p:pic>
        </mc:Fallback>
      </mc:AlternateContent>
      <p:sp>
        <p:nvSpPr>
          <p:cNvPr id="18" name="四角形: 角を丸くする 17">
            <a:extLst>
              <a:ext uri="{FF2B5EF4-FFF2-40B4-BE49-F238E27FC236}">
                <a16:creationId xmlns:a16="http://schemas.microsoft.com/office/drawing/2014/main" id="{8492A28D-5E0C-46C7-A54A-AE06CC50D653}"/>
              </a:ext>
            </a:extLst>
          </p:cNvPr>
          <p:cNvSpPr/>
          <p:nvPr/>
        </p:nvSpPr>
        <p:spPr>
          <a:xfrm>
            <a:off x="6204204" y="5509262"/>
            <a:ext cx="613700" cy="10983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3BCF45FF-6AB0-49F6-87BA-48DE9B75B62E}"/>
              </a:ext>
            </a:extLst>
          </p:cNvPr>
          <p:cNvSpPr/>
          <p:nvPr/>
        </p:nvSpPr>
        <p:spPr>
          <a:xfrm>
            <a:off x="9567517" y="4095362"/>
            <a:ext cx="656557" cy="108096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F79D55E4-9487-48FF-AA04-005B66034586}"/>
              </a:ext>
            </a:extLst>
          </p:cNvPr>
          <p:cNvSpPr/>
          <p:nvPr/>
        </p:nvSpPr>
        <p:spPr>
          <a:xfrm>
            <a:off x="9535343" y="5221615"/>
            <a:ext cx="894432" cy="100811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129F502F-05DF-4CAA-9EFD-4476715BD045}"/>
              </a:ext>
            </a:extLst>
          </p:cNvPr>
          <p:cNvSpPr/>
          <p:nvPr/>
        </p:nvSpPr>
        <p:spPr>
          <a:xfrm>
            <a:off x="9567517" y="6309147"/>
            <a:ext cx="724256" cy="29841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時計, 写真, 大きい, 吊るす が含まれている画像&#10;&#10;自動的に生成された説明">
            <a:extLst>
              <a:ext uri="{FF2B5EF4-FFF2-40B4-BE49-F238E27FC236}">
                <a16:creationId xmlns:a16="http://schemas.microsoft.com/office/drawing/2014/main" id="{151C8562-E6CA-43BC-A915-E2ACE8EE5E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56635" y="1804592"/>
            <a:ext cx="1350459" cy="1527304"/>
          </a:xfrm>
          <a:prstGeom prst="rect">
            <a:avLst/>
          </a:prstGeom>
        </p:spPr>
      </p:pic>
      <p:pic>
        <p:nvPicPr>
          <p:cNvPr id="14" name="図 13" descr="グラフ&#10;&#10;自動的に生成された説明">
            <a:extLst>
              <a:ext uri="{FF2B5EF4-FFF2-40B4-BE49-F238E27FC236}">
                <a16:creationId xmlns:a16="http://schemas.microsoft.com/office/drawing/2014/main" id="{7A74557D-900C-4DF4-B406-D51899DFED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36731" y="1629246"/>
            <a:ext cx="1677253" cy="1724060"/>
          </a:xfrm>
          <a:prstGeom prst="rect">
            <a:avLst/>
          </a:prstGeom>
        </p:spPr>
      </p:pic>
      <p:pic>
        <p:nvPicPr>
          <p:cNvPr id="15" name="図 14" descr="テーブル&#10;&#10;自動的に生成された説明">
            <a:extLst>
              <a:ext uri="{FF2B5EF4-FFF2-40B4-BE49-F238E27FC236}">
                <a16:creationId xmlns:a16="http://schemas.microsoft.com/office/drawing/2014/main" id="{E74A4731-7A50-4946-B137-0798132D9F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43621" y="1624991"/>
            <a:ext cx="1410013" cy="1664599"/>
          </a:xfrm>
          <a:prstGeom prst="rect">
            <a:avLst/>
          </a:prstGeom>
        </p:spPr>
      </p:pic>
    </p:spTree>
    <p:extLst>
      <p:ext uri="{BB962C8B-B14F-4D97-AF65-F5344CB8AC3E}">
        <p14:creationId xmlns:p14="http://schemas.microsoft.com/office/powerpoint/2010/main" val="222756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F4E7FD35-F57F-42BE-AAD5-E3339F505E5A}"/>
              </a:ext>
            </a:extLst>
          </p:cNvPr>
          <p:cNvSpPr/>
          <p:nvPr/>
        </p:nvSpPr>
        <p:spPr>
          <a:xfrm>
            <a:off x="2479674" y="5619918"/>
            <a:ext cx="7382933" cy="965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2"/>
                <a:ext cx="10515600" cy="3419644"/>
              </a:xfrm>
            </p:spPr>
            <p:txBody>
              <a:bodyPr>
                <a:normAutofit lnSpcReduction="10000"/>
              </a:bodyPr>
              <a:lstStyle/>
              <a:p>
                <a:r>
                  <a:rPr kumimoji="1" lang="ja-JP" altLang="en-US" dirty="0"/>
                  <a:t>タンパク質のアミノ酸配列間の類似性を評価する方法として、一般的にアライメントが用いられている。</a:t>
                </a:r>
                <a:endParaRPr kumimoji="1" lang="en-US" altLang="ja-JP" dirty="0"/>
              </a:p>
              <a:p>
                <a:pPr lvl="1"/>
                <a:r>
                  <a:rPr kumimoji="1" lang="ja-JP" altLang="en-US" dirty="0"/>
                  <a:t>アライメント</a:t>
                </a:r>
                <a:r>
                  <a:rPr kumimoji="1" lang="en-US" altLang="ja-JP" dirty="0"/>
                  <a:t>…</a:t>
                </a:r>
                <a:r>
                  <a:rPr kumimoji="1" lang="ja-JP" altLang="en-US" dirty="0"/>
                  <a:t>核酸配列あるいはアミノ酸配列を、似ている部分を同じ位置になるように並べて、構造や機能を比較する。</a:t>
                </a:r>
                <a:endParaRPr kumimoji="1" lang="en-US" altLang="ja-JP" dirty="0"/>
              </a:p>
              <a:p>
                <a:pPr lvl="1"/>
                <a:endParaRPr lang="en-US" altLang="ja-JP" dirty="0"/>
              </a:p>
              <a:p>
                <a:r>
                  <a:rPr kumimoji="1" lang="ja-JP" altLang="en-US"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配列長が </a:t>
                </a:r>
                <a:r>
                  <a:rPr kumimoji="1" lang="en-US" altLang="ja-JP"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N </a:t>
                </a:r>
                <a:r>
                  <a:rPr kumimoji="1" lang="ja-JP" altLang="en-US"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と </a:t>
                </a:r>
                <a:r>
                  <a:rPr kumimoji="1" lang="en-US" altLang="ja-JP"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N</a:t>
                </a:r>
                <a:r>
                  <a:rPr kumimoji="1" lang="en-US" altLang="ja-JP"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の場合の時間計算量は動的計画法により </a:t>
                </a:r>
                <a14:m>
                  <m:oMath xmlns:m="http://schemas.openxmlformats.org/officeDocument/2006/math">
                    <m:r>
                      <a:rPr kumimoji="1" lang="en-US" altLang="ja-JP" b="1" i="1" u="none" strike="noStrike" kern="1200" cap="none" spc="0" normalizeH="0" baseline="0" noProof="0" smtClean="0">
                        <a:ln>
                          <a:noFill/>
                        </a:ln>
                        <a:solidFill>
                          <a:prstClr val="black"/>
                        </a:solidFill>
                        <a:effectLst/>
                        <a:uLnTx/>
                        <a:uFillTx/>
                        <a:latin typeface="Cambria Math" panose="02040503050406030204" pitchFamily="18" charset="0"/>
                        <a:cs typeface="+mn-cs"/>
                      </a:rPr>
                      <m:t>𝑶</m:t>
                    </m:r>
                    <m:r>
                      <a:rPr kumimoji="1" lang="en-US" altLang="ja-JP"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ja-JP"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ja-JP" b="1" i="1" u="none" strike="noStrike" kern="1200" cap="none" spc="0" normalizeH="0" baseline="0" noProof="0" smtClean="0">
                            <a:ln>
                              <a:noFill/>
                            </a:ln>
                            <a:solidFill>
                              <a:prstClr val="black"/>
                            </a:solidFill>
                            <a:effectLst/>
                            <a:uLnTx/>
                            <a:uFillTx/>
                            <a:latin typeface="Cambria Math" panose="02040503050406030204" pitchFamily="18" charset="0"/>
                            <a:cs typeface="+mn-cs"/>
                          </a:rPr>
                          <m:t>𝑵</m:t>
                        </m:r>
                      </m:e>
                      <m:sup>
                        <m:r>
                          <a:rPr kumimoji="1" lang="en-US" altLang="ja-JP" b="1" i="1" u="none" strike="noStrike" kern="1200" cap="none" spc="0" normalizeH="0" baseline="0" noProof="0" smtClean="0">
                            <a:ln>
                              <a:noFill/>
                            </a:ln>
                            <a:solidFill>
                              <a:prstClr val="black"/>
                            </a:solidFill>
                            <a:effectLst/>
                            <a:uLnTx/>
                            <a:uFillTx/>
                            <a:latin typeface="Cambria Math" panose="02040503050406030204" pitchFamily="18" charset="0"/>
                            <a:cs typeface="+mn-cs"/>
                          </a:rPr>
                          <m:t>𝟐</m:t>
                        </m:r>
                      </m:sup>
                    </m:sSup>
                    <m:r>
                      <a:rPr kumimoji="1" lang="en-US" altLang="ja-JP"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1" lang="en-US" altLang="ja-JP"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r>
                  <a:rPr lang="ja-JP" altLang="en-US" dirty="0"/>
                  <a:t>大規模なデータベース中の検索は膨大な時間がかかる。</a:t>
                </a:r>
                <a:endParaRPr lang="en-US" altLang="ja-JP" dirty="0"/>
              </a:p>
              <a:p>
                <a:endParaRPr kumimoji="1" lang="en-US" altLang="ja-JP"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endParaRPr kumimoji="1" lang="en-US" altLang="ja-JP" dirty="0"/>
              </a:p>
              <a:p>
                <a:pPr marL="625475" lvl="2" indent="0">
                  <a:buNone/>
                </a:pPr>
                <a:endParaRPr kumimoji="1" lang="en-US" altLang="ja-JP" dirty="0"/>
              </a:p>
              <a:p>
                <a:endParaRPr kumimoji="1" lang="en-US" altLang="ja-JP" dirty="0"/>
              </a:p>
              <a:p>
                <a:pPr lvl="1"/>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6B8ABD0-DBB0-40FA-BBB6-98A416970271}"/>
                  </a:ext>
                </a:extLst>
              </p:cNvPr>
              <p:cNvSpPr>
                <a:spLocks noGrp="1" noRot="1" noChangeAspect="1" noMove="1" noResize="1" noEditPoints="1" noAdjustHandles="1" noChangeArrowheads="1" noChangeShapeType="1" noTextEdit="1"/>
              </p:cNvSpPr>
              <p:nvPr>
                <p:ph idx="1"/>
              </p:nvPr>
            </p:nvSpPr>
            <p:spPr>
              <a:xfrm>
                <a:off x="838200" y="1238082"/>
                <a:ext cx="10515600" cy="3419644"/>
              </a:xfrm>
              <a:blipFill>
                <a:blip r:embed="rId3"/>
                <a:stretch>
                  <a:fillRect l="-812" t="-178" r="-232" b="-1248"/>
                </a:stretch>
              </a:blipFill>
            </p:spPr>
            <p:txBody>
              <a:bodyPr/>
              <a:lstStyle/>
              <a:p>
                <a:r>
                  <a:rPr lang="ja-JP" altLang="en-US">
                    <a:noFill/>
                  </a:rPr>
                  <a:t> </a:t>
                </a:r>
              </a:p>
            </p:txBody>
          </p:sp>
        </mc:Fallback>
      </mc:AlternateContent>
      <p:sp>
        <p:nvSpPr>
          <p:cNvPr id="7" name="矢印: 下 6">
            <a:extLst>
              <a:ext uri="{FF2B5EF4-FFF2-40B4-BE49-F238E27FC236}">
                <a16:creationId xmlns:a16="http://schemas.microsoft.com/office/drawing/2014/main" id="{368F0C7B-1EFD-4217-B51F-8A4CC7041939}"/>
              </a:ext>
            </a:extLst>
          </p:cNvPr>
          <p:cNvSpPr/>
          <p:nvPr/>
        </p:nvSpPr>
        <p:spPr>
          <a:xfrm>
            <a:off x="5839883" y="4625876"/>
            <a:ext cx="512233" cy="753534"/>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138E2D5-1F9E-4877-B4E8-15F4A8A6A69B}"/>
              </a:ext>
            </a:extLst>
          </p:cNvPr>
          <p:cNvSpPr txBox="1"/>
          <p:nvPr/>
        </p:nvSpPr>
        <p:spPr>
          <a:xfrm>
            <a:off x="2719916" y="5879937"/>
            <a:ext cx="7264400" cy="461665"/>
          </a:xfrm>
          <a:prstGeom prst="rect">
            <a:avLst/>
          </a:prstGeom>
          <a:noFill/>
        </p:spPr>
        <p:txBody>
          <a:bodyPr wrap="square">
            <a:spAutoFit/>
          </a:bodyPr>
          <a:lstStyle/>
          <a:p>
            <a:r>
              <a:rPr lang="ja-JP" altLang="en-US" sz="2400" b="1" dirty="0">
                <a:solidFill>
                  <a:prstClr val="black"/>
                </a:solidFill>
                <a:latin typeface="メイリオ" panose="020B0604030504040204" pitchFamily="50" charset="-128"/>
                <a:ea typeface="メイリオ" panose="020B0604030504040204" pitchFamily="50" charset="-128"/>
              </a:rPr>
              <a:t>本研究ではアライメントによらない方法を考える。</a:t>
            </a:r>
            <a:endParaRPr lang="ja-JP" altLang="en-US" dirty="0"/>
          </a:p>
        </p:txBody>
      </p:sp>
    </p:spTree>
    <p:extLst>
      <p:ext uri="{BB962C8B-B14F-4D97-AF65-F5344CB8AC3E}">
        <p14:creationId xmlns:p14="http://schemas.microsoft.com/office/powerpoint/2010/main" val="4185465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950388" cy="5619919"/>
          </a:xfrm>
        </p:spPr>
        <p:txBody>
          <a:bodyPr/>
          <a:lstStyle/>
          <a:p>
            <a:r>
              <a:rPr lang="ja-JP" altLang="en-US" dirty="0"/>
              <a:t>タンパク質のアミノ酸配列を</a:t>
            </a:r>
            <a:r>
              <a:rPr lang="en-US" altLang="ja-JP" dirty="0"/>
              <a:t>3</a:t>
            </a:r>
            <a:r>
              <a:rPr lang="ja-JP" altLang="en-US" dirty="0"/>
              <a:t>次元座標化し、その慣性主軸のなす角から距離を計算した。</a:t>
            </a:r>
            <a:endParaRPr lang="en-US" altLang="ja-JP" dirty="0"/>
          </a:p>
          <a:p>
            <a:r>
              <a:rPr lang="ja-JP" altLang="en-US" dirty="0"/>
              <a:t>近縁種同士のグラフの概形は似ており、直観的に近縁種なのか遠縁種なのか判断することができる。</a:t>
            </a:r>
            <a:endParaRPr lang="en-US" altLang="ja-JP" dirty="0"/>
          </a:p>
          <a:p>
            <a:r>
              <a:rPr lang="en-US" altLang="ja-JP" dirty="0"/>
              <a:t>3</a:t>
            </a:r>
            <a:r>
              <a:rPr lang="ja-JP" altLang="en-US" dirty="0"/>
              <a:t>次元グラフの慣性主軸を特徴量とすることで配列間を定量的に評価できた。</a:t>
            </a:r>
            <a:endParaRPr lang="en-US" altLang="ja-JP" dirty="0"/>
          </a:p>
          <a:p>
            <a:r>
              <a:rPr lang="ja-JP" altLang="en-US" dirty="0"/>
              <a:t>アミノ酸に割り当てるベクトル配置を複数検討することにより、より正確な系統樹を作成した。</a:t>
            </a:r>
            <a:endParaRPr lang="en-US" altLang="ja-JP" dirty="0"/>
          </a:p>
          <a:p>
            <a:endParaRPr lang="en-US" altLang="ja-JP" dirty="0"/>
          </a:p>
          <a:p>
            <a:endParaRPr lang="ja-JP" altLang="en-US" dirty="0"/>
          </a:p>
          <a:p>
            <a:endParaRPr lang="en-US" altLang="ja-JP" dirty="0"/>
          </a:p>
          <a:p>
            <a:pPr lvl="1"/>
            <a:endParaRPr kumimoji="1" lang="ja-JP" altLang="en-US" dirty="0"/>
          </a:p>
        </p:txBody>
      </p:sp>
      <p:pic>
        <p:nvPicPr>
          <p:cNvPr id="4" name="図 3" descr="時計, 写真, 大きい, 吊るす が含まれている画像&#10;&#10;自動的に生成された説明">
            <a:extLst>
              <a:ext uri="{FF2B5EF4-FFF2-40B4-BE49-F238E27FC236}">
                <a16:creationId xmlns:a16="http://schemas.microsoft.com/office/drawing/2014/main" id="{D6917843-7038-4769-9FB6-86B1B980B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441" y="4687315"/>
            <a:ext cx="1781240" cy="2014498"/>
          </a:xfrm>
          <a:prstGeom prst="rect">
            <a:avLst/>
          </a:prstGeom>
        </p:spPr>
      </p:pic>
    </p:spTree>
    <p:extLst>
      <p:ext uri="{BB962C8B-B14F-4D97-AF65-F5344CB8AC3E}">
        <p14:creationId xmlns:p14="http://schemas.microsoft.com/office/powerpoint/2010/main" val="186763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790816" cy="5259538"/>
          </a:xfrm>
        </p:spPr>
        <p:txBody>
          <a:bodyPr/>
          <a:lstStyle/>
          <a:p>
            <a:r>
              <a:rPr lang="ja-JP" altLang="en-US" dirty="0"/>
              <a:t>生物種を増やしたときに正確な系統樹ができない。</a:t>
            </a:r>
            <a:endParaRPr lang="en-US" altLang="ja-JP" dirty="0"/>
          </a:p>
          <a:p>
            <a:pPr lvl="1"/>
            <a:r>
              <a:rPr lang="ja-JP" altLang="en-US" dirty="0"/>
              <a:t>今回の生物種は</a:t>
            </a:r>
            <a:r>
              <a:rPr lang="en-US" altLang="ja-JP" dirty="0"/>
              <a:t>9</a:t>
            </a:r>
            <a:r>
              <a:rPr lang="ja-JP" altLang="en-US" dirty="0"/>
              <a:t>種類だったが、</a:t>
            </a:r>
            <a:r>
              <a:rPr lang="en-US" altLang="ja-JP" dirty="0"/>
              <a:t>19</a:t>
            </a:r>
            <a:r>
              <a:rPr lang="ja-JP" altLang="en-US" dirty="0"/>
              <a:t>種類に増やしたときに、完全な分類ができなかった。</a:t>
            </a:r>
            <a:endParaRPr lang="en-US" altLang="ja-JP" dirty="0"/>
          </a:p>
          <a:p>
            <a:pPr lvl="1"/>
            <a:endParaRPr lang="en-US" altLang="ja-JP" dirty="0"/>
          </a:p>
          <a:p>
            <a:pPr marL="0" indent="0">
              <a:buNone/>
            </a:pPr>
            <a:r>
              <a:rPr lang="ja-JP" altLang="en-US" dirty="0"/>
              <a:t>→より正確な指標、配置等を見つける必要がある。</a:t>
            </a:r>
            <a:endParaRPr lang="en-US" altLang="ja-JP" dirty="0"/>
          </a:p>
          <a:p>
            <a:pPr lvl="1"/>
            <a:r>
              <a:rPr lang="ja-JP" altLang="en-US" dirty="0"/>
              <a:t>疎水性度と相関のない指標から新たな指標を探す。</a:t>
            </a:r>
            <a:endParaRPr lang="en-US" altLang="ja-JP" dirty="0"/>
          </a:p>
          <a:p>
            <a:pPr lvl="1"/>
            <a:r>
              <a:rPr lang="en-US" altLang="ja-JP" dirty="0"/>
              <a:t>z</a:t>
            </a:r>
            <a:r>
              <a:rPr lang="ja-JP" altLang="en-US" dirty="0"/>
              <a:t>座標も配置の変更に使う。</a:t>
            </a:r>
            <a:endParaRPr lang="en-US" altLang="ja-JP" dirty="0"/>
          </a:p>
          <a:p>
            <a:pPr lvl="2"/>
            <a:r>
              <a:rPr lang="ja-JP" altLang="en-US" dirty="0"/>
              <a:t>今回は</a:t>
            </a:r>
            <a:r>
              <a:rPr lang="en-US" altLang="ja-JP" dirty="0">
                <a:latin typeface="Cambria Math" panose="02040503050406030204" pitchFamily="18" charset="0"/>
                <a:ea typeface="Cambria Math" panose="02040503050406030204" pitchFamily="18" charset="0"/>
              </a:rPr>
              <a:t>z=1</a:t>
            </a:r>
            <a:r>
              <a:rPr lang="ja-JP" altLang="en-US" dirty="0"/>
              <a:t>で固定</a:t>
            </a:r>
            <a:endParaRPr lang="en-US" altLang="ja-JP" dirty="0"/>
          </a:p>
          <a:p>
            <a:pPr lvl="1"/>
            <a:r>
              <a:rPr lang="en-US" altLang="ja-JP" dirty="0"/>
              <a:t>ND5</a:t>
            </a:r>
            <a:r>
              <a:rPr lang="ja-JP" altLang="en-US" dirty="0"/>
              <a:t>タンパク質ではないタンパク質を用いる。</a:t>
            </a:r>
            <a:endParaRPr lang="en-US" altLang="ja-JP" dirty="0"/>
          </a:p>
          <a:p>
            <a:pPr lvl="1"/>
            <a:endParaRPr lang="en-US" altLang="ja-JP" dirty="0"/>
          </a:p>
          <a:p>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427137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発表の概要</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199" y="1238081"/>
            <a:ext cx="11108267" cy="5526786"/>
          </a:xfrm>
        </p:spPr>
        <p:txBody>
          <a:bodyPr>
            <a:normAutofit/>
          </a:bodyPr>
          <a:lstStyle/>
          <a:p>
            <a:r>
              <a:rPr lang="ja-JP" altLang="en-US" dirty="0"/>
              <a:t>アミノ酸配列を三次元座標群化</a:t>
            </a:r>
            <a:endParaRPr lang="en-US" altLang="ja-JP" dirty="0"/>
          </a:p>
          <a:p>
            <a:pPr lvl="1"/>
            <a:r>
              <a:rPr lang="ja-JP" altLang="en-US" dirty="0"/>
              <a:t>ベクトルを用いた数値化</a:t>
            </a:r>
            <a:endParaRPr lang="en-US" altLang="ja-JP" dirty="0"/>
          </a:p>
          <a:p>
            <a:pPr lvl="2"/>
            <a:r>
              <a:rPr kumimoji="1" lang="ja-JP" altLang="en-US" dirty="0"/>
              <a:t>疎水性度を利用</a:t>
            </a:r>
            <a:endParaRPr kumimoji="1" lang="en-US" altLang="ja-JP" dirty="0"/>
          </a:p>
          <a:p>
            <a:r>
              <a:rPr lang="ja-JP" altLang="en-US" dirty="0"/>
              <a:t>特徴ベクトルの算出</a:t>
            </a:r>
            <a:endParaRPr lang="en-US" altLang="ja-JP" dirty="0"/>
          </a:p>
          <a:p>
            <a:pPr lvl="1"/>
            <a:r>
              <a:rPr kumimoji="1" lang="ja-JP" altLang="en-US" dirty="0"/>
              <a:t>配列間の距離を計算</a:t>
            </a:r>
            <a:endParaRPr kumimoji="1" lang="en-US" altLang="ja-JP" dirty="0"/>
          </a:p>
          <a:p>
            <a:r>
              <a:rPr kumimoji="1" lang="ja-JP" altLang="en-US" dirty="0"/>
              <a:t>距離</a:t>
            </a:r>
            <a:r>
              <a:rPr lang="ja-JP" altLang="en-US" dirty="0"/>
              <a:t>行列の作成</a:t>
            </a:r>
            <a:endParaRPr lang="en-US" altLang="ja-JP" dirty="0"/>
          </a:p>
          <a:p>
            <a:r>
              <a:rPr kumimoji="1" lang="ja-JP" altLang="en-US" dirty="0"/>
              <a:t>距離行列から系統樹の作成</a:t>
            </a:r>
            <a:endParaRPr kumimoji="1" lang="en-US" altLang="ja-JP" dirty="0"/>
          </a:p>
          <a:p>
            <a:r>
              <a:rPr kumimoji="1" lang="ja-JP" altLang="en-US" dirty="0"/>
              <a:t>まとめと今後の課題</a:t>
            </a:r>
          </a:p>
        </p:txBody>
      </p:sp>
    </p:spTree>
    <p:extLst>
      <p:ext uri="{BB962C8B-B14F-4D97-AF65-F5344CB8AC3E}">
        <p14:creationId xmlns:p14="http://schemas.microsoft.com/office/powerpoint/2010/main" val="399440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E6596770-5E18-45C2-9BF4-3FC620A97608}"/>
              </a:ext>
            </a:extLst>
          </p:cNvPr>
          <p:cNvSpPr/>
          <p:nvPr/>
        </p:nvSpPr>
        <p:spPr>
          <a:xfrm>
            <a:off x="609600" y="3040543"/>
            <a:ext cx="10744200" cy="18580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ベクトルの割り当て</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515600" cy="5234437"/>
          </a:xfrm>
        </p:spPr>
        <p:txBody>
          <a:bodyPr/>
          <a:lstStyle/>
          <a:p>
            <a:r>
              <a:rPr kumimoji="1" lang="ja-JP" altLang="en-US" dirty="0"/>
              <a:t>アミノ酸に</a:t>
            </a:r>
            <a:r>
              <a:rPr kumimoji="1" lang="en-US" altLang="ja-JP" dirty="0"/>
              <a:t>3</a:t>
            </a:r>
            <a:r>
              <a:rPr kumimoji="1" lang="ja-JP" altLang="en-US" dirty="0"/>
              <a:t>次元ベクトルを割り当て、グラフィカル表現を行う。</a:t>
            </a:r>
            <a:endParaRPr kumimoji="1" lang="en-US" altLang="ja-JP" dirty="0"/>
          </a:p>
          <a:p>
            <a:pPr lvl="1"/>
            <a:r>
              <a:rPr lang="ja-JP" altLang="en-US" dirty="0"/>
              <a:t>グラフが似ていれば類似性が高いといったような直観的な評価が可能</a:t>
            </a:r>
            <a:endParaRPr lang="en-US" altLang="ja-JP" dirty="0"/>
          </a:p>
          <a:p>
            <a:pPr lvl="1"/>
            <a:r>
              <a:rPr kumimoji="1" lang="ja-JP" altLang="en-US" dirty="0"/>
              <a:t>同時に定量的な評価も行う。</a:t>
            </a:r>
            <a:endParaRPr kumimoji="1" lang="en-US" altLang="ja-JP" dirty="0"/>
          </a:p>
          <a:p>
            <a:pPr lvl="1"/>
            <a:endParaRPr lang="en-US" altLang="ja-JP" dirty="0"/>
          </a:p>
          <a:p>
            <a:pPr marL="0" indent="0">
              <a:buNone/>
            </a:pPr>
            <a:r>
              <a:rPr lang="ja-JP" altLang="en-US" dirty="0"/>
              <a:t>本研究では、この手法の精度を高めるために、アミノ酸のベクトルの割り当て方に注目し、遺伝子解析同等の系統樹を早く作成することを目的としている。</a:t>
            </a:r>
            <a:endParaRPr lang="en-US" altLang="ja-JP" dirty="0"/>
          </a:p>
          <a:p>
            <a:endParaRPr kumimoji="1"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306088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lang="en-US" altLang="ja-JP" dirty="0"/>
              <a:t>3</a:t>
            </a:r>
            <a:r>
              <a:rPr lang="ja-JP" altLang="en-US" dirty="0"/>
              <a:t>次元座標群の作成方法</a:t>
            </a:r>
            <a:endParaRPr kumimoji="1" lang="ja-JP" altLang="en-US" dirty="0"/>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515600" cy="4781719"/>
          </a:xfrm>
        </p:spPr>
        <p:txBody>
          <a:bodyPr/>
          <a:lstStyle/>
          <a:p>
            <a:r>
              <a:rPr lang="ja-JP" altLang="en-US" dirty="0"/>
              <a:t>例：配列</a:t>
            </a:r>
            <a:r>
              <a:rPr lang="en-US" altLang="ja-JP" dirty="0"/>
              <a:t>ACDEF</a:t>
            </a:r>
            <a:r>
              <a:rPr lang="ja-JP" altLang="en-US" dirty="0"/>
              <a:t>に対する座標群（表）</a:t>
            </a:r>
            <a:endParaRPr lang="en-US" altLang="ja-JP" dirty="0"/>
          </a:p>
          <a:p>
            <a:pPr lvl="1"/>
            <a:endParaRPr kumimoji="1" lang="ja-JP" altLang="en-US" dirty="0"/>
          </a:p>
        </p:txBody>
      </p:sp>
      <p:pic>
        <p:nvPicPr>
          <p:cNvPr id="5" name="図 4" descr="テーブル&#10;&#10;自動的に生成された説明">
            <a:extLst>
              <a:ext uri="{FF2B5EF4-FFF2-40B4-BE49-F238E27FC236}">
                <a16:creationId xmlns:a16="http://schemas.microsoft.com/office/drawing/2014/main" id="{73550F7B-DA70-43BB-AC21-EB238A01C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733" y="4124819"/>
            <a:ext cx="4391212" cy="2298205"/>
          </a:xfrm>
          <a:prstGeom prst="rect">
            <a:avLst/>
          </a:prstGeom>
        </p:spPr>
      </p:pic>
      <p:pic>
        <p:nvPicPr>
          <p:cNvPr id="9" name="図 8" descr="テーブル&#10;&#10;低い精度で自動的に生成された説明">
            <a:extLst>
              <a:ext uri="{FF2B5EF4-FFF2-40B4-BE49-F238E27FC236}">
                <a16:creationId xmlns:a16="http://schemas.microsoft.com/office/drawing/2014/main" id="{C57DA807-4DCF-4D43-895B-397149DD3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8840" y="2051363"/>
            <a:ext cx="2660769" cy="4371661"/>
          </a:xfrm>
          <a:prstGeom prst="rect">
            <a:avLst/>
          </a:prstGeom>
        </p:spPr>
      </p:pic>
    </p:spTree>
    <p:extLst>
      <p:ext uri="{BB962C8B-B14F-4D97-AF65-F5344CB8AC3E}">
        <p14:creationId xmlns:p14="http://schemas.microsoft.com/office/powerpoint/2010/main" val="81101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lang="ja-JP" altLang="en-US" dirty="0"/>
              <a:t>重みの算出</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200" y="1238081"/>
                <a:ext cx="10515600" cy="4781719"/>
              </a:xfrm>
            </p:spPr>
            <p:txBody>
              <a:bodyPr/>
              <a:lstStyle/>
              <a:p>
                <a:r>
                  <a:rPr lang="ja-JP" altLang="en-US" dirty="0"/>
                  <a:t>重みは</a:t>
                </a:r>
                <a14:m>
                  <m:oMath xmlns:m="http://schemas.openxmlformats.org/officeDocument/2006/math">
                    <m:r>
                      <a:rPr lang="en-US" altLang="ja-JP" b="1" i="0" smtClean="0">
                        <a:latin typeface="Cambria Math" panose="02040503050406030204" pitchFamily="18" charset="0"/>
                      </a:rPr>
                      <m:t> </m:t>
                    </m:r>
                    <m:r>
                      <a:rPr lang="en-US" altLang="ja-JP" b="1" i="1" smtClean="0">
                        <a:latin typeface="Cambria Math" panose="02040503050406030204" pitchFamily="18" charset="0"/>
                      </a:rPr>
                      <m:t>−</m:t>
                    </m:r>
                    <m:r>
                      <a:rPr lang="en-US" altLang="ja-JP" b="1" i="0" smtClean="0">
                        <a:latin typeface="Cambria Math" panose="02040503050406030204" pitchFamily="18" charset="0"/>
                      </a:rPr>
                      <m:t>𝐥𝐨𝐠</m:t>
                    </m:r>
                    <m:r>
                      <a:rPr lang="en-US" altLang="ja-JP" b="1" i="1" smtClean="0">
                        <a:latin typeface="Cambria Math" panose="02040503050406030204" pitchFamily="18" charset="0"/>
                      </a:rPr>
                      <m:t>𝟏𝟎</m:t>
                    </m:r>
                    <m:f>
                      <m:fPr>
                        <m:ctrlPr>
                          <a:rPr lang="en-US" altLang="ja-JP" i="1" dirty="0" smtClean="0">
                            <a:latin typeface="Cambria Math" panose="02040503050406030204" pitchFamily="18" charset="0"/>
                          </a:rPr>
                        </m:ctrlPr>
                      </m:fPr>
                      <m:num>
                        <m:r>
                          <m:rPr>
                            <m:nor/>
                          </m:rPr>
                          <a:rPr lang="ja-JP" altLang="en-US" i="0" dirty="0">
                            <a:latin typeface="Cambria Math" panose="02040503050406030204" pitchFamily="18" charset="0"/>
                          </a:rPr>
                          <m:t>各アミノ酸の</m:t>
                        </m:r>
                        <m:r>
                          <m:rPr>
                            <m:nor/>
                          </m:rPr>
                          <a:rPr lang="ja-JP" altLang="en-US" i="0" dirty="0" smtClean="0">
                            <a:latin typeface="Cambria Math" panose="02040503050406030204" pitchFamily="18" charset="0"/>
                          </a:rPr>
                          <m:t>数</m:t>
                        </m:r>
                      </m:num>
                      <m:den>
                        <m:r>
                          <m:rPr>
                            <m:nor/>
                          </m:rPr>
                          <a:rPr lang="ja-JP" altLang="en-US" i="0" dirty="0">
                            <a:latin typeface="Cambria Math" panose="02040503050406030204" pitchFamily="18" charset="0"/>
                          </a:rPr>
                          <m:t>アミノ酸の総数</m:t>
                        </m:r>
                      </m:den>
                    </m:f>
                  </m:oMath>
                </a14:m>
                <a:r>
                  <a:rPr lang="ja-JP" altLang="en-US" dirty="0"/>
                  <a:t> により算出</a:t>
                </a:r>
                <a:endParaRPr lang="en-US" altLang="ja-JP" dirty="0"/>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6B8ABD0-DBB0-40FA-BBB6-98A416970271}"/>
                  </a:ext>
                </a:extLst>
              </p:cNvPr>
              <p:cNvSpPr>
                <a:spLocks noGrp="1" noRot="1" noChangeAspect="1" noMove="1" noResize="1" noEditPoints="1" noAdjustHandles="1" noChangeArrowheads="1" noChangeShapeType="1" noTextEdit="1"/>
              </p:cNvSpPr>
              <p:nvPr>
                <p:ph idx="1"/>
              </p:nvPr>
            </p:nvSpPr>
            <p:spPr>
              <a:xfrm>
                <a:off x="838200" y="1238081"/>
                <a:ext cx="10515600" cy="4781719"/>
              </a:xfrm>
              <a:blipFill>
                <a:blip r:embed="rId3"/>
                <a:stretch>
                  <a:fillRect l="-812"/>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673B9D9-7160-451E-BF34-4F384C26100D}"/>
              </a:ext>
            </a:extLst>
          </p:cNvPr>
          <p:cNvSpPr txBox="1"/>
          <p:nvPr/>
        </p:nvSpPr>
        <p:spPr>
          <a:xfrm>
            <a:off x="4809563" y="3028890"/>
            <a:ext cx="257287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表</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アミノ酸の重み</a:t>
            </a:r>
            <a:endPar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5" name="図 4" descr="テーブル&#10;&#10;自動的に生成された説明">
            <a:extLst>
              <a:ext uri="{FF2B5EF4-FFF2-40B4-BE49-F238E27FC236}">
                <a16:creationId xmlns:a16="http://schemas.microsoft.com/office/drawing/2014/main" id="{F41B35D2-A8DE-4036-B071-6AAAA51B98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655" y="3429000"/>
            <a:ext cx="5004685" cy="3115699"/>
          </a:xfrm>
          <a:prstGeom prst="rect">
            <a:avLst/>
          </a:prstGeom>
        </p:spPr>
      </p:pic>
    </p:spTree>
    <p:extLst>
      <p:ext uri="{BB962C8B-B14F-4D97-AF65-F5344CB8AC3E}">
        <p14:creationId xmlns:p14="http://schemas.microsoft.com/office/powerpoint/2010/main" val="405917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ベクトルの割り当て</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199" y="1238082"/>
            <a:ext cx="11108267" cy="2796272"/>
          </a:xfrm>
        </p:spPr>
        <p:txBody>
          <a:bodyPr/>
          <a:lstStyle/>
          <a:p>
            <a:r>
              <a:rPr lang="ja-JP" altLang="en-US" dirty="0"/>
              <a:t>アミノ酸のベクトルの割り当てに疎水性度を利用</a:t>
            </a:r>
            <a:endParaRPr lang="en-US" altLang="ja-JP" dirty="0"/>
          </a:p>
          <a:p>
            <a:pPr lvl="1"/>
            <a:r>
              <a:rPr lang="ja-JP" altLang="en-US" dirty="0"/>
              <a:t>疎水性度</a:t>
            </a:r>
            <a:r>
              <a:rPr lang="en-US" altLang="ja-JP" dirty="0"/>
              <a:t>…</a:t>
            </a:r>
            <a:r>
              <a:rPr lang="ja-JP" altLang="en-US" dirty="0"/>
              <a:t>水に対する溶解のしやすさ</a:t>
            </a:r>
            <a:endParaRPr lang="en-US" altLang="ja-JP" dirty="0"/>
          </a:p>
          <a:p>
            <a:pPr lvl="1"/>
            <a:endParaRPr lang="en-US" altLang="ja-JP" dirty="0"/>
          </a:p>
          <a:p>
            <a:r>
              <a:rPr lang="en-US" altLang="ja-JP" dirty="0"/>
              <a:t>3</a:t>
            </a:r>
            <a:r>
              <a:rPr lang="ja-JP" altLang="en-US" dirty="0"/>
              <a:t>種類の配置方法を検討</a:t>
            </a:r>
            <a:endParaRPr lang="en-US" altLang="ja-JP" dirty="0"/>
          </a:p>
          <a:p>
            <a:endParaRPr lang="en-US" altLang="ja-JP" dirty="0"/>
          </a:p>
          <a:p>
            <a:pPr lvl="1"/>
            <a:endParaRPr kumimoji="1" lang="en-US" altLang="ja-JP" dirty="0"/>
          </a:p>
          <a:p>
            <a:endParaRPr kumimoji="1" lang="ja-JP" altLang="en-US" dirty="0"/>
          </a:p>
        </p:txBody>
      </p:sp>
      <p:pic>
        <p:nvPicPr>
          <p:cNvPr id="4" name="図 3">
            <a:extLst>
              <a:ext uri="{FF2B5EF4-FFF2-40B4-BE49-F238E27FC236}">
                <a16:creationId xmlns:a16="http://schemas.microsoft.com/office/drawing/2014/main" id="{719F5AE5-3F9B-4E0D-87FF-3414A8E6C44C}"/>
              </a:ext>
            </a:extLst>
          </p:cNvPr>
          <p:cNvPicPr>
            <a:picLocks noChangeAspect="1"/>
          </p:cNvPicPr>
          <p:nvPr/>
        </p:nvPicPr>
        <p:blipFill>
          <a:blip r:embed="rId3"/>
          <a:stretch>
            <a:fillRect/>
          </a:stretch>
        </p:blipFill>
        <p:spPr>
          <a:xfrm>
            <a:off x="838199" y="3699587"/>
            <a:ext cx="2296887" cy="2598199"/>
          </a:xfrm>
          <a:prstGeom prst="rect">
            <a:avLst/>
          </a:prstGeom>
        </p:spPr>
      </p:pic>
      <p:pic>
        <p:nvPicPr>
          <p:cNvPr id="5" name="図 4" descr="グラフ&#10;&#10;自動的に生成された説明">
            <a:extLst>
              <a:ext uri="{FF2B5EF4-FFF2-40B4-BE49-F238E27FC236}">
                <a16:creationId xmlns:a16="http://schemas.microsoft.com/office/drawing/2014/main" id="{C4854655-EAA8-4A1A-A052-3BE6DCE14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828" y="3527682"/>
            <a:ext cx="2502160" cy="2697861"/>
          </a:xfrm>
          <a:prstGeom prst="rect">
            <a:avLst/>
          </a:prstGeom>
        </p:spPr>
      </p:pic>
      <p:pic>
        <p:nvPicPr>
          <p:cNvPr id="6" name="図 5" descr="テーブル&#10;&#10;自動的に生成された説明">
            <a:extLst>
              <a:ext uri="{FF2B5EF4-FFF2-40B4-BE49-F238E27FC236}">
                <a16:creationId xmlns:a16="http://schemas.microsoft.com/office/drawing/2014/main" id="{2E7857E2-22C6-4049-BA48-86B5CF43A3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6730" y="3527682"/>
            <a:ext cx="2446574" cy="2888317"/>
          </a:xfrm>
          <a:prstGeom prst="rect">
            <a:avLst/>
          </a:prstGeom>
        </p:spPr>
      </p:pic>
    </p:spTree>
    <p:extLst>
      <p:ext uri="{BB962C8B-B14F-4D97-AF65-F5344CB8AC3E}">
        <p14:creationId xmlns:p14="http://schemas.microsoft.com/office/powerpoint/2010/main" val="315632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ベクトルの割り当て</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199" y="1238082"/>
            <a:ext cx="11108267" cy="2796272"/>
          </a:xfrm>
        </p:spPr>
        <p:txBody>
          <a:bodyPr/>
          <a:lstStyle/>
          <a:p>
            <a:r>
              <a:rPr kumimoji="1" lang="ja-JP" altLang="en-US" dirty="0"/>
              <a:t>アミノ酸の疎水性度指標は </a:t>
            </a:r>
            <a:r>
              <a:rPr kumimoji="1" lang="en-US" altLang="ja-JP" dirty="0"/>
              <a:t>Modified </a:t>
            </a:r>
            <a:r>
              <a:rPr kumimoji="1" lang="en-US" altLang="ja-JP" dirty="0" err="1"/>
              <a:t>Kyte</a:t>
            </a:r>
            <a:r>
              <a:rPr kumimoji="1" lang="en-US" altLang="ja-JP" dirty="0"/>
              <a:t>-Doolittle hydrophobicity scale (</a:t>
            </a:r>
            <a:r>
              <a:rPr kumimoji="1" lang="en-US" altLang="ja-JP" dirty="0" err="1"/>
              <a:t>Juretic</a:t>
            </a:r>
            <a:r>
              <a:rPr kumimoji="1" lang="en-US" altLang="ja-JP" dirty="0"/>
              <a:t> et al., 1998) </a:t>
            </a:r>
            <a:r>
              <a:rPr kumimoji="1" lang="ja-JP" altLang="en-US" dirty="0"/>
              <a:t>を参考にする。</a:t>
            </a:r>
            <a:endParaRPr kumimoji="1" lang="en-US" altLang="ja-JP" dirty="0"/>
          </a:p>
          <a:p>
            <a:pPr lvl="1"/>
            <a:endParaRPr kumimoji="1" lang="en-US" altLang="ja-JP" dirty="0"/>
          </a:p>
          <a:p>
            <a:endParaRPr kumimoji="1" lang="ja-JP" altLang="en-US" dirty="0"/>
          </a:p>
        </p:txBody>
      </p:sp>
      <p:sp>
        <p:nvSpPr>
          <p:cNvPr id="9" name="テキスト ボックス 8">
            <a:extLst>
              <a:ext uri="{FF2B5EF4-FFF2-40B4-BE49-F238E27FC236}">
                <a16:creationId xmlns:a16="http://schemas.microsoft.com/office/drawing/2014/main" id="{5215CA26-4533-4E77-B67D-AD13B67431B5}"/>
              </a:ext>
            </a:extLst>
          </p:cNvPr>
          <p:cNvSpPr txBox="1"/>
          <p:nvPr/>
        </p:nvSpPr>
        <p:spPr>
          <a:xfrm>
            <a:off x="4700769" y="2436163"/>
            <a:ext cx="4326467" cy="400110"/>
          </a:xfrm>
          <a:prstGeom prst="rect">
            <a:avLst/>
          </a:prstGeom>
          <a:noFill/>
        </p:spPr>
        <p:txBody>
          <a:bodyPr wrap="square">
            <a:spAutoFit/>
          </a:bodyPr>
          <a:lstStyle/>
          <a:p>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表</a:t>
            </a:r>
            <a:r>
              <a:rPr lang="en-US" altLang="ja-JP" sz="2000" b="1" dirty="0">
                <a:solidFill>
                  <a:prstClr val="black"/>
                </a:solidFill>
                <a:latin typeface="メイリオ" panose="020B0604030504040204" pitchFamily="50" charset="-128"/>
                <a:ea typeface="メイリオ" panose="020B0604030504040204" pitchFamily="50" charset="-128"/>
              </a:rPr>
              <a:t>:</a:t>
            </a: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アミノ酸の疎水性度指標</a:t>
            </a:r>
            <a:endParaRPr lang="ja-JP" altLang="en-US" sz="2000" dirty="0"/>
          </a:p>
        </p:txBody>
      </p:sp>
      <p:pic>
        <p:nvPicPr>
          <p:cNvPr id="8" name="図 7" descr="テーブル&#10;&#10;自動的に生成された説明">
            <a:extLst>
              <a:ext uri="{FF2B5EF4-FFF2-40B4-BE49-F238E27FC236}">
                <a16:creationId xmlns:a16="http://schemas.microsoft.com/office/drawing/2014/main" id="{B6884EB4-C9F6-4334-8527-08F680DB4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098" y="2822277"/>
            <a:ext cx="4326467" cy="3833915"/>
          </a:xfrm>
          <a:prstGeom prst="rect">
            <a:avLst/>
          </a:prstGeom>
        </p:spPr>
      </p:pic>
    </p:spTree>
    <p:extLst>
      <p:ext uri="{BB962C8B-B14F-4D97-AF65-F5344CB8AC3E}">
        <p14:creationId xmlns:p14="http://schemas.microsoft.com/office/powerpoint/2010/main" val="305768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6D34B-18BD-44F5-8310-81941336FC13}"/>
              </a:ext>
            </a:extLst>
          </p:cNvPr>
          <p:cNvSpPr>
            <a:spLocks noGrp="1"/>
          </p:cNvSpPr>
          <p:nvPr>
            <p:ph type="title"/>
          </p:nvPr>
        </p:nvSpPr>
        <p:spPr/>
        <p:txBody>
          <a:bodyPr/>
          <a:lstStyle/>
          <a:p>
            <a:r>
              <a:rPr kumimoji="1" lang="ja-JP" altLang="en-US" dirty="0"/>
              <a:t>ベクトルの割り当て</a:t>
            </a:r>
          </a:p>
        </p:txBody>
      </p:sp>
      <p:sp>
        <p:nvSpPr>
          <p:cNvPr id="3" name="コンテンツ プレースホルダー 2">
            <a:extLst>
              <a:ext uri="{FF2B5EF4-FFF2-40B4-BE49-F238E27FC236}">
                <a16:creationId xmlns:a16="http://schemas.microsoft.com/office/drawing/2014/main" id="{A6B8ABD0-DBB0-40FA-BBB6-98A416970271}"/>
              </a:ext>
            </a:extLst>
          </p:cNvPr>
          <p:cNvSpPr>
            <a:spLocks noGrp="1"/>
          </p:cNvSpPr>
          <p:nvPr>
            <p:ph idx="1"/>
          </p:nvPr>
        </p:nvSpPr>
        <p:spPr>
          <a:xfrm>
            <a:off x="838199" y="1238081"/>
            <a:ext cx="11108267" cy="5247385"/>
          </a:xfrm>
        </p:spPr>
        <p:txBody>
          <a:bodyPr/>
          <a:lstStyle/>
          <a:p>
            <a:r>
              <a:rPr kumimoji="1" lang="ja-JP" altLang="en-US" dirty="0"/>
              <a:t>アミノ酸を疎水性度の値が小さい順に、内側、外側に</a:t>
            </a:r>
            <a:r>
              <a:rPr kumimoji="1" lang="en-US" altLang="ja-JP" dirty="0"/>
              <a:t>10</a:t>
            </a:r>
            <a:r>
              <a:rPr kumimoji="1" lang="ja-JP" altLang="en-US" dirty="0"/>
              <a:t>種類ずつ二重円で</a:t>
            </a:r>
            <a:br>
              <a:rPr kumimoji="1" lang="en-US" altLang="ja-JP" dirty="0"/>
            </a:br>
            <a:r>
              <a:rPr kumimoji="1" lang="ja-JP" altLang="en-US" dirty="0"/>
              <a:t>配置</a:t>
            </a:r>
            <a:endParaRPr kumimoji="1" lang="en-US" altLang="ja-JP" dirty="0"/>
          </a:p>
          <a:p>
            <a:pPr lvl="1"/>
            <a:r>
              <a:rPr lang="ja-JP" altLang="en-US" dirty="0"/>
              <a:t>開始位置は</a:t>
            </a:r>
            <a:r>
              <a:rPr lang="en-US" altLang="ja-JP" dirty="0"/>
              <a:t>Arg</a:t>
            </a:r>
            <a:r>
              <a:rPr lang="ja-JP" altLang="en-US" dirty="0"/>
              <a:t>（</a:t>
            </a:r>
            <a:r>
              <a:rPr lang="en-US" altLang="ja-JP" dirty="0"/>
              <a:t>R</a:t>
            </a:r>
            <a:r>
              <a:rPr lang="ja-JP" altLang="en-US" dirty="0"/>
              <a:t>）で、時計回り</a:t>
            </a:r>
            <a:endParaRPr lang="en-US" altLang="ja-JP" dirty="0"/>
          </a:p>
          <a:p>
            <a:pPr lvl="1"/>
            <a:r>
              <a:rPr lang="en-US" altLang="ja-JP" dirty="0"/>
              <a:t>z=1</a:t>
            </a:r>
            <a:r>
              <a:rPr lang="ja-JP" altLang="en-US" dirty="0"/>
              <a:t>（以下同様）</a:t>
            </a:r>
            <a:endParaRPr kumimoji="1" lang="ja-JP" altLang="en-US" dirty="0"/>
          </a:p>
        </p:txBody>
      </p:sp>
      <p:pic>
        <p:nvPicPr>
          <p:cNvPr id="5" name="図 4" descr="時計, 写真, 大きい, 吊るす が含まれている画像&#10;&#10;自動的に生成された説明">
            <a:extLst>
              <a:ext uri="{FF2B5EF4-FFF2-40B4-BE49-F238E27FC236}">
                <a16:creationId xmlns:a16="http://schemas.microsoft.com/office/drawing/2014/main" id="{E038F763-7658-41ED-BB28-779401A3E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8" y="3272521"/>
            <a:ext cx="2834727" cy="3205941"/>
          </a:xfrm>
          <a:prstGeom prst="rect">
            <a:avLst/>
          </a:prstGeom>
        </p:spPr>
      </p:pic>
      <p:sp>
        <p:nvSpPr>
          <p:cNvPr id="10" name="Rectangle 1">
            <a:extLst>
              <a:ext uri="{FF2B5EF4-FFF2-40B4-BE49-F238E27FC236}">
                <a16:creationId xmlns:a16="http://schemas.microsoft.com/office/drawing/2014/main" id="{081BFF4C-8DF6-43C2-9FE7-916E378DE037}"/>
              </a:ext>
            </a:extLst>
          </p:cNvPr>
          <p:cNvSpPr>
            <a:spLocks noChangeArrowheads="1"/>
          </p:cNvSpPr>
          <p:nvPr/>
        </p:nvSpPr>
        <p:spPr bwMode="auto">
          <a:xfrm>
            <a:off x="5424458" y="3081088"/>
            <a:ext cx="13097806" cy="554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pic>
        <p:nvPicPr>
          <p:cNvPr id="7" name="図 6" descr="テーブル&#10;&#10;自動的に生成された説明">
            <a:extLst>
              <a:ext uri="{FF2B5EF4-FFF2-40B4-BE49-F238E27FC236}">
                <a16:creationId xmlns:a16="http://schemas.microsoft.com/office/drawing/2014/main" id="{FF2709D4-5672-47FB-9EBE-E0C217E9C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9568" y="3220228"/>
            <a:ext cx="6374458" cy="3310526"/>
          </a:xfrm>
          <a:prstGeom prst="rect">
            <a:avLst/>
          </a:prstGeom>
        </p:spPr>
      </p:pic>
    </p:spTree>
    <p:extLst>
      <p:ext uri="{BB962C8B-B14F-4D97-AF65-F5344CB8AC3E}">
        <p14:creationId xmlns:p14="http://schemas.microsoft.com/office/powerpoint/2010/main" val="33137554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コンピュータネットワーク特論第五章後半.pptx" id="{D281783B-D8E5-4E02-94CA-381C17D2077C}" vid="{FF85BCDF-E801-4B72-B463-2AC929AE12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2569</TotalTime>
  <Words>2505</Words>
  <Application>Microsoft Office PowerPoint</Application>
  <PresentationFormat>ワイド画面</PresentationFormat>
  <Paragraphs>169</Paragraphs>
  <Slides>21</Slides>
  <Notes>21</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8" baseType="lpstr">
      <vt:lpstr>メイリオ</vt:lpstr>
      <vt:lpstr>游ゴシック</vt:lpstr>
      <vt:lpstr>Arial</vt:lpstr>
      <vt:lpstr>Cambria Math</vt:lpstr>
      <vt:lpstr>Wingdings</vt:lpstr>
      <vt:lpstr>Office テーマ</vt:lpstr>
      <vt:lpstr>Worksheet</vt:lpstr>
      <vt:lpstr>グラフ表示によるタンパク質配列間距離の評価のための最適なアミノ酸の配置</vt:lpstr>
      <vt:lpstr>背景</vt:lpstr>
      <vt:lpstr>発表の概要</vt:lpstr>
      <vt:lpstr>ベクトルの割り当て</vt:lpstr>
      <vt:lpstr>3次元座標群の作成方法</vt:lpstr>
      <vt:lpstr>重みの算出</vt:lpstr>
      <vt:lpstr>ベクトルの割り当て</vt:lpstr>
      <vt:lpstr>ベクトルの割り当て</vt:lpstr>
      <vt:lpstr>ベクトルの割り当て</vt:lpstr>
      <vt:lpstr>ベクトルの割り当て</vt:lpstr>
      <vt:lpstr>ベクトルの割り当て</vt:lpstr>
      <vt:lpstr>使用したタンパク質と生物種</vt:lpstr>
      <vt:lpstr>グラフ表示</vt:lpstr>
      <vt:lpstr>近縁種と遠縁種のグラフ比較</vt:lpstr>
      <vt:lpstr>特徴ベクトルの算出</vt:lpstr>
      <vt:lpstr>慣性主軸のグラフ</vt:lpstr>
      <vt:lpstr>配列間の距離</vt:lpstr>
      <vt:lpstr>距離行列</vt:lpstr>
      <vt:lpstr>系統樹</vt:lpstr>
      <vt:lpstr>まとめ</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ｓ</dc:title>
  <dc:creator>土山　啓汰</dc:creator>
  <cp:lastModifiedBy>土山 啓汰</cp:lastModifiedBy>
  <cp:revision>98</cp:revision>
  <dcterms:created xsi:type="dcterms:W3CDTF">2022-01-27T09:59:29Z</dcterms:created>
  <dcterms:modified xsi:type="dcterms:W3CDTF">2022-02-14T06:12:42Z</dcterms:modified>
</cp:coreProperties>
</file>