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2" r:id="rId10"/>
    <p:sldId id="265" r:id="rId11"/>
    <p:sldId id="266" r:id="rId12"/>
    <p:sldId id="269" r:id="rId13"/>
    <p:sldId id="270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1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kumimoji="1" lang="en-US" altLang="ja-JP" dirty="0" smtClean="0"/>
              <a:t>.Decision Tree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600200"/>
            <a:ext cx="8507288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ジニ不純物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理論的背景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11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smtClean="0"/>
              <a:t>決定</a:t>
            </a:r>
            <a:r>
              <a:rPr lang="ja-JP" altLang="en-US" b="1" smtClean="0"/>
              <a:t>木学習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r>
              <a:rPr lang="arn-CL" altLang="ja-JP" dirty="0"/>
              <a:t>https://www.slideshare.net/mitsuoshimohata/ss-35949886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関連するパターン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クラスタ分析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クラスター分析は、データ同士の類似度からデータをクラスターにまとめていく分析手法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27432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決定</a:t>
            </a:r>
            <a:r>
              <a:rPr lang="ja-JP" altLang="en-US" dirty="0"/>
              <a:t>木分析とクラスター分析の違いは、決定木分析は結果とそれをも</a:t>
            </a:r>
            <a:r>
              <a:rPr lang="ja-JP" altLang="en-US" dirty="0" err="1" smtClean="0"/>
              <a:t>た</a:t>
            </a:r>
            <a:endParaRPr lang="en-US" altLang="ja-JP" dirty="0" smtClean="0"/>
          </a:p>
          <a:p>
            <a:pPr marL="27432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ら</a:t>
            </a:r>
            <a:r>
              <a:rPr lang="ja-JP" altLang="en-US" dirty="0"/>
              <a:t>した属性が記録された「教師データ」が分析に必要なのに対し、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pPr marL="27432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ター</a:t>
            </a:r>
            <a:r>
              <a:rPr lang="ja-JP" altLang="en-US" dirty="0"/>
              <a:t>分析ではそのような「教師データ」が必要ない</a:t>
            </a:r>
            <a:r>
              <a:rPr lang="ja-JP" altLang="en-US" dirty="0" smtClean="0"/>
              <a:t>点である。</a:t>
            </a:r>
            <a:endParaRPr lang="en-US" altLang="ja-JP" dirty="0"/>
          </a:p>
          <a:p>
            <a:pPr marL="274320" lvl="1" indent="0">
              <a:buFont typeface="Arial" pitchFamily="34" charset="0"/>
              <a:buNone/>
            </a:pPr>
            <a:r>
              <a:rPr lang="ja-JP" altLang="en-US" dirty="0" smtClean="0"/>
              <a:t>・複数</a:t>
            </a:r>
            <a:r>
              <a:rPr lang="ja-JP" altLang="en-US" dirty="0"/>
              <a:t>の決定木を組み合わせること</a:t>
            </a:r>
            <a:r>
              <a:rPr lang="ja-JP" altLang="en-US" dirty="0" smtClean="0"/>
              <a:t>で</a:t>
            </a:r>
            <a:r>
              <a:rPr lang="ja-JP" altLang="en-US" b="1" dirty="0" smtClean="0"/>
              <a:t>ランダムフォレスト</a:t>
            </a:r>
            <a:r>
              <a:rPr lang="ja-JP" altLang="en-US" dirty="0" smtClean="0"/>
              <a:t>や</a:t>
            </a:r>
            <a:r>
              <a:rPr lang="en-US" altLang="ja-JP" dirty="0" smtClean="0"/>
              <a:t>GBDT</a:t>
            </a:r>
            <a:r>
              <a:rPr lang="ja-JP" altLang="en-US" dirty="0" smtClean="0"/>
              <a:t>と</a:t>
            </a:r>
            <a:r>
              <a:rPr lang="ja-JP" altLang="en-US" dirty="0"/>
              <a:t>いったより強力なアルゴリズムに発展させることが</a:t>
            </a:r>
            <a:r>
              <a:rPr lang="ja-JP" altLang="en-US" dirty="0" smtClean="0"/>
              <a:t>できる。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デザインパターン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パターン名</a:t>
            </a:r>
            <a:r>
              <a:rPr lang="en-US" altLang="ja-JP" dirty="0" smtClean="0"/>
              <a:t>: </a:t>
            </a:r>
            <a:r>
              <a:rPr lang="ja-JP" altLang="en-US" dirty="0" smtClean="0"/>
              <a:t>決定木パターン</a:t>
            </a:r>
            <a:endParaRPr lang="en-US" altLang="ja-JP" dirty="0" smtClean="0"/>
          </a:p>
          <a:p>
            <a:r>
              <a:rPr kumimoji="1" lang="ja-JP" altLang="en-US" dirty="0" smtClean="0"/>
              <a:t>分類名</a:t>
            </a:r>
            <a:r>
              <a:rPr kumimoji="1" lang="en-US" altLang="ja-JP" dirty="0" smtClean="0"/>
              <a:t>: </a:t>
            </a:r>
            <a:r>
              <a:rPr lang="ja-JP" altLang="en-US" dirty="0" smtClean="0"/>
              <a:t>決定木</a:t>
            </a:r>
            <a:r>
              <a:rPr kumimoji="1" lang="ja-JP" altLang="en-US" dirty="0" smtClean="0"/>
              <a:t>分析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目的</a:t>
            </a:r>
            <a:r>
              <a:rPr lang="ja-JP" altLang="en-US" dirty="0" smtClean="0"/>
              <a:t>：求めたい</a:t>
            </a:r>
            <a:r>
              <a:rPr lang="ja-JP" altLang="en-US" dirty="0"/>
              <a:t>結果である目的変数とその原因と考えられる説明変数が記録</a:t>
            </a:r>
            <a:r>
              <a:rPr lang="ja-JP" altLang="en-US" dirty="0" smtClean="0"/>
              <a:t>されたデータセットを利用し、</a:t>
            </a:r>
            <a:r>
              <a:rPr lang="ja-JP" altLang="en-US" dirty="0"/>
              <a:t>分析モデルを</a:t>
            </a:r>
            <a:r>
              <a:rPr lang="ja-JP" altLang="en-US" dirty="0" smtClean="0"/>
              <a:t>作成することでデータ</a:t>
            </a:r>
            <a:r>
              <a:rPr lang="ja-JP" altLang="en-US" dirty="0"/>
              <a:t>分類</a:t>
            </a:r>
            <a:r>
              <a:rPr lang="ja-JP" altLang="en-US" dirty="0" smtClean="0"/>
              <a:t>を</a:t>
            </a:r>
            <a:r>
              <a:rPr lang="ja-JP" altLang="en-US" dirty="0"/>
              <a:t>行</a:t>
            </a:r>
            <a:r>
              <a:rPr lang="ja-JP" altLang="en-US" dirty="0" smtClean="0"/>
              <a:t>う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問題</a:t>
            </a:r>
            <a:r>
              <a:rPr lang="en-US" altLang="ja-JP" dirty="0"/>
              <a:t>: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:</a:t>
            </a:r>
            <a:endParaRPr kumimoji="1" lang="en-US" altLang="ja-JP" dirty="0"/>
          </a:p>
          <a:p>
            <a:r>
              <a:rPr lang="ja-JP" altLang="en-US" dirty="0" smtClean="0"/>
              <a:t>内容</a:t>
            </a:r>
            <a:r>
              <a:rPr lang="en-US" altLang="ja-JP" dirty="0" smtClean="0"/>
              <a:t>:</a:t>
            </a:r>
          </a:p>
          <a:p>
            <a:pPr lvl="1"/>
            <a:r>
              <a:rPr lang="en-US" altLang="ja-JP" dirty="0" smtClean="0"/>
              <a:t>XXXXXXX</a:t>
            </a:r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予測値の評価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XXXXXX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適用条件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教師あり学習の一つに</a:t>
            </a:r>
            <a:r>
              <a:rPr lang="ja-JP" altLang="en-US" dirty="0" smtClean="0"/>
              <a:t>分類される。そのため学習用のデータ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セットが必要である。決定木分析では定められたクラス分類に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関する</a:t>
            </a:r>
            <a:r>
              <a:rPr lang="ja-JP" altLang="en-US" dirty="0"/>
              <a:t>問題</a:t>
            </a:r>
            <a:r>
              <a:rPr lang="ja-JP" altLang="en-US" dirty="0" smtClean="0"/>
              <a:t>を扱う。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・具体的</a:t>
            </a:r>
            <a:r>
              <a:rPr lang="ja-JP" altLang="en-US" dirty="0"/>
              <a:t>には「決定木」と呼ばれる樹木状のモデルを使って何ら</a:t>
            </a:r>
            <a:r>
              <a:rPr lang="ja-JP" altLang="en-US" dirty="0" smtClean="0"/>
              <a:t>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の</a:t>
            </a:r>
            <a:r>
              <a:rPr lang="ja-JP" altLang="en-US" dirty="0"/>
              <a:t>結果が記録されたデータセットを分類することで、その結果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影響</a:t>
            </a:r>
            <a:r>
              <a:rPr lang="ja-JP" altLang="en-US" dirty="0"/>
              <a:t>を与えた要因を分析し、その分類結果を利用して将来の</a:t>
            </a:r>
            <a:r>
              <a:rPr lang="ja-JP" altLang="en-US" dirty="0" smtClean="0"/>
              <a:t>予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測を行う。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決定木分析はデータ分割の基準さえ設定できれば分析が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で</a:t>
            </a:r>
            <a:r>
              <a:rPr lang="ja-JP" altLang="en-US" dirty="0"/>
              <a:t>あるため、データセットの中に、質的データと量的データが</a:t>
            </a:r>
            <a:r>
              <a:rPr lang="ja-JP" altLang="en-US" dirty="0" smtClean="0"/>
              <a:t>混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在して</a:t>
            </a:r>
            <a:r>
              <a:rPr lang="ja-JP" altLang="en-US" dirty="0"/>
              <a:t>いても一緒に分析を</a:t>
            </a:r>
            <a:r>
              <a:rPr lang="ja-JP" altLang="en-US" dirty="0" smtClean="0"/>
              <a:t>行うことが可能である。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</a:t>
            </a:r>
            <a:r>
              <a:rPr lang="ja-JP" altLang="en-US" dirty="0" smtClean="0"/>
              <a:t>手順</a:t>
            </a:r>
            <a:endParaRPr kumimoji="1" lang="ja-JP" altLang="en-US" dirty="0"/>
          </a:p>
        </p:txBody>
      </p:sp>
      <p:sp>
        <p:nvSpPr>
          <p:cNvPr id="1031" name="スライド番号プレースホルダー 10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457200" y="1600200"/>
            <a:ext cx="8507288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１</a:t>
            </a:r>
            <a:r>
              <a:rPr lang="ja-JP" altLang="en-US" dirty="0"/>
              <a:t>．全データがルートノードにある</a:t>
            </a:r>
            <a:r>
              <a:rPr lang="ja-JP" altLang="en-US" dirty="0" smtClean="0"/>
              <a:t>状態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２．全データ</a:t>
            </a:r>
            <a:r>
              <a:rPr lang="ja-JP" altLang="en-US" dirty="0"/>
              <a:t>を最も上手く分割する</a:t>
            </a:r>
            <a:r>
              <a:rPr lang="ja-JP" altLang="en-US" dirty="0" smtClean="0"/>
              <a:t>基準</a:t>
            </a:r>
            <a:r>
              <a:rPr lang="en-US" altLang="ja-JP" dirty="0" smtClean="0"/>
              <a:t>(※)</a:t>
            </a:r>
            <a:r>
              <a:rPr lang="ja-JP" altLang="en-US" dirty="0" smtClean="0"/>
              <a:t>を</a:t>
            </a:r>
            <a:r>
              <a:rPr lang="ja-JP" altLang="en-US" dirty="0"/>
              <a:t>探し、データ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２</a:t>
            </a:r>
            <a:r>
              <a:rPr lang="ja-JP" altLang="en-US" dirty="0"/>
              <a:t>グループに分ける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３．それを再帰的に実行する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決定</a:t>
            </a:r>
            <a:r>
              <a:rPr lang="ja-JP" altLang="en-US" dirty="0"/>
              <a:t>木</a:t>
            </a:r>
            <a:r>
              <a:rPr lang="ja-JP" altLang="en-US" dirty="0" smtClean="0"/>
              <a:t>アルゴリズムで</a:t>
            </a:r>
            <a:r>
              <a:rPr lang="ja-JP" altLang="en-US" dirty="0"/>
              <a:t>は</a:t>
            </a:r>
            <a:r>
              <a:rPr lang="ja-JP" altLang="en-US" dirty="0" smtClean="0"/>
              <a:t>分割</a:t>
            </a:r>
            <a:r>
              <a:rPr lang="ja-JP" altLang="en-US" dirty="0"/>
              <a:t>する</a:t>
            </a:r>
            <a:r>
              <a:rPr lang="ja-JP" altLang="en-US" dirty="0" smtClean="0"/>
              <a:t>ときの基準と</a:t>
            </a:r>
            <a:r>
              <a:rPr lang="ja-JP" altLang="en-US" dirty="0"/>
              <a:t>して</a:t>
            </a:r>
            <a:r>
              <a:rPr lang="ja-JP" altLang="en-US" dirty="0" smtClean="0"/>
              <a:t>は、</a:t>
            </a:r>
            <a:r>
              <a:rPr lang="ja-JP" altLang="en-US" dirty="0"/>
              <a:t>一般的にジニ不純度という指標を使って不純度を算出し、最適な形で分割</a:t>
            </a:r>
            <a:r>
              <a:rPr lang="ja-JP" altLang="en-US" dirty="0" smtClean="0"/>
              <a:t>を続ける</a:t>
            </a:r>
            <a:r>
              <a:rPr lang="ja-JP" altLang="en-US" dirty="0"/>
              <a:t>。 </a:t>
            </a:r>
            <a:r>
              <a:rPr lang="ja-JP" altLang="en-US" dirty="0" smtClean="0"/>
              <a:t>ジニ不純度については、後述の理論的背景参照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24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実装上の注意点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412776"/>
            <a:ext cx="8507288" cy="39604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・決定</a:t>
            </a:r>
            <a:r>
              <a:rPr lang="ja-JP" altLang="en-US" dirty="0"/>
              <a:t>木分析において「汎化性能」を得るためには「剪定」をすることで木の深さを制限する必要が</a:t>
            </a:r>
            <a:r>
              <a:rPr lang="ja-JP" altLang="en-US" dirty="0" smtClean="0"/>
              <a:t>ある。 剪定</a:t>
            </a:r>
            <a:r>
              <a:rPr lang="ja-JP" altLang="en-US" dirty="0"/>
              <a:t>をせずに木の深さに制限をかけなかった場合、「モデル作成に利用したデータ」に対して過剰に適合してしまい、「新しいデータ」に対する精度が低くなって</a:t>
            </a:r>
            <a:r>
              <a:rPr lang="ja-JP" altLang="en-US" dirty="0" smtClean="0"/>
              <a:t>しまう</a:t>
            </a:r>
            <a:r>
              <a:rPr lang="ja-JP" altLang="en-US" dirty="0"/>
              <a:t>可能性</a:t>
            </a:r>
            <a:r>
              <a:rPr lang="ja-JP" altLang="en-US" dirty="0" smtClean="0"/>
              <a:t>があるからである。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決定木分析にもいくつかの</a:t>
            </a:r>
            <a:r>
              <a:rPr lang="ja-JP" altLang="en-US" dirty="0" smtClean="0"/>
              <a:t>アルゴリズムがあり、有名なものが「</a:t>
            </a:r>
            <a:r>
              <a:rPr lang="arn-CL" altLang="ja-JP" b="1" dirty="0" smtClean="0"/>
              <a:t>CART</a:t>
            </a:r>
            <a:r>
              <a:rPr lang="ja-JP" altLang="en-US" b="1" dirty="0" smtClean="0"/>
              <a:t>」と「</a:t>
            </a:r>
            <a:r>
              <a:rPr lang="arn-CL" altLang="ja-JP" b="1" dirty="0" smtClean="0"/>
              <a:t>C4.5</a:t>
            </a:r>
            <a:r>
              <a:rPr lang="ja-JP" altLang="en-US" b="1" dirty="0" smtClean="0"/>
              <a:t>」である。</a:t>
            </a:r>
            <a:r>
              <a:rPr lang="en-US" altLang="ja-JP" dirty="0" smtClean="0"/>
              <a:t>CART</a:t>
            </a:r>
            <a:r>
              <a:rPr lang="ja-JP" altLang="en-US" dirty="0" smtClean="0"/>
              <a:t>では</a:t>
            </a:r>
            <a:r>
              <a:rPr lang="ja-JP" altLang="en-US" dirty="0"/>
              <a:t>、各ノードから</a:t>
            </a:r>
            <a:r>
              <a:rPr lang="ja-JP" altLang="en-US" b="1" dirty="0"/>
              <a:t>「２つに分岐」</a:t>
            </a:r>
            <a:r>
              <a:rPr lang="ja-JP" altLang="en-US" dirty="0" smtClean="0"/>
              <a:t>させ不純度</a:t>
            </a:r>
            <a:r>
              <a:rPr lang="ja-JP" altLang="en-US" dirty="0"/>
              <a:t>として「ジニ不純度」を利用することが</a:t>
            </a:r>
            <a:r>
              <a:rPr lang="ja-JP" altLang="en-US" dirty="0" smtClean="0"/>
              <a:t>多</a:t>
            </a:r>
            <a:r>
              <a:rPr lang="en-US" altLang="ja-JP" dirty="0" smtClean="0"/>
              <a:t>C</a:t>
            </a:r>
            <a:r>
              <a:rPr lang="en-US" altLang="ja-JP" dirty="0"/>
              <a:t>A</a:t>
            </a:r>
            <a:r>
              <a:rPr lang="en-US" altLang="ja-JP" dirty="0" smtClean="0"/>
              <a:t>RT</a:t>
            </a:r>
            <a:r>
              <a:rPr lang="ja-JP" altLang="en-US" dirty="0"/>
              <a:t>では</a:t>
            </a:r>
            <a:r>
              <a:rPr lang="en-US" altLang="ja-JP" dirty="0"/>
              <a:t>2</a:t>
            </a:r>
            <a:r>
              <a:rPr lang="ja-JP" altLang="en-US" dirty="0" err="1"/>
              <a:t>つにしか</a:t>
            </a:r>
            <a:r>
              <a:rPr lang="ja-JP" altLang="en-US" dirty="0"/>
              <a:t>分岐させられないが、</a:t>
            </a:r>
            <a:r>
              <a:rPr lang="en-US" altLang="ja-JP" dirty="0"/>
              <a:t>C4.5</a:t>
            </a:r>
            <a:r>
              <a:rPr lang="ja-JP" altLang="en-US" dirty="0"/>
              <a:t>では３つ以上にも分岐が</a:t>
            </a:r>
            <a:r>
              <a:rPr lang="ja-JP" altLang="en-US" dirty="0" smtClean="0"/>
              <a:t>可能。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適用結果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</a:t>
            </a:r>
            <a:r>
              <a:rPr lang="ja-JP" altLang="en-US" dirty="0"/>
              <a:t>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ja-JP" altLang="en-US" dirty="0"/>
              <a:t>データの整備が不十分な分析初期のデータ探索にも活用</a:t>
            </a:r>
            <a:r>
              <a:rPr lang="ja-JP" altLang="en-US" dirty="0" smtClean="0"/>
              <a:t>できる特徴がある。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0143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929</TotalTime>
  <Words>319</Words>
  <Application>Microsoft Office PowerPoint</Application>
  <PresentationFormat>画面に合わせる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クラリティ</vt:lpstr>
      <vt:lpstr>3.1.Decision Tree</vt:lpstr>
      <vt:lpstr>デザインパターン</vt:lpstr>
      <vt:lpstr>問題: </vt:lpstr>
      <vt:lpstr>適用条件</vt:lpstr>
      <vt:lpstr>適用手順</vt:lpstr>
      <vt:lpstr>実装上の注意点</vt:lpstr>
      <vt:lpstr>サンプルコード</vt:lpstr>
      <vt:lpstr>適用結果</vt:lpstr>
      <vt:lpstr>その他</vt:lpstr>
      <vt:lpstr>理論的背景</vt:lpstr>
      <vt:lpstr>理論的背景</vt:lpstr>
      <vt:lpstr>出典</vt:lpstr>
      <vt:lpstr>関連するパターン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Keita Misoka</dc:creator>
  <cp:lastModifiedBy>0000011162223</cp:lastModifiedBy>
  <cp:revision>49</cp:revision>
  <dcterms:created xsi:type="dcterms:W3CDTF">2018-10-24T01:37:26Z</dcterms:created>
  <dcterms:modified xsi:type="dcterms:W3CDTF">2018-12-20T08:42:41Z</dcterms:modified>
</cp:coreProperties>
</file>