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handoutMasterIdLst>
    <p:handoutMasterId r:id="rId27"/>
  </p:handoutMasterIdLst>
  <p:sldIdLst>
    <p:sldId id="256" r:id="rId2"/>
    <p:sldId id="266" r:id="rId3"/>
    <p:sldId id="263" r:id="rId4"/>
    <p:sldId id="265" r:id="rId5"/>
    <p:sldId id="264" r:id="rId6"/>
    <p:sldId id="269" r:id="rId7"/>
    <p:sldId id="273" r:id="rId8"/>
    <p:sldId id="288" r:id="rId9"/>
    <p:sldId id="280" r:id="rId10"/>
    <p:sldId id="296" r:id="rId11"/>
    <p:sldId id="279" r:id="rId12"/>
    <p:sldId id="284" r:id="rId13"/>
    <p:sldId id="295" r:id="rId14"/>
    <p:sldId id="283" r:id="rId15"/>
    <p:sldId id="294" r:id="rId16"/>
    <p:sldId id="297" r:id="rId17"/>
    <p:sldId id="270" r:id="rId18"/>
    <p:sldId id="274" r:id="rId19"/>
    <p:sldId id="290" r:id="rId20"/>
    <p:sldId id="272" r:id="rId21"/>
    <p:sldId id="292" r:id="rId22"/>
    <p:sldId id="293" r:id="rId23"/>
    <p:sldId id="289" r:id="rId24"/>
    <p:sldId id="282" r:id="rId25"/>
  </p:sldIdLst>
  <p:sldSz cx="12192000" cy="6858000"/>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65" autoAdjust="0"/>
    <p:restoredTop sz="96513" autoAdjust="0"/>
  </p:normalViewPr>
  <p:slideViewPr>
    <p:cSldViewPr snapToGrid="0">
      <p:cViewPr varScale="1">
        <p:scale>
          <a:sx n="119" d="100"/>
          <a:sy n="119"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0955C30-BCCE-4D23-A939-1E78F59974CC}"/>
              </a:ext>
            </a:extLst>
          </p:cNvPr>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a:extLst>
              <a:ext uri="{FF2B5EF4-FFF2-40B4-BE49-F238E27FC236}">
                <a16:creationId xmlns:a16="http://schemas.microsoft.com/office/drawing/2014/main" id="{716C1A6C-A4CA-40A0-9313-FEE93C91603B}"/>
              </a:ext>
            </a:extLst>
          </p:cNvPr>
          <p:cNvSpPr>
            <a:spLocks noGrp="1"/>
          </p:cNvSpPr>
          <p:nvPr>
            <p:ph type="dt" sz="quarter" idx="1"/>
          </p:nvPr>
        </p:nvSpPr>
        <p:spPr>
          <a:xfrm>
            <a:off x="3901698" y="0"/>
            <a:ext cx="2984871" cy="502755"/>
          </a:xfrm>
          <a:prstGeom prst="rect">
            <a:avLst/>
          </a:prstGeom>
        </p:spPr>
        <p:txBody>
          <a:bodyPr vert="horz" lIns="96616" tIns="48308" rIns="96616" bIns="48308" rtlCol="0"/>
          <a:lstStyle>
            <a:lvl1pPr algn="r">
              <a:defRPr sz="1300"/>
            </a:lvl1pPr>
          </a:lstStyle>
          <a:p>
            <a:fld id="{BD188513-993C-42F7-8632-F72AB43959CF}" type="datetimeFigureOut">
              <a:rPr kumimoji="1" lang="ja-JP" altLang="en-US" smtClean="0"/>
              <a:t>2020/8/29</a:t>
            </a:fld>
            <a:endParaRPr kumimoji="1" lang="ja-JP" altLang="en-US"/>
          </a:p>
        </p:txBody>
      </p:sp>
      <p:sp>
        <p:nvSpPr>
          <p:cNvPr id="4" name="フッター プレースホルダー 3">
            <a:extLst>
              <a:ext uri="{FF2B5EF4-FFF2-40B4-BE49-F238E27FC236}">
                <a16:creationId xmlns:a16="http://schemas.microsoft.com/office/drawing/2014/main" id="{74E72816-7DFC-4CC2-A0D8-C4DD125A0F8D}"/>
              </a:ext>
            </a:extLst>
          </p:cNvPr>
          <p:cNvSpPr>
            <a:spLocks noGrp="1"/>
          </p:cNvSpPr>
          <p:nvPr>
            <p:ph type="ftr" sz="quarter" idx="2"/>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5" name="スライド番号プレースホルダー 4">
            <a:extLst>
              <a:ext uri="{FF2B5EF4-FFF2-40B4-BE49-F238E27FC236}">
                <a16:creationId xmlns:a16="http://schemas.microsoft.com/office/drawing/2014/main" id="{3CB77F9B-DAE8-4778-80F3-B4F48911B5F7}"/>
              </a:ext>
            </a:extLst>
          </p:cNvPr>
          <p:cNvSpPr>
            <a:spLocks noGrp="1"/>
          </p:cNvSpPr>
          <p:nvPr>
            <p:ph type="sldNum" sz="quarter" idx="3"/>
          </p:nvPr>
        </p:nvSpPr>
        <p:spPr>
          <a:xfrm>
            <a:off x="3901698" y="9517547"/>
            <a:ext cx="2984871" cy="502754"/>
          </a:xfrm>
          <a:prstGeom prst="rect">
            <a:avLst/>
          </a:prstGeom>
        </p:spPr>
        <p:txBody>
          <a:bodyPr vert="horz" lIns="96616" tIns="48308" rIns="96616" bIns="48308" rtlCol="0" anchor="b"/>
          <a:lstStyle>
            <a:lvl1pPr algn="r">
              <a:defRPr sz="1300"/>
            </a:lvl1pPr>
          </a:lstStyle>
          <a:p>
            <a:fld id="{ACDB46C8-EE7C-4E33-AECF-26301792DE20}" type="slidenum">
              <a:rPr kumimoji="1" lang="ja-JP" altLang="en-US" smtClean="0"/>
              <a:t>‹#›</a:t>
            </a:fld>
            <a:endParaRPr kumimoji="1" lang="ja-JP" altLang="en-US"/>
          </a:p>
        </p:txBody>
      </p:sp>
    </p:spTree>
    <p:extLst>
      <p:ext uri="{BB962C8B-B14F-4D97-AF65-F5344CB8AC3E}">
        <p14:creationId xmlns:p14="http://schemas.microsoft.com/office/powerpoint/2010/main" val="27254221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A62ADC86-3204-4EE5-AF58-EDD5771DE8A9}" type="datetimeFigureOut">
              <a:rPr kumimoji="1" lang="ja-JP" altLang="en-US" smtClean="0"/>
              <a:t>2020/8/29</a:t>
            </a:fld>
            <a:endParaRPr kumimoji="1" lang="ja-JP" altLang="en-US"/>
          </a:p>
        </p:txBody>
      </p:sp>
      <p:sp>
        <p:nvSpPr>
          <p:cNvPr id="4" name="スライド イメージ プレースホルダー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BCB8E6BC-8C9F-4A20-A77A-6E41A6A74FC5}" type="slidenum">
              <a:rPr kumimoji="1" lang="ja-JP" altLang="en-US" smtClean="0"/>
              <a:t>‹#›</a:t>
            </a:fld>
            <a:endParaRPr kumimoji="1" lang="ja-JP" altLang="en-US"/>
          </a:p>
        </p:txBody>
      </p:sp>
    </p:spTree>
    <p:extLst>
      <p:ext uri="{BB962C8B-B14F-4D97-AF65-F5344CB8AC3E}">
        <p14:creationId xmlns:p14="http://schemas.microsoft.com/office/powerpoint/2010/main" val="2827066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こんにちは．</a:t>
            </a:r>
            <a:r>
              <a:rPr kumimoji="1" lang="en-US" altLang="ja-JP" dirty="0"/>
              <a:t>SWDHY</a:t>
            </a:r>
            <a:r>
              <a:rPr kumimoji="1" lang="ja-JP" altLang="en-US" dirty="0"/>
              <a:t>です．</a:t>
            </a:r>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1</a:t>
            </a:fld>
            <a:endParaRPr kumimoji="1" lang="ja-JP" altLang="en-US"/>
          </a:p>
        </p:txBody>
      </p:sp>
    </p:spTree>
    <p:extLst>
      <p:ext uri="{BB962C8B-B14F-4D97-AF65-F5344CB8AC3E}">
        <p14:creationId xmlns:p14="http://schemas.microsoft.com/office/powerpoint/2010/main" val="1820764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10</a:t>
            </a:fld>
            <a:endParaRPr kumimoji="1" lang="ja-JP" altLang="en-US"/>
          </a:p>
        </p:txBody>
      </p:sp>
    </p:spTree>
    <p:extLst>
      <p:ext uri="{BB962C8B-B14F-4D97-AF65-F5344CB8AC3E}">
        <p14:creationId xmlns:p14="http://schemas.microsoft.com/office/powerpoint/2010/main" val="2284820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他にも複数の機能を実装しました．</a:t>
            </a:r>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11</a:t>
            </a:fld>
            <a:endParaRPr kumimoji="1" lang="ja-JP" altLang="en-US"/>
          </a:p>
        </p:txBody>
      </p:sp>
    </p:spTree>
    <p:extLst>
      <p:ext uri="{BB962C8B-B14F-4D97-AF65-F5344CB8AC3E}">
        <p14:creationId xmlns:p14="http://schemas.microsoft.com/office/powerpoint/2010/main" val="2598120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例えばカレンダー機能，予定を入れることができます．</a:t>
            </a:r>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12</a:t>
            </a:fld>
            <a:endParaRPr kumimoji="1" lang="ja-JP" altLang="en-US"/>
          </a:p>
        </p:txBody>
      </p:sp>
    </p:spTree>
    <p:extLst>
      <p:ext uri="{BB962C8B-B14F-4D97-AF65-F5344CB8AC3E}">
        <p14:creationId xmlns:p14="http://schemas.microsoft.com/office/powerpoint/2010/main" val="3201158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13</a:t>
            </a:fld>
            <a:endParaRPr kumimoji="1" lang="ja-JP" altLang="en-US"/>
          </a:p>
        </p:txBody>
      </p:sp>
    </p:spTree>
    <p:extLst>
      <p:ext uri="{BB962C8B-B14F-4D97-AF65-F5344CB8AC3E}">
        <p14:creationId xmlns:p14="http://schemas.microsoft.com/office/powerpoint/2010/main" val="3786292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メモ帳はテキストファイルを読み込んで表示させます．</a:t>
            </a:r>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14</a:t>
            </a:fld>
            <a:endParaRPr kumimoji="1" lang="ja-JP" altLang="en-US"/>
          </a:p>
        </p:txBody>
      </p:sp>
    </p:spTree>
    <p:extLst>
      <p:ext uri="{BB962C8B-B14F-4D97-AF65-F5344CB8AC3E}">
        <p14:creationId xmlns:p14="http://schemas.microsoft.com/office/powerpoint/2010/main" val="3779164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15</a:t>
            </a:fld>
            <a:endParaRPr kumimoji="1" lang="ja-JP" altLang="en-US"/>
          </a:p>
        </p:txBody>
      </p:sp>
    </p:spTree>
    <p:extLst>
      <p:ext uri="{BB962C8B-B14F-4D97-AF65-F5344CB8AC3E}">
        <p14:creationId xmlns:p14="http://schemas.microsoft.com/office/powerpoint/2010/main" val="579510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16</a:t>
            </a:fld>
            <a:endParaRPr kumimoji="1" lang="ja-JP" altLang="en-US"/>
          </a:p>
        </p:txBody>
      </p:sp>
    </p:spTree>
    <p:extLst>
      <p:ext uri="{BB962C8B-B14F-4D97-AF65-F5344CB8AC3E}">
        <p14:creationId xmlns:p14="http://schemas.microsoft.com/office/powerpoint/2010/main" val="3095593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そして，先程から気づいているとは思いますが，このはちまるちゃん，つかむと動きます．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17</a:t>
            </a:fld>
            <a:endParaRPr kumimoji="1" lang="ja-JP" altLang="en-US"/>
          </a:p>
        </p:txBody>
      </p:sp>
    </p:spTree>
    <p:extLst>
      <p:ext uri="{BB962C8B-B14F-4D97-AF65-F5344CB8AC3E}">
        <p14:creationId xmlns:p14="http://schemas.microsoft.com/office/powerpoint/2010/main" val="876280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そんなはちまるちゃんの最大の特徴は拡張性が高いことです．</a:t>
            </a:r>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18</a:t>
            </a:fld>
            <a:endParaRPr kumimoji="1" lang="ja-JP" altLang="en-US"/>
          </a:p>
        </p:txBody>
      </p:sp>
    </p:spTree>
    <p:extLst>
      <p:ext uri="{BB962C8B-B14F-4D97-AF65-F5344CB8AC3E}">
        <p14:creationId xmlns:p14="http://schemas.microsoft.com/office/powerpoint/2010/main" val="2793693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８０ちゃんは</a:t>
            </a:r>
            <a:r>
              <a:rPr kumimoji="1" lang="en-US" altLang="ja-JP" dirty="0"/>
              <a:t>Python</a:t>
            </a:r>
            <a:r>
              <a:rPr kumimoji="1" lang="ja-JP" altLang="en-US" dirty="0"/>
              <a:t>で書かれています．</a:t>
            </a:r>
            <a:endParaRPr kumimoji="1" lang="en-US" altLang="ja-JP" dirty="0"/>
          </a:p>
          <a:p>
            <a:r>
              <a:rPr kumimoji="1" lang="ja-JP" altLang="en-US" dirty="0"/>
              <a:t>持たせたい機能を</a:t>
            </a:r>
            <a:r>
              <a:rPr kumimoji="1" lang="en-US" altLang="ja-JP" dirty="0"/>
              <a:t>python</a:t>
            </a:r>
            <a:r>
              <a:rPr kumimoji="1" lang="ja-JP" altLang="en-US" dirty="0"/>
              <a:t>で書き，それを特定の関数でまとめてあげます．</a:t>
            </a:r>
            <a:endParaRPr kumimoji="1" lang="en-US" altLang="ja-JP" dirty="0"/>
          </a:p>
          <a:p>
            <a:r>
              <a:rPr kumimoji="1" lang="ja-JP" altLang="en-US" dirty="0"/>
              <a:t>そして，モジュール以下にあるフォルダーに</a:t>
            </a:r>
            <a:r>
              <a:rPr kumimoji="1" lang="en-US" altLang="ja-JP" dirty="0"/>
              <a:t>Python</a:t>
            </a:r>
            <a:r>
              <a:rPr kumimoji="1" lang="ja-JP" altLang="en-US" dirty="0"/>
              <a:t>ファイルを加えることでパレットに組み込まれます．</a:t>
            </a:r>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19</a:t>
            </a:fld>
            <a:endParaRPr kumimoji="1" lang="ja-JP" altLang="en-US"/>
          </a:p>
        </p:txBody>
      </p:sp>
    </p:spTree>
    <p:extLst>
      <p:ext uri="{BB962C8B-B14F-4D97-AF65-F5344CB8AC3E}">
        <p14:creationId xmlns:p14="http://schemas.microsoft.com/office/powerpoint/2010/main" val="116872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４月から大学生になったもののオンライン授業ばかりが続いていました．</a:t>
            </a:r>
            <a:endParaRPr kumimoji="1" lang="en-US" altLang="ja-JP" dirty="0"/>
          </a:p>
          <a:p>
            <a:r>
              <a:rPr kumimoji="1" lang="ja-JP" altLang="en-US" dirty="0"/>
              <a:t>そんな中．．．</a:t>
            </a:r>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2</a:t>
            </a:fld>
            <a:endParaRPr kumimoji="1" lang="ja-JP" altLang="en-US"/>
          </a:p>
        </p:txBody>
      </p:sp>
    </p:spTree>
    <p:extLst>
      <p:ext uri="{BB962C8B-B14F-4D97-AF65-F5344CB8AC3E}">
        <p14:creationId xmlns:p14="http://schemas.microsoft.com/office/powerpoint/2010/main" val="3169122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はちまるちゃんの課題としては，まず，まだ実装できる機能が少ないことです．</a:t>
            </a:r>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20</a:t>
            </a:fld>
            <a:endParaRPr kumimoji="1" lang="ja-JP" altLang="en-US"/>
          </a:p>
        </p:txBody>
      </p:sp>
    </p:spTree>
    <p:extLst>
      <p:ext uri="{BB962C8B-B14F-4D97-AF65-F5344CB8AC3E}">
        <p14:creationId xmlns:p14="http://schemas.microsoft.com/office/powerpoint/2010/main" val="457250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次に，パレットがすぐに消えてしまうように</a:t>
            </a:r>
            <a:r>
              <a:rPr kumimoji="1" lang="en-US" altLang="ja-JP" dirty="0"/>
              <a:t>python</a:t>
            </a:r>
            <a:r>
              <a:rPr kumimoji="1" lang="ja-JP" altLang="en-US" dirty="0"/>
              <a:t>で書いているため動きが遅いことです．</a:t>
            </a:r>
            <a:endParaRPr kumimoji="1" lang="en-US" altLang="ja-JP" dirty="0"/>
          </a:p>
          <a:p>
            <a:r>
              <a:rPr kumimoji="1" lang="ja-JP" altLang="en-US" dirty="0"/>
              <a:t>後々には</a:t>
            </a:r>
            <a:r>
              <a:rPr kumimoji="1" lang="en-US" altLang="ja-JP" dirty="0"/>
              <a:t>C</a:t>
            </a:r>
            <a:r>
              <a:rPr kumimoji="1" lang="ja-JP" altLang="en-US" dirty="0"/>
              <a:t>や</a:t>
            </a:r>
            <a:r>
              <a:rPr kumimoji="1" lang="en-US" altLang="ja-JP" dirty="0"/>
              <a:t>C++</a:t>
            </a:r>
            <a:r>
              <a:rPr kumimoji="1" lang="ja-JP" altLang="en-US" dirty="0"/>
              <a:t>でも書いてみたいです．</a:t>
            </a:r>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21</a:t>
            </a:fld>
            <a:endParaRPr kumimoji="1" lang="ja-JP" altLang="en-US"/>
          </a:p>
        </p:txBody>
      </p:sp>
    </p:spTree>
    <p:extLst>
      <p:ext uri="{BB962C8B-B14F-4D97-AF65-F5344CB8AC3E}">
        <p14:creationId xmlns:p14="http://schemas.microsoft.com/office/powerpoint/2010/main" val="2658891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また，機能をつけることを最優先したため，デザイン性いので．</a:t>
            </a:r>
            <a:endParaRPr kumimoji="1" lang="en-US" altLang="ja-JP" dirty="0"/>
          </a:p>
          <a:p>
            <a:r>
              <a:rPr kumimoji="1" lang="ja-JP" altLang="en-US" dirty="0"/>
              <a:t>ユーザーインターフェースを意識したつくりに変えたり，カスタム性をあげたりしていきたいです．</a:t>
            </a:r>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22</a:t>
            </a:fld>
            <a:endParaRPr kumimoji="1" lang="ja-JP" altLang="en-US"/>
          </a:p>
        </p:txBody>
      </p:sp>
    </p:spTree>
    <p:extLst>
      <p:ext uri="{BB962C8B-B14F-4D97-AF65-F5344CB8AC3E}">
        <p14:creationId xmlns:p14="http://schemas.microsoft.com/office/powerpoint/2010/main" val="2419876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そういえばこの２週間忙しすぎてファイル整理ができていませんでした！</a:t>
            </a:r>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23</a:t>
            </a:fld>
            <a:endParaRPr kumimoji="1" lang="ja-JP" altLang="en-US"/>
          </a:p>
        </p:txBody>
      </p:sp>
    </p:spTree>
    <p:extLst>
      <p:ext uri="{BB962C8B-B14F-4D97-AF65-F5344CB8AC3E}">
        <p14:creationId xmlns:p14="http://schemas.microsoft.com/office/powerpoint/2010/main" val="3498151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24</a:t>
            </a:fld>
            <a:endParaRPr kumimoji="1" lang="ja-JP" altLang="en-US"/>
          </a:p>
        </p:txBody>
      </p:sp>
    </p:spTree>
    <p:extLst>
      <p:ext uri="{BB962C8B-B14F-4D97-AF65-F5344CB8AC3E}">
        <p14:creationId xmlns:p14="http://schemas.microsoft.com/office/powerpoint/2010/main" val="653178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とあるメンバーのデスクトップが．．．</a:t>
            </a:r>
            <a:endParaRPr kumimoji="1" lang="en-US" altLang="ja-JP" dirty="0"/>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3</a:t>
            </a:fld>
            <a:endParaRPr kumimoji="1" lang="ja-JP" altLang="en-US"/>
          </a:p>
        </p:txBody>
      </p:sp>
    </p:spTree>
    <p:extLst>
      <p:ext uri="{BB962C8B-B14F-4D97-AF65-F5344CB8AC3E}">
        <p14:creationId xmlns:p14="http://schemas.microsoft.com/office/powerpoint/2010/main" val="651972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このようになっています．</a:t>
            </a:r>
            <a:endParaRPr kumimoji="1" lang="en-US" altLang="ja-JP" dirty="0"/>
          </a:p>
          <a:p>
            <a:r>
              <a:rPr kumimoji="1" lang="ja-JP" altLang="en-US" dirty="0"/>
              <a:t>これはひどい．</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4</a:t>
            </a:fld>
            <a:endParaRPr kumimoji="1" lang="ja-JP" altLang="en-US"/>
          </a:p>
        </p:txBody>
      </p:sp>
    </p:spTree>
    <p:extLst>
      <p:ext uri="{BB962C8B-B14F-4D97-AF65-F5344CB8AC3E}">
        <p14:creationId xmlns:p14="http://schemas.microsoft.com/office/powerpoint/2010/main" val="651371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そこで，これらのファイルを片付けるためのお助けツールを作ろう，と今回の作品を作りました．それが．．．</a:t>
            </a:r>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5</a:t>
            </a:fld>
            <a:endParaRPr kumimoji="1" lang="ja-JP" altLang="en-US"/>
          </a:p>
        </p:txBody>
      </p:sp>
    </p:spTree>
    <p:extLst>
      <p:ext uri="{BB962C8B-B14F-4D97-AF65-F5344CB8AC3E}">
        <p14:creationId xmlns:p14="http://schemas.microsoft.com/office/powerpoint/2010/main" val="555482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８０ちゃんです．最大８個の機能を持たせることができる丸いカラーパレットを持っているから８０ちゃんです．メンバーの一人が描いたオリジナルキャラです．</a:t>
            </a:r>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6</a:t>
            </a:fld>
            <a:endParaRPr kumimoji="1" lang="ja-JP" altLang="en-US"/>
          </a:p>
        </p:txBody>
      </p:sp>
    </p:spTree>
    <p:extLst>
      <p:ext uri="{BB962C8B-B14F-4D97-AF65-F5344CB8AC3E}">
        <p14:creationId xmlns:p14="http://schemas.microsoft.com/office/powerpoint/2010/main" val="1050310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１，あの大量の資料を楽に整理したい．</a:t>
            </a:r>
            <a:endParaRPr kumimoji="1" lang="en-US" altLang="ja-JP" dirty="0"/>
          </a:p>
          <a:p>
            <a:r>
              <a:rPr kumimoji="1" lang="ja-JP" altLang="en-US" dirty="0"/>
              <a:t>２，どうせならいろんな機能をつけたい．</a:t>
            </a:r>
            <a:endParaRPr kumimoji="1" lang="en-US" altLang="ja-JP" dirty="0"/>
          </a:p>
          <a:p>
            <a:r>
              <a:rPr kumimoji="1" lang="ja-JP" altLang="en-US" dirty="0"/>
              <a:t>３．画面にいて楽しい，癒してくれる存在にしたい．という思いで作りました．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7</a:t>
            </a:fld>
            <a:endParaRPr kumimoji="1" lang="ja-JP" altLang="en-US"/>
          </a:p>
        </p:txBody>
      </p:sp>
    </p:spTree>
    <p:extLst>
      <p:ext uri="{BB962C8B-B14F-4D97-AF65-F5344CB8AC3E}">
        <p14:creationId xmlns:p14="http://schemas.microsoft.com/office/powerpoint/2010/main" val="2349090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８０ちゃんの機能選択はこのカラーパレットを用いて行います．</a:t>
            </a:r>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8</a:t>
            </a:fld>
            <a:endParaRPr kumimoji="1" lang="ja-JP" altLang="en-US"/>
          </a:p>
        </p:txBody>
      </p:sp>
    </p:spTree>
    <p:extLst>
      <p:ext uri="{BB962C8B-B14F-4D97-AF65-F5344CB8AC3E}">
        <p14:creationId xmlns:p14="http://schemas.microsoft.com/office/powerpoint/2010/main" val="3458996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では，目当ての機能であるファイル検索を行ってみます．本来であれば</a:t>
            </a:r>
            <a:r>
              <a:rPr kumimoji="1" lang="en-US" altLang="ja-JP" dirty="0"/>
              <a:t>user</a:t>
            </a:r>
            <a:r>
              <a:rPr kumimoji="1" lang="ja-JP" altLang="en-US" dirty="0"/>
              <a:t>以下のファイルがここに表示されますが，今はサンプルフォルダを用いています．</a:t>
            </a:r>
            <a:endParaRPr kumimoji="1" lang="en-US" altLang="ja-JP" dirty="0"/>
          </a:p>
          <a:p>
            <a:r>
              <a:rPr kumimoji="1" lang="ja-JP" altLang="en-US" dirty="0"/>
              <a:t>まず，検索したいフォルダを選択し，試しに</a:t>
            </a:r>
            <a:r>
              <a:rPr kumimoji="1" lang="en-US" altLang="ja-JP" dirty="0" err="1"/>
              <a:t>png</a:t>
            </a:r>
            <a:r>
              <a:rPr kumimoji="1" lang="ja-JP" altLang="en-US" dirty="0"/>
              <a:t>で拡張子検索を行います．と，このようにファイルの一覧とファイル数が表示されます．</a:t>
            </a:r>
            <a:endParaRPr kumimoji="1" lang="en-US" altLang="ja-JP" dirty="0"/>
          </a:p>
          <a:p>
            <a:r>
              <a:rPr kumimoji="1" lang="ja-JP" altLang="en-US" dirty="0"/>
              <a:t>キーワード検索もできます．キャラはちまるちゃんを移動先に指定してあげて，今は空っぽになっています，キャラ１を選択して移動を押してあげると，このようにファイルを移動することもできます．</a:t>
            </a:r>
          </a:p>
        </p:txBody>
      </p:sp>
      <p:sp>
        <p:nvSpPr>
          <p:cNvPr id="4" name="スライド番号プレースホルダー 3"/>
          <p:cNvSpPr>
            <a:spLocks noGrp="1"/>
          </p:cNvSpPr>
          <p:nvPr>
            <p:ph type="sldNum" sz="quarter" idx="5"/>
          </p:nvPr>
        </p:nvSpPr>
        <p:spPr/>
        <p:txBody>
          <a:bodyPr/>
          <a:lstStyle/>
          <a:p>
            <a:fld id="{BCB8E6BC-8C9F-4A20-A77A-6E41A6A74FC5}" type="slidenum">
              <a:rPr kumimoji="1" lang="ja-JP" altLang="en-US" smtClean="0"/>
              <a:t>9</a:t>
            </a:fld>
            <a:endParaRPr kumimoji="1" lang="ja-JP" altLang="en-US"/>
          </a:p>
        </p:txBody>
      </p:sp>
    </p:spTree>
    <p:extLst>
      <p:ext uri="{BB962C8B-B14F-4D97-AF65-F5344CB8AC3E}">
        <p14:creationId xmlns:p14="http://schemas.microsoft.com/office/powerpoint/2010/main" val="1214695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DC13421-D325-435B-A165-97F7423D138E}" type="datetimeFigureOut">
              <a:rPr kumimoji="1" lang="ja-JP" altLang="en-US" smtClean="0"/>
              <a:t>2020/8/29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E67C2A-D707-4B78-B824-3AB9B2C8F3B1}" type="slidenum">
              <a:rPr kumimoji="1" lang="ja-JP" altLang="en-US" smtClean="0"/>
              <a:t>‹#›</a:t>
            </a:fld>
            <a:endParaRPr kumimoji="1" lang="ja-JP" altLang="en-US"/>
          </a:p>
        </p:txBody>
      </p:sp>
    </p:spTree>
    <p:extLst>
      <p:ext uri="{BB962C8B-B14F-4D97-AF65-F5344CB8AC3E}">
        <p14:creationId xmlns:p14="http://schemas.microsoft.com/office/powerpoint/2010/main" val="1108012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C13421-D325-435B-A165-97F7423D138E}" type="datetimeFigureOut">
              <a:rPr kumimoji="1" lang="ja-JP" altLang="en-US" smtClean="0"/>
              <a:t>2020/8/29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E67C2A-D707-4B78-B824-3AB9B2C8F3B1}" type="slidenum">
              <a:rPr kumimoji="1" lang="ja-JP" altLang="en-US" smtClean="0"/>
              <a:t>‹#›</a:t>
            </a:fld>
            <a:endParaRPr kumimoji="1" lang="ja-JP" altLang="en-US"/>
          </a:p>
        </p:txBody>
      </p:sp>
    </p:spTree>
    <p:extLst>
      <p:ext uri="{BB962C8B-B14F-4D97-AF65-F5344CB8AC3E}">
        <p14:creationId xmlns:p14="http://schemas.microsoft.com/office/powerpoint/2010/main" val="83325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C13421-D325-435B-A165-97F7423D138E}" type="datetimeFigureOut">
              <a:rPr kumimoji="1" lang="ja-JP" altLang="en-US" smtClean="0"/>
              <a:t>2020/8/29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E67C2A-D707-4B78-B824-3AB9B2C8F3B1}" type="slidenum">
              <a:rPr kumimoji="1" lang="ja-JP" altLang="en-US" smtClean="0"/>
              <a:t>‹#›</a:t>
            </a:fld>
            <a:endParaRPr kumimoji="1" lang="ja-JP" altLang="en-US"/>
          </a:p>
        </p:txBody>
      </p:sp>
    </p:spTree>
    <p:extLst>
      <p:ext uri="{BB962C8B-B14F-4D97-AF65-F5344CB8AC3E}">
        <p14:creationId xmlns:p14="http://schemas.microsoft.com/office/powerpoint/2010/main" val="68938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C13421-D325-435B-A165-97F7423D138E}" type="datetimeFigureOut">
              <a:rPr kumimoji="1" lang="ja-JP" altLang="en-US" smtClean="0"/>
              <a:t>2020/8/29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E67C2A-D707-4B78-B824-3AB9B2C8F3B1}" type="slidenum">
              <a:rPr kumimoji="1" lang="ja-JP" altLang="en-US" smtClean="0"/>
              <a:t>‹#›</a:t>
            </a:fld>
            <a:endParaRPr kumimoji="1" lang="ja-JP" altLang="en-US"/>
          </a:p>
        </p:txBody>
      </p:sp>
    </p:spTree>
    <p:extLst>
      <p:ext uri="{BB962C8B-B14F-4D97-AF65-F5344CB8AC3E}">
        <p14:creationId xmlns:p14="http://schemas.microsoft.com/office/powerpoint/2010/main" val="346407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DC13421-D325-435B-A165-97F7423D138E}" type="datetimeFigureOut">
              <a:rPr kumimoji="1" lang="ja-JP" altLang="en-US" smtClean="0"/>
              <a:t>2020/8/29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E67C2A-D707-4B78-B824-3AB9B2C8F3B1}" type="slidenum">
              <a:rPr kumimoji="1" lang="ja-JP" altLang="en-US" smtClean="0"/>
              <a:t>‹#›</a:t>
            </a:fld>
            <a:endParaRPr kumimoji="1" lang="ja-JP" altLang="en-US"/>
          </a:p>
        </p:txBody>
      </p:sp>
    </p:spTree>
    <p:extLst>
      <p:ext uri="{BB962C8B-B14F-4D97-AF65-F5344CB8AC3E}">
        <p14:creationId xmlns:p14="http://schemas.microsoft.com/office/powerpoint/2010/main" val="169781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DC13421-D325-435B-A165-97F7423D138E}" type="datetimeFigureOut">
              <a:rPr kumimoji="1" lang="ja-JP" altLang="en-US" smtClean="0"/>
              <a:t>2020/8/29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E67C2A-D707-4B78-B824-3AB9B2C8F3B1}" type="slidenum">
              <a:rPr kumimoji="1" lang="ja-JP" altLang="en-US" smtClean="0"/>
              <a:t>‹#›</a:t>
            </a:fld>
            <a:endParaRPr kumimoji="1" lang="ja-JP" altLang="en-US"/>
          </a:p>
        </p:txBody>
      </p:sp>
    </p:spTree>
    <p:extLst>
      <p:ext uri="{BB962C8B-B14F-4D97-AF65-F5344CB8AC3E}">
        <p14:creationId xmlns:p14="http://schemas.microsoft.com/office/powerpoint/2010/main" val="164229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DC13421-D325-435B-A165-97F7423D138E}" type="datetimeFigureOut">
              <a:rPr kumimoji="1" lang="ja-JP" altLang="en-US" smtClean="0"/>
              <a:t>2020/8/29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0E67C2A-D707-4B78-B824-3AB9B2C8F3B1}" type="slidenum">
              <a:rPr kumimoji="1" lang="ja-JP" altLang="en-US" smtClean="0"/>
              <a:t>‹#›</a:t>
            </a:fld>
            <a:endParaRPr kumimoji="1" lang="ja-JP" altLang="en-US"/>
          </a:p>
        </p:txBody>
      </p:sp>
    </p:spTree>
    <p:extLst>
      <p:ext uri="{BB962C8B-B14F-4D97-AF65-F5344CB8AC3E}">
        <p14:creationId xmlns:p14="http://schemas.microsoft.com/office/powerpoint/2010/main" val="24232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DC13421-D325-435B-A165-97F7423D138E}" type="datetimeFigureOut">
              <a:rPr kumimoji="1" lang="ja-JP" altLang="en-US" smtClean="0"/>
              <a:t>2020/8/29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0E67C2A-D707-4B78-B824-3AB9B2C8F3B1}" type="slidenum">
              <a:rPr kumimoji="1" lang="ja-JP" altLang="en-US" smtClean="0"/>
              <a:t>‹#›</a:t>
            </a:fld>
            <a:endParaRPr kumimoji="1" lang="ja-JP" altLang="en-US"/>
          </a:p>
        </p:txBody>
      </p:sp>
    </p:spTree>
    <p:extLst>
      <p:ext uri="{BB962C8B-B14F-4D97-AF65-F5344CB8AC3E}">
        <p14:creationId xmlns:p14="http://schemas.microsoft.com/office/powerpoint/2010/main" val="302268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13421-D325-435B-A165-97F7423D138E}" type="datetimeFigureOut">
              <a:rPr kumimoji="1" lang="ja-JP" altLang="en-US" smtClean="0"/>
              <a:t>2020/8/29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0E67C2A-D707-4B78-B824-3AB9B2C8F3B1}" type="slidenum">
              <a:rPr kumimoji="1" lang="ja-JP" altLang="en-US" smtClean="0"/>
              <a:t>‹#›</a:t>
            </a:fld>
            <a:endParaRPr kumimoji="1" lang="ja-JP" altLang="en-US"/>
          </a:p>
        </p:txBody>
      </p:sp>
    </p:spTree>
    <p:extLst>
      <p:ext uri="{BB962C8B-B14F-4D97-AF65-F5344CB8AC3E}">
        <p14:creationId xmlns:p14="http://schemas.microsoft.com/office/powerpoint/2010/main" val="257280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DC13421-D325-435B-A165-97F7423D138E}" type="datetimeFigureOut">
              <a:rPr kumimoji="1" lang="ja-JP" altLang="en-US" smtClean="0"/>
              <a:t>2020/8/29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E67C2A-D707-4B78-B824-3AB9B2C8F3B1}" type="slidenum">
              <a:rPr kumimoji="1" lang="ja-JP" altLang="en-US" smtClean="0"/>
              <a:t>‹#›</a:t>
            </a:fld>
            <a:endParaRPr kumimoji="1" lang="ja-JP" altLang="en-US"/>
          </a:p>
        </p:txBody>
      </p:sp>
    </p:spTree>
    <p:extLst>
      <p:ext uri="{BB962C8B-B14F-4D97-AF65-F5344CB8AC3E}">
        <p14:creationId xmlns:p14="http://schemas.microsoft.com/office/powerpoint/2010/main" val="46207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DC13421-D325-435B-A165-97F7423D138E}" type="datetimeFigureOut">
              <a:rPr kumimoji="1" lang="ja-JP" altLang="en-US" smtClean="0"/>
              <a:t>2020/8/29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E67C2A-D707-4B78-B824-3AB9B2C8F3B1}" type="slidenum">
              <a:rPr kumimoji="1" lang="ja-JP" altLang="en-US" smtClean="0"/>
              <a:t>‹#›</a:t>
            </a:fld>
            <a:endParaRPr kumimoji="1" lang="ja-JP" altLang="en-US"/>
          </a:p>
        </p:txBody>
      </p:sp>
    </p:spTree>
    <p:extLst>
      <p:ext uri="{BB962C8B-B14F-4D97-AF65-F5344CB8AC3E}">
        <p14:creationId xmlns:p14="http://schemas.microsoft.com/office/powerpoint/2010/main" val="240892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13421-D325-435B-A165-97F7423D138E}" type="datetimeFigureOut">
              <a:rPr kumimoji="1" lang="ja-JP" altLang="en-US" smtClean="0"/>
              <a:t>2020/8/29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67C2A-D707-4B78-B824-3AB9B2C8F3B1}" type="slidenum">
              <a:rPr kumimoji="1" lang="ja-JP" altLang="en-US" smtClean="0"/>
              <a:t>‹#›</a:t>
            </a:fld>
            <a:endParaRPr kumimoji="1" lang="ja-JP" altLang="en-US"/>
          </a:p>
        </p:txBody>
      </p:sp>
    </p:spTree>
    <p:extLst>
      <p:ext uri="{BB962C8B-B14F-4D97-AF65-F5344CB8AC3E}">
        <p14:creationId xmlns:p14="http://schemas.microsoft.com/office/powerpoint/2010/main" val="18312026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54E48-12A2-4911-9CA8-760622BE5CE0}"/>
              </a:ext>
            </a:extLst>
          </p:cNvPr>
          <p:cNvSpPr>
            <a:spLocks noGrp="1"/>
          </p:cNvSpPr>
          <p:nvPr>
            <p:ph type="ctrTitle"/>
          </p:nvPr>
        </p:nvSpPr>
        <p:spPr/>
        <p:txBody>
          <a:bodyPr anchor="b">
            <a:normAutofit/>
          </a:bodyPr>
          <a:lstStyle/>
          <a:p>
            <a:r>
              <a:rPr kumimoji="1" lang="en-US" altLang="ja-JP" sz="9600">
                <a:latin typeface="メイリオ" panose="020B0604030504040204" pitchFamily="50" charset="-128"/>
                <a:ea typeface="メイリオ" panose="020B0604030504040204" pitchFamily="50" charset="-128"/>
              </a:rPr>
              <a:t>SWDHY</a:t>
            </a:r>
            <a:endParaRPr kumimoji="1" lang="ja-JP" altLang="en-US" sz="9600" dirty="0">
              <a:latin typeface="メイリオ" panose="020B0604030504040204" pitchFamily="50" charset="-128"/>
              <a:ea typeface="メイリオ" panose="020B0604030504040204" pitchFamily="50" charset="-128"/>
            </a:endParaRPr>
          </a:p>
        </p:txBody>
      </p:sp>
      <p:sp>
        <p:nvSpPr>
          <p:cNvPr id="3" name="字幕 2">
            <a:extLst>
              <a:ext uri="{FF2B5EF4-FFF2-40B4-BE49-F238E27FC236}">
                <a16:creationId xmlns:a16="http://schemas.microsoft.com/office/drawing/2014/main" id="{DF6FED62-55D4-4CE8-BF11-BB1D57AA0B9E}"/>
              </a:ext>
            </a:extLst>
          </p:cNvPr>
          <p:cNvSpPr>
            <a:spLocks noGrp="1"/>
          </p:cNvSpPr>
          <p:nvPr>
            <p:ph type="subTitle" idx="1"/>
          </p:nvPr>
        </p:nvSpPr>
        <p:spPr/>
        <p:txBody>
          <a:bodyPr anchor="ctr"/>
          <a:lstStyle/>
          <a:p>
            <a:r>
              <a:rPr lang="ja-JP" altLang="en-US" sz="1800" dirty="0">
                <a:latin typeface="メイリオ" panose="020B0604030504040204" pitchFamily="50" charset="-128"/>
                <a:ea typeface="メイリオ" panose="020B0604030504040204" pitchFamily="50" charset="-128"/>
                <a:cs typeface="Calibri" panose="020F0502020204030204" pitchFamily="34" charset="0"/>
              </a:rPr>
              <a:t>小栗秀之　鈴木康太　鈴木大介　鈴木貴水</a:t>
            </a:r>
            <a:endParaRPr kumimoji="1" lang="en-US" altLang="ja-JP" sz="1800" dirty="0">
              <a:latin typeface="メイリオ" panose="020B0604030504040204" pitchFamily="50" charset="-128"/>
              <a:ea typeface="メイリオ" panose="020B0604030504040204" pitchFamily="50" charset="-128"/>
              <a:cs typeface="Calibri" panose="020F0502020204030204" pitchFamily="34" charset="0"/>
            </a:endParaRPr>
          </a:p>
        </p:txBody>
      </p:sp>
    </p:spTree>
    <p:extLst>
      <p:ext uri="{BB962C8B-B14F-4D97-AF65-F5344CB8AC3E}">
        <p14:creationId xmlns:p14="http://schemas.microsoft.com/office/powerpoint/2010/main" val="296432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4" name="図 3" descr="スクリーンショットの画面&#10;&#10;自動的に生成された説明">
            <a:extLst>
              <a:ext uri="{FF2B5EF4-FFF2-40B4-BE49-F238E27FC236}">
                <a16:creationId xmlns:a16="http://schemas.microsoft.com/office/drawing/2014/main" id="{B38682CC-533A-48FA-83D8-45C4A6868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389" y="1177429"/>
            <a:ext cx="7935432" cy="5363323"/>
          </a:xfrm>
          <a:prstGeom prst="rect">
            <a:avLst/>
          </a:prstGeom>
        </p:spPr>
      </p:pic>
      <p:sp>
        <p:nvSpPr>
          <p:cNvPr id="3" name="テキスト ボックス 2">
            <a:extLst>
              <a:ext uri="{FF2B5EF4-FFF2-40B4-BE49-F238E27FC236}">
                <a16:creationId xmlns:a16="http://schemas.microsoft.com/office/drawing/2014/main" id="{5611CF78-D3DB-4B41-941E-4D92AC4D37EA}"/>
              </a:ext>
            </a:extLst>
          </p:cNvPr>
          <p:cNvSpPr txBox="1"/>
          <p:nvPr/>
        </p:nvSpPr>
        <p:spPr>
          <a:xfrm>
            <a:off x="841189" y="505053"/>
            <a:ext cx="6987196" cy="830997"/>
          </a:xfrm>
          <a:prstGeom prst="rect">
            <a:avLst/>
          </a:prstGeom>
          <a:noFill/>
        </p:spPr>
        <p:txBody>
          <a:bodyPr wrap="square" rtlCol="0">
            <a:spAutoFit/>
          </a:bodyPr>
          <a:lstStyle/>
          <a:p>
            <a:pPr algn="ctr"/>
            <a:r>
              <a:rPr kumimoji="1" lang="ja-JP" altLang="en-US" sz="4800" dirty="0">
                <a:latin typeface="メイリオ" panose="020B0604030504040204" pitchFamily="50" charset="-128"/>
                <a:ea typeface="メイリオ" panose="020B0604030504040204" pitchFamily="50" charset="-128"/>
              </a:rPr>
              <a:t>ファイル検索</a:t>
            </a:r>
          </a:p>
        </p:txBody>
      </p:sp>
    </p:spTree>
    <p:extLst>
      <p:ext uri="{BB962C8B-B14F-4D97-AF65-F5344CB8AC3E}">
        <p14:creationId xmlns:p14="http://schemas.microsoft.com/office/powerpoint/2010/main" val="715240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49E143C-7E0C-4E24-A476-AC113A7E4F72}"/>
              </a:ext>
            </a:extLst>
          </p:cNvPr>
          <p:cNvSpPr txBox="1"/>
          <p:nvPr/>
        </p:nvSpPr>
        <p:spPr>
          <a:xfrm>
            <a:off x="934720" y="388540"/>
            <a:ext cx="10027920" cy="830997"/>
          </a:xfrm>
          <a:prstGeom prst="rect">
            <a:avLst/>
          </a:prstGeom>
          <a:noFill/>
        </p:spPr>
        <p:txBody>
          <a:bodyPr wrap="square" rtlCol="0">
            <a:spAutoFit/>
          </a:bodyPr>
          <a:lstStyle/>
          <a:p>
            <a:pPr algn="ctr"/>
            <a:r>
              <a:rPr kumimoji="1" lang="ja-JP" altLang="en-US" sz="4800" dirty="0">
                <a:latin typeface="メイリオ" panose="020B0604030504040204" pitchFamily="50" charset="-128"/>
                <a:ea typeface="メイリオ" panose="020B0604030504040204" pitchFamily="50" charset="-128"/>
              </a:rPr>
              <a:t>こんな機能があります！</a:t>
            </a:r>
          </a:p>
        </p:txBody>
      </p:sp>
      <p:sp>
        <p:nvSpPr>
          <p:cNvPr id="7" name="テキスト ボックス 6">
            <a:extLst>
              <a:ext uri="{FF2B5EF4-FFF2-40B4-BE49-F238E27FC236}">
                <a16:creationId xmlns:a16="http://schemas.microsoft.com/office/drawing/2014/main" id="{1BC07EDA-7DBC-4D8C-B0D6-D67F9EE56057}"/>
              </a:ext>
            </a:extLst>
          </p:cNvPr>
          <p:cNvSpPr txBox="1"/>
          <p:nvPr/>
        </p:nvSpPr>
        <p:spPr>
          <a:xfrm>
            <a:off x="934720" y="1706412"/>
            <a:ext cx="10027920" cy="830997"/>
          </a:xfrm>
          <a:prstGeom prst="rect">
            <a:avLst/>
          </a:prstGeom>
          <a:noFill/>
        </p:spPr>
        <p:txBody>
          <a:bodyPr wrap="square" rtlCol="0">
            <a:spAutoFit/>
          </a:bodyPr>
          <a:lstStyle/>
          <a:p>
            <a:r>
              <a:rPr kumimoji="1" lang="ja-JP" altLang="en-US" sz="4800" dirty="0">
                <a:latin typeface="メイリオ" panose="020B0604030504040204" pitchFamily="50" charset="-128"/>
                <a:ea typeface="メイリオ" panose="020B0604030504040204" pitchFamily="50" charset="-128"/>
              </a:rPr>
              <a:t>・ファイル検索</a:t>
            </a:r>
          </a:p>
        </p:txBody>
      </p:sp>
      <p:sp>
        <p:nvSpPr>
          <p:cNvPr id="9" name="テキスト ボックス 8">
            <a:extLst>
              <a:ext uri="{FF2B5EF4-FFF2-40B4-BE49-F238E27FC236}">
                <a16:creationId xmlns:a16="http://schemas.microsoft.com/office/drawing/2014/main" id="{FE68E56A-248A-4269-A456-2EB835854C3A}"/>
              </a:ext>
            </a:extLst>
          </p:cNvPr>
          <p:cNvSpPr txBox="1"/>
          <p:nvPr/>
        </p:nvSpPr>
        <p:spPr>
          <a:xfrm>
            <a:off x="934720" y="2844820"/>
            <a:ext cx="10027920" cy="830997"/>
          </a:xfrm>
          <a:prstGeom prst="rect">
            <a:avLst/>
          </a:prstGeom>
          <a:noFill/>
        </p:spPr>
        <p:txBody>
          <a:bodyPr wrap="square" rtlCol="0">
            <a:spAutoFit/>
          </a:bodyPr>
          <a:lstStyle/>
          <a:p>
            <a:r>
              <a:rPr kumimoji="1" lang="ja-JP" altLang="en-US" sz="4800" dirty="0">
                <a:latin typeface="メイリオ" panose="020B0604030504040204" pitchFamily="50" charset="-128"/>
                <a:ea typeface="メイリオ" panose="020B0604030504040204" pitchFamily="50" charset="-128"/>
              </a:rPr>
              <a:t>・カレンダー</a:t>
            </a:r>
          </a:p>
        </p:txBody>
      </p:sp>
      <p:sp>
        <p:nvSpPr>
          <p:cNvPr id="11" name="テキスト ボックス 10">
            <a:extLst>
              <a:ext uri="{FF2B5EF4-FFF2-40B4-BE49-F238E27FC236}">
                <a16:creationId xmlns:a16="http://schemas.microsoft.com/office/drawing/2014/main" id="{07FE3CFF-46EA-41BF-A0BC-FB27D5BDB676}"/>
              </a:ext>
            </a:extLst>
          </p:cNvPr>
          <p:cNvSpPr txBox="1"/>
          <p:nvPr/>
        </p:nvSpPr>
        <p:spPr>
          <a:xfrm>
            <a:off x="934720" y="3983228"/>
            <a:ext cx="10027920" cy="830997"/>
          </a:xfrm>
          <a:prstGeom prst="rect">
            <a:avLst/>
          </a:prstGeom>
          <a:noFill/>
        </p:spPr>
        <p:txBody>
          <a:bodyPr wrap="square" rtlCol="0">
            <a:spAutoFit/>
          </a:bodyPr>
          <a:lstStyle/>
          <a:p>
            <a:r>
              <a:rPr kumimoji="1" lang="ja-JP" altLang="en-US" sz="4800" dirty="0">
                <a:latin typeface="メイリオ" panose="020B0604030504040204" pitchFamily="50" charset="-128"/>
                <a:ea typeface="メイリオ" panose="020B0604030504040204" pitchFamily="50" charset="-128"/>
              </a:rPr>
              <a:t>・メモ帳</a:t>
            </a:r>
          </a:p>
        </p:txBody>
      </p:sp>
      <p:sp>
        <p:nvSpPr>
          <p:cNvPr id="2" name="テキスト ボックス 1">
            <a:extLst>
              <a:ext uri="{FF2B5EF4-FFF2-40B4-BE49-F238E27FC236}">
                <a16:creationId xmlns:a16="http://schemas.microsoft.com/office/drawing/2014/main" id="{8B8ABC24-5849-4700-BA9B-88E763EF9614}"/>
              </a:ext>
            </a:extLst>
          </p:cNvPr>
          <p:cNvSpPr txBox="1"/>
          <p:nvPr/>
        </p:nvSpPr>
        <p:spPr>
          <a:xfrm>
            <a:off x="934720" y="5121639"/>
            <a:ext cx="10027920" cy="830997"/>
          </a:xfrm>
          <a:prstGeom prst="rect">
            <a:avLst/>
          </a:prstGeom>
          <a:noFill/>
        </p:spPr>
        <p:txBody>
          <a:bodyPr wrap="square" rtlCol="0">
            <a:spAutoFit/>
          </a:bodyPr>
          <a:lstStyle/>
          <a:p>
            <a:r>
              <a:rPr kumimoji="1" lang="ja-JP" altLang="en-US" sz="4800" dirty="0">
                <a:latin typeface="メイリオ" panose="020B0604030504040204" pitchFamily="50" charset="-128"/>
                <a:ea typeface="メイリオ" panose="020B0604030504040204" pitchFamily="50" charset="-128"/>
              </a:rPr>
              <a:t>・</a:t>
            </a:r>
            <a:r>
              <a:rPr kumimoji="1" lang="en-US" altLang="ja-JP" sz="4800" dirty="0">
                <a:latin typeface="メイリオ" panose="020B0604030504040204" pitchFamily="50" charset="-128"/>
                <a:ea typeface="メイリオ" panose="020B0604030504040204" pitchFamily="50" charset="-128"/>
              </a:rPr>
              <a:t>zip</a:t>
            </a:r>
            <a:r>
              <a:rPr kumimoji="1" lang="ja-JP" altLang="en-US" sz="4800" dirty="0">
                <a:latin typeface="メイリオ" panose="020B0604030504040204" pitchFamily="50" charset="-128"/>
                <a:ea typeface="メイリオ" panose="020B0604030504040204" pitchFamily="50" charset="-128"/>
              </a:rPr>
              <a:t>ファイル操作</a:t>
            </a:r>
          </a:p>
        </p:txBody>
      </p:sp>
    </p:spTree>
    <p:extLst>
      <p:ext uri="{BB962C8B-B14F-4D97-AF65-F5344CB8AC3E}">
        <p14:creationId xmlns:p14="http://schemas.microsoft.com/office/powerpoint/2010/main" val="3734227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942DB55-356A-4755-84A0-9A4624166CA9}"/>
              </a:ext>
            </a:extLst>
          </p:cNvPr>
          <p:cNvSpPr txBox="1"/>
          <p:nvPr/>
        </p:nvSpPr>
        <p:spPr>
          <a:xfrm>
            <a:off x="914399" y="421077"/>
            <a:ext cx="8711993" cy="830997"/>
          </a:xfrm>
          <a:prstGeom prst="rect">
            <a:avLst/>
          </a:prstGeom>
          <a:noFill/>
        </p:spPr>
        <p:txBody>
          <a:bodyPr wrap="square" rtlCol="0">
            <a:spAutoFit/>
          </a:bodyPr>
          <a:lstStyle/>
          <a:p>
            <a:r>
              <a:rPr kumimoji="1" lang="ja-JP" altLang="en-US" sz="4800" dirty="0">
                <a:latin typeface="メイリオ" panose="020B0604030504040204" pitchFamily="50" charset="-128"/>
                <a:ea typeface="メイリオ" panose="020B0604030504040204" pitchFamily="50" charset="-128"/>
              </a:rPr>
              <a:t>カレンダー</a:t>
            </a:r>
          </a:p>
        </p:txBody>
      </p:sp>
    </p:spTree>
    <p:extLst>
      <p:ext uri="{BB962C8B-B14F-4D97-AF65-F5344CB8AC3E}">
        <p14:creationId xmlns:p14="http://schemas.microsoft.com/office/powerpoint/2010/main" val="159542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942DB55-356A-4755-84A0-9A4624166CA9}"/>
              </a:ext>
            </a:extLst>
          </p:cNvPr>
          <p:cNvSpPr txBox="1"/>
          <p:nvPr/>
        </p:nvSpPr>
        <p:spPr>
          <a:xfrm>
            <a:off x="-401527" y="421077"/>
            <a:ext cx="10027920" cy="830997"/>
          </a:xfrm>
          <a:prstGeom prst="rect">
            <a:avLst/>
          </a:prstGeom>
          <a:noFill/>
        </p:spPr>
        <p:txBody>
          <a:bodyPr wrap="square" rtlCol="0">
            <a:spAutoFit/>
          </a:bodyPr>
          <a:lstStyle/>
          <a:p>
            <a:pPr algn="ctr"/>
            <a:r>
              <a:rPr kumimoji="1" lang="ja-JP" altLang="en-US" sz="4800" dirty="0">
                <a:latin typeface="メイリオ" panose="020B0604030504040204" pitchFamily="50" charset="-128"/>
                <a:ea typeface="メイリオ" panose="020B0604030504040204" pitchFamily="50" charset="-128"/>
              </a:rPr>
              <a:t>カレンダー＆スケジュール</a:t>
            </a:r>
          </a:p>
        </p:txBody>
      </p:sp>
      <p:pic>
        <p:nvPicPr>
          <p:cNvPr id="5" name="図 4" descr="パソコンの画面&#10;&#10;自動的に生成された説明">
            <a:extLst>
              <a:ext uri="{FF2B5EF4-FFF2-40B4-BE49-F238E27FC236}">
                <a16:creationId xmlns:a16="http://schemas.microsoft.com/office/drawing/2014/main" id="{042D00D0-1319-44CC-8E23-0EA589D35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050" y="1379884"/>
            <a:ext cx="8870716" cy="5057039"/>
          </a:xfrm>
          <a:prstGeom prst="rect">
            <a:avLst/>
          </a:prstGeom>
        </p:spPr>
      </p:pic>
    </p:spTree>
    <p:extLst>
      <p:ext uri="{BB962C8B-B14F-4D97-AF65-F5344CB8AC3E}">
        <p14:creationId xmlns:p14="http://schemas.microsoft.com/office/powerpoint/2010/main" val="326265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0437A78-62DF-4A5F-AE1E-16E185ADE81F}"/>
              </a:ext>
            </a:extLst>
          </p:cNvPr>
          <p:cNvSpPr txBox="1"/>
          <p:nvPr/>
        </p:nvSpPr>
        <p:spPr>
          <a:xfrm>
            <a:off x="1105874" y="527074"/>
            <a:ext cx="5859936" cy="830997"/>
          </a:xfrm>
          <a:prstGeom prst="rect">
            <a:avLst/>
          </a:prstGeom>
          <a:noFill/>
        </p:spPr>
        <p:txBody>
          <a:bodyPr wrap="square" rtlCol="0">
            <a:spAutoFit/>
          </a:bodyPr>
          <a:lstStyle/>
          <a:p>
            <a:r>
              <a:rPr kumimoji="1" lang="ja-JP" altLang="en-US" sz="4800" dirty="0">
                <a:latin typeface="メイリオ" panose="020B0604030504040204" pitchFamily="50" charset="-128"/>
                <a:ea typeface="メイリオ" panose="020B0604030504040204" pitchFamily="50" charset="-128"/>
              </a:rPr>
              <a:t>メモ帳</a:t>
            </a:r>
          </a:p>
        </p:txBody>
      </p:sp>
    </p:spTree>
    <p:extLst>
      <p:ext uri="{BB962C8B-B14F-4D97-AF65-F5344CB8AC3E}">
        <p14:creationId xmlns:p14="http://schemas.microsoft.com/office/powerpoint/2010/main" val="369993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16" name="図 15" descr="スクリーンショットの画面&#10;&#10;自動的に生成された説明">
            <a:extLst>
              <a:ext uri="{FF2B5EF4-FFF2-40B4-BE49-F238E27FC236}">
                <a16:creationId xmlns:a16="http://schemas.microsoft.com/office/drawing/2014/main" id="{BA2CAD8E-C192-4198-B81F-3A144EFB2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48" y="1463269"/>
            <a:ext cx="6836584" cy="4969184"/>
          </a:xfrm>
          <a:prstGeom prst="rect">
            <a:avLst/>
          </a:prstGeom>
        </p:spPr>
      </p:pic>
      <p:sp>
        <p:nvSpPr>
          <p:cNvPr id="3" name="テキスト ボックス 2">
            <a:extLst>
              <a:ext uri="{FF2B5EF4-FFF2-40B4-BE49-F238E27FC236}">
                <a16:creationId xmlns:a16="http://schemas.microsoft.com/office/drawing/2014/main" id="{80437A78-62DF-4A5F-AE1E-16E185ADE81F}"/>
              </a:ext>
            </a:extLst>
          </p:cNvPr>
          <p:cNvSpPr txBox="1"/>
          <p:nvPr/>
        </p:nvSpPr>
        <p:spPr>
          <a:xfrm>
            <a:off x="970072" y="490861"/>
            <a:ext cx="5859936" cy="830997"/>
          </a:xfrm>
          <a:prstGeom prst="rect">
            <a:avLst/>
          </a:prstGeom>
          <a:noFill/>
        </p:spPr>
        <p:txBody>
          <a:bodyPr wrap="square" rtlCol="0">
            <a:spAutoFit/>
          </a:bodyPr>
          <a:lstStyle/>
          <a:p>
            <a:pPr algn="ctr"/>
            <a:r>
              <a:rPr kumimoji="1" lang="ja-JP" altLang="en-US" sz="4800" dirty="0">
                <a:latin typeface="メイリオ" panose="020B0604030504040204" pitchFamily="50" charset="-128"/>
                <a:ea typeface="メイリオ" panose="020B0604030504040204" pitchFamily="50" charset="-128"/>
              </a:rPr>
              <a:t>メモ帳</a:t>
            </a:r>
          </a:p>
        </p:txBody>
      </p:sp>
    </p:spTree>
    <p:extLst>
      <p:ext uri="{BB962C8B-B14F-4D97-AF65-F5344CB8AC3E}">
        <p14:creationId xmlns:p14="http://schemas.microsoft.com/office/powerpoint/2010/main" val="2723985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0437A78-62DF-4A5F-AE1E-16E185ADE81F}"/>
              </a:ext>
            </a:extLst>
          </p:cNvPr>
          <p:cNvSpPr txBox="1"/>
          <p:nvPr/>
        </p:nvSpPr>
        <p:spPr>
          <a:xfrm>
            <a:off x="970072" y="490861"/>
            <a:ext cx="5859936" cy="830997"/>
          </a:xfrm>
          <a:prstGeom prst="rect">
            <a:avLst/>
          </a:prstGeom>
          <a:noFill/>
        </p:spPr>
        <p:txBody>
          <a:bodyPr wrap="square" rtlCol="0">
            <a:spAutoFit/>
          </a:bodyPr>
          <a:lstStyle/>
          <a:p>
            <a:pPr algn="ctr"/>
            <a:r>
              <a:rPr kumimoji="1" lang="en-US" altLang="ja-JP" sz="4800" dirty="0">
                <a:latin typeface="メイリオ" panose="020B0604030504040204" pitchFamily="50" charset="-128"/>
                <a:ea typeface="メイリオ" panose="020B0604030504040204" pitchFamily="50" charset="-128"/>
              </a:rPr>
              <a:t>zip</a:t>
            </a:r>
            <a:r>
              <a:rPr kumimoji="1" lang="ja-JP" altLang="en-US" sz="4800" dirty="0">
                <a:latin typeface="メイリオ" panose="020B0604030504040204" pitchFamily="50" charset="-128"/>
                <a:ea typeface="メイリオ" panose="020B0604030504040204" pitchFamily="50" charset="-128"/>
              </a:rPr>
              <a:t>ファイル</a:t>
            </a:r>
          </a:p>
        </p:txBody>
      </p:sp>
    </p:spTree>
    <p:extLst>
      <p:ext uri="{BB962C8B-B14F-4D97-AF65-F5344CB8AC3E}">
        <p14:creationId xmlns:p14="http://schemas.microsoft.com/office/powerpoint/2010/main" val="2261894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5" name="図 4" descr="男 が含まれている画像&#10;&#10;自動的に生成された説明">
            <a:extLst>
              <a:ext uri="{FF2B5EF4-FFF2-40B4-BE49-F238E27FC236}">
                <a16:creationId xmlns:a16="http://schemas.microsoft.com/office/drawing/2014/main" id="{4585A7A1-EDB0-4EB5-B435-E157F9FD01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80" y="412389"/>
            <a:ext cx="4475312" cy="5967083"/>
          </a:xfrm>
          <a:prstGeom prst="rect">
            <a:avLst/>
          </a:prstGeom>
        </p:spPr>
        <p:style>
          <a:lnRef idx="2">
            <a:schemeClr val="dk1"/>
          </a:lnRef>
          <a:fillRef idx="1">
            <a:schemeClr val="lt1"/>
          </a:fillRef>
          <a:effectRef idx="0">
            <a:schemeClr val="dk1"/>
          </a:effectRef>
          <a:fontRef idx="minor">
            <a:schemeClr val="dk1"/>
          </a:fontRef>
        </p:style>
      </p:pic>
      <p:pic>
        <p:nvPicPr>
          <p:cNvPr id="11" name="グラフィックス 10" descr="カーソル">
            <a:extLst>
              <a:ext uri="{FF2B5EF4-FFF2-40B4-BE49-F238E27FC236}">
                <a16:creationId xmlns:a16="http://schemas.microsoft.com/office/drawing/2014/main" id="{E56278C8-C2D3-44BE-9C60-2A4B1D60EE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90876" y="3187520"/>
            <a:ext cx="914400" cy="914400"/>
          </a:xfrm>
          <a:prstGeom prst="rect">
            <a:avLst/>
          </a:prstGeom>
        </p:spPr>
      </p:pic>
      <p:sp>
        <p:nvSpPr>
          <p:cNvPr id="2" name="テキスト ボックス 1">
            <a:extLst>
              <a:ext uri="{FF2B5EF4-FFF2-40B4-BE49-F238E27FC236}">
                <a16:creationId xmlns:a16="http://schemas.microsoft.com/office/drawing/2014/main" id="{C7AFA849-5CC2-49B8-B4C3-A721A91B3ED3}"/>
              </a:ext>
            </a:extLst>
          </p:cNvPr>
          <p:cNvSpPr txBox="1"/>
          <p:nvPr/>
        </p:nvSpPr>
        <p:spPr>
          <a:xfrm>
            <a:off x="6650132" y="1735667"/>
            <a:ext cx="4851400" cy="2123658"/>
          </a:xfrm>
          <a:prstGeom prst="rect">
            <a:avLst/>
          </a:prstGeom>
          <a:noFill/>
        </p:spPr>
        <p:txBody>
          <a:bodyPr wrap="square" rtlCol="0">
            <a:spAutoFit/>
          </a:bodyPr>
          <a:lstStyle/>
          <a:p>
            <a:r>
              <a:rPr kumimoji="1" lang="ja-JP" altLang="en-US" sz="6600" dirty="0">
                <a:latin typeface="メイリオ" panose="020B0604030504040204" pitchFamily="50" charset="-128"/>
                <a:ea typeface="メイリオ" panose="020B0604030504040204" pitchFamily="50" charset="-128"/>
              </a:rPr>
              <a:t>つかむと</a:t>
            </a:r>
            <a:br>
              <a:rPr kumimoji="1" lang="en-US" altLang="ja-JP" sz="6600" dirty="0">
                <a:latin typeface="メイリオ" panose="020B0604030504040204" pitchFamily="50" charset="-128"/>
                <a:ea typeface="メイリオ" panose="020B0604030504040204" pitchFamily="50" charset="-128"/>
              </a:rPr>
            </a:br>
            <a:r>
              <a:rPr kumimoji="1" lang="ja-JP" altLang="en-US" sz="6600" dirty="0">
                <a:latin typeface="メイリオ" panose="020B0604030504040204" pitchFamily="50" charset="-128"/>
                <a:ea typeface="メイリオ" panose="020B0604030504040204" pitchFamily="50" charset="-128"/>
              </a:rPr>
              <a:t>　動くよ！</a:t>
            </a:r>
          </a:p>
        </p:txBody>
      </p:sp>
    </p:spTree>
    <p:extLst>
      <p:ext uri="{BB962C8B-B14F-4D97-AF65-F5344CB8AC3E}">
        <p14:creationId xmlns:p14="http://schemas.microsoft.com/office/powerpoint/2010/main" val="948383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7F1FE1F-3D5C-4DCC-B657-23AE14822656}"/>
              </a:ext>
            </a:extLst>
          </p:cNvPr>
          <p:cNvSpPr txBox="1"/>
          <p:nvPr/>
        </p:nvSpPr>
        <p:spPr>
          <a:xfrm>
            <a:off x="692574" y="2540155"/>
            <a:ext cx="10806853" cy="1862048"/>
          </a:xfrm>
          <a:prstGeom prst="rect">
            <a:avLst/>
          </a:prstGeom>
          <a:noFill/>
        </p:spPr>
        <p:txBody>
          <a:bodyPr wrap="square" rtlCol="0">
            <a:spAutoFit/>
          </a:bodyPr>
          <a:lstStyle/>
          <a:p>
            <a:pPr algn="ctr"/>
            <a:r>
              <a:rPr kumimoji="1" lang="ja-JP" altLang="en-US" sz="11500" dirty="0">
                <a:latin typeface="メイリオ" panose="020B0604030504040204" pitchFamily="50" charset="-128"/>
                <a:ea typeface="メイリオ" panose="020B0604030504040204" pitchFamily="50" charset="-128"/>
              </a:rPr>
              <a:t>拡張性が高い</a:t>
            </a:r>
            <a:endParaRPr kumimoji="1" lang="ja-JP" altLang="en-US" sz="115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7565DABB-299E-4A7A-A71C-CCB692220EA6}"/>
              </a:ext>
            </a:extLst>
          </p:cNvPr>
          <p:cNvSpPr txBox="1"/>
          <p:nvPr/>
        </p:nvSpPr>
        <p:spPr>
          <a:xfrm>
            <a:off x="1082040" y="888073"/>
            <a:ext cx="10027920" cy="830997"/>
          </a:xfrm>
          <a:prstGeom prst="rect">
            <a:avLst/>
          </a:prstGeom>
          <a:noFill/>
        </p:spPr>
        <p:txBody>
          <a:bodyPr wrap="square" rtlCol="0">
            <a:spAutoFit/>
          </a:bodyPr>
          <a:lstStyle/>
          <a:p>
            <a:pPr algn="ctr"/>
            <a:r>
              <a:rPr kumimoji="1" lang="ja-JP" altLang="en-US" sz="4800" dirty="0">
                <a:latin typeface="メイリオ" panose="020B0604030504040204" pitchFamily="50" charset="-128"/>
                <a:ea typeface="メイリオ" panose="020B0604030504040204" pitchFamily="50" charset="-128"/>
              </a:rPr>
              <a:t>ポイント</a:t>
            </a:r>
          </a:p>
        </p:txBody>
      </p:sp>
    </p:spTree>
    <p:extLst>
      <p:ext uri="{BB962C8B-B14F-4D97-AF65-F5344CB8AC3E}">
        <p14:creationId xmlns:p14="http://schemas.microsoft.com/office/powerpoint/2010/main" val="1880935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5" name="グラフィックス 4" descr="フォルダー">
            <a:extLst>
              <a:ext uri="{FF2B5EF4-FFF2-40B4-BE49-F238E27FC236}">
                <a16:creationId xmlns:a16="http://schemas.microsoft.com/office/drawing/2014/main" id="{570514CE-315E-43EF-922E-006E585C12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1507" y="-151440"/>
            <a:ext cx="2696079" cy="2696079"/>
          </a:xfrm>
          <a:prstGeom prst="rect">
            <a:avLst/>
          </a:prstGeom>
        </p:spPr>
      </p:pic>
      <p:grpSp>
        <p:nvGrpSpPr>
          <p:cNvPr id="11" name="グループ化 10">
            <a:extLst>
              <a:ext uri="{FF2B5EF4-FFF2-40B4-BE49-F238E27FC236}">
                <a16:creationId xmlns:a16="http://schemas.microsoft.com/office/drawing/2014/main" id="{75FE0A42-5467-4FA7-8DCC-AA3FC800CD91}"/>
              </a:ext>
            </a:extLst>
          </p:cNvPr>
          <p:cNvGrpSpPr/>
          <p:nvPr/>
        </p:nvGrpSpPr>
        <p:grpSpPr>
          <a:xfrm>
            <a:off x="3123983" y="4285028"/>
            <a:ext cx="2099733" cy="2429820"/>
            <a:chOff x="3103586" y="3923105"/>
            <a:chExt cx="2099733" cy="2429820"/>
          </a:xfrm>
        </p:grpSpPr>
        <p:sp>
          <p:nvSpPr>
            <p:cNvPr id="6" name="テキスト ボックス 5">
              <a:extLst>
                <a:ext uri="{FF2B5EF4-FFF2-40B4-BE49-F238E27FC236}">
                  <a16:creationId xmlns:a16="http://schemas.microsoft.com/office/drawing/2014/main" id="{C1ACB378-AC10-47D4-BE67-F04DB322BC44}"/>
                </a:ext>
              </a:extLst>
            </p:cNvPr>
            <p:cNvSpPr txBox="1"/>
            <p:nvPr/>
          </p:nvSpPr>
          <p:spPr>
            <a:xfrm>
              <a:off x="3216966" y="5829705"/>
              <a:ext cx="1957641" cy="523220"/>
            </a:xfrm>
            <a:prstGeom prst="rect">
              <a:avLst/>
            </a:prstGeom>
            <a:noFill/>
          </p:spPr>
          <p:txBody>
            <a:bodyPr wrap="square" rtlCol="0">
              <a:spAutoFit/>
            </a:bodyPr>
            <a:lstStyle/>
            <a:p>
              <a:pPr algn="ctr"/>
              <a:r>
                <a:rPr kumimoji="1" lang="en-US" altLang="ja-JP" sz="2800" dirty="0">
                  <a:latin typeface="メイリオ" panose="020B0604030504040204" pitchFamily="50" charset="-128"/>
                  <a:ea typeface="メイリオ" panose="020B0604030504040204" pitchFamily="50" charset="-128"/>
                </a:rPr>
                <a:t>Center.py</a:t>
              </a:r>
              <a:endParaRPr kumimoji="1" lang="ja-JP" altLang="en-US" sz="2800" dirty="0">
                <a:latin typeface="メイリオ" panose="020B0604030504040204" pitchFamily="50" charset="-128"/>
                <a:ea typeface="メイリオ" panose="020B0604030504040204" pitchFamily="50" charset="-128"/>
              </a:endParaRPr>
            </a:p>
          </p:txBody>
        </p:sp>
        <p:pic>
          <p:nvPicPr>
            <p:cNvPr id="10" name="グラフィックス 9" descr="紙">
              <a:extLst>
                <a:ext uri="{FF2B5EF4-FFF2-40B4-BE49-F238E27FC236}">
                  <a16:creationId xmlns:a16="http://schemas.microsoft.com/office/drawing/2014/main" id="{7B3FC02B-567C-46BD-BA12-7A72400BF5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03586" y="3923105"/>
              <a:ext cx="2099733" cy="2099733"/>
            </a:xfrm>
            <a:prstGeom prst="rect">
              <a:avLst/>
            </a:prstGeom>
          </p:spPr>
        </p:pic>
      </p:grpSp>
      <p:cxnSp>
        <p:nvCxnSpPr>
          <p:cNvPr id="16" name="コネクタ: カギ線 15">
            <a:extLst>
              <a:ext uri="{FF2B5EF4-FFF2-40B4-BE49-F238E27FC236}">
                <a16:creationId xmlns:a16="http://schemas.microsoft.com/office/drawing/2014/main" id="{A189095F-A249-4256-BB6D-D813D9E78E94}"/>
              </a:ext>
            </a:extLst>
          </p:cNvPr>
          <p:cNvCxnSpPr>
            <a:cxnSpLocks/>
          </p:cNvCxnSpPr>
          <p:nvPr/>
        </p:nvCxnSpPr>
        <p:spPr>
          <a:xfrm rot="16200000" flipH="1">
            <a:off x="1198682" y="3449512"/>
            <a:ext cx="2651104" cy="1441669"/>
          </a:xfrm>
          <a:prstGeom prst="bentConnector3">
            <a:avLst>
              <a:gd name="adj1" fmla="val 98543"/>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78A05466-9C7D-46A0-A7FC-A82953BACB83}"/>
              </a:ext>
            </a:extLst>
          </p:cNvPr>
          <p:cNvCxnSpPr>
            <a:cxnSpLocks/>
          </p:cNvCxnSpPr>
          <p:nvPr/>
        </p:nvCxnSpPr>
        <p:spPr>
          <a:xfrm>
            <a:off x="1803399" y="1989667"/>
            <a:ext cx="2064026" cy="1468570"/>
          </a:xfrm>
          <a:prstGeom prst="bentConnector3">
            <a:avLst>
              <a:gd name="adj1" fmla="val -45"/>
            </a:avLst>
          </a:prstGeom>
          <a:ln w="76200"/>
        </p:spPr>
        <p:style>
          <a:lnRef idx="1">
            <a:schemeClr val="accent2"/>
          </a:lnRef>
          <a:fillRef idx="0">
            <a:schemeClr val="accent2"/>
          </a:fillRef>
          <a:effectRef idx="0">
            <a:schemeClr val="accent2"/>
          </a:effectRef>
          <a:fontRef idx="minor">
            <a:schemeClr val="tx1"/>
          </a:fontRef>
        </p:style>
      </p:cxnSp>
      <p:sp>
        <p:nvSpPr>
          <p:cNvPr id="37" name="左中かっこ 36">
            <a:extLst>
              <a:ext uri="{FF2B5EF4-FFF2-40B4-BE49-F238E27FC236}">
                <a16:creationId xmlns:a16="http://schemas.microsoft.com/office/drawing/2014/main" id="{38A1C7E0-0861-4EF1-A903-69ABCB39FE4B}"/>
              </a:ext>
            </a:extLst>
          </p:cNvPr>
          <p:cNvSpPr/>
          <p:nvPr/>
        </p:nvSpPr>
        <p:spPr>
          <a:xfrm>
            <a:off x="5677461" y="559569"/>
            <a:ext cx="623194" cy="5955098"/>
          </a:xfrm>
          <a:prstGeom prst="leftBrace">
            <a:avLst>
              <a:gd name="adj1" fmla="val 45833"/>
              <a:gd name="adj2" fmla="val 49432"/>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58" name="グループ化 57">
            <a:extLst>
              <a:ext uri="{FF2B5EF4-FFF2-40B4-BE49-F238E27FC236}">
                <a16:creationId xmlns:a16="http://schemas.microsoft.com/office/drawing/2014/main" id="{B31487D5-95A3-4A2D-BF44-81EE64CE9E35}"/>
              </a:ext>
            </a:extLst>
          </p:cNvPr>
          <p:cNvGrpSpPr/>
          <p:nvPr/>
        </p:nvGrpSpPr>
        <p:grpSpPr>
          <a:xfrm>
            <a:off x="2901354" y="2045178"/>
            <a:ext cx="2696079" cy="2696079"/>
            <a:chOff x="3565574" y="1951241"/>
            <a:chExt cx="2696079" cy="2696079"/>
          </a:xfrm>
        </p:grpSpPr>
        <p:pic>
          <p:nvPicPr>
            <p:cNvPr id="32" name="グラフィックス 31" descr="フォルダー">
              <a:extLst>
                <a:ext uri="{FF2B5EF4-FFF2-40B4-BE49-F238E27FC236}">
                  <a16:creationId xmlns:a16="http://schemas.microsoft.com/office/drawing/2014/main" id="{43E93D2F-273B-4D52-9820-2C840E529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65574" y="1951241"/>
              <a:ext cx="2696079" cy="2696079"/>
            </a:xfrm>
            <a:prstGeom prst="rect">
              <a:avLst/>
            </a:prstGeom>
          </p:spPr>
        </p:pic>
        <p:sp>
          <p:nvSpPr>
            <p:cNvPr id="39" name="テキスト ボックス 38">
              <a:extLst>
                <a:ext uri="{FF2B5EF4-FFF2-40B4-BE49-F238E27FC236}">
                  <a16:creationId xmlns:a16="http://schemas.microsoft.com/office/drawing/2014/main" id="{7A25D055-B1BA-4047-A6CC-EE8AAEFB438C}"/>
                </a:ext>
              </a:extLst>
            </p:cNvPr>
            <p:cNvSpPr txBox="1"/>
            <p:nvPr/>
          </p:nvSpPr>
          <p:spPr>
            <a:xfrm>
              <a:off x="3934792" y="3072999"/>
              <a:ext cx="1957641" cy="646331"/>
            </a:xfrm>
            <a:prstGeom prst="rect">
              <a:avLst/>
            </a:prstGeom>
            <a:noFill/>
          </p:spPr>
          <p:txBody>
            <a:bodyPr wrap="square" rtlCol="0">
              <a:spAutoFit/>
            </a:bodyPr>
            <a:lstStyle/>
            <a:p>
              <a:pPr algn="ctr"/>
              <a:r>
                <a:rPr kumimoji="1" lang="en-US" altLang="ja-JP" sz="3600" dirty="0">
                  <a:latin typeface="メイリオ" panose="020B0604030504040204" pitchFamily="50" charset="-128"/>
                  <a:ea typeface="メイリオ" panose="020B0604030504040204" pitchFamily="50" charset="-128"/>
                </a:rPr>
                <a:t>Module</a:t>
              </a:r>
            </a:p>
          </p:txBody>
        </p:sp>
      </p:grpSp>
      <p:sp>
        <p:nvSpPr>
          <p:cNvPr id="41" name="テキスト ボックス 40">
            <a:extLst>
              <a:ext uri="{FF2B5EF4-FFF2-40B4-BE49-F238E27FC236}">
                <a16:creationId xmlns:a16="http://schemas.microsoft.com/office/drawing/2014/main" id="{B084AEEB-4DC7-45BB-998A-D967DD97CDCB}"/>
              </a:ext>
            </a:extLst>
          </p:cNvPr>
          <p:cNvSpPr txBox="1"/>
          <p:nvPr/>
        </p:nvSpPr>
        <p:spPr>
          <a:xfrm>
            <a:off x="770466" y="1000958"/>
            <a:ext cx="2404532" cy="584775"/>
          </a:xfrm>
          <a:prstGeom prst="rect">
            <a:avLst/>
          </a:prstGeom>
          <a:noFill/>
        </p:spPr>
        <p:txBody>
          <a:bodyPr wrap="square" rtlCol="0">
            <a:spAutoFit/>
          </a:bodyPr>
          <a:lstStyle/>
          <a:p>
            <a:pPr algn="ctr"/>
            <a:r>
              <a:rPr kumimoji="1" lang="ja-JP" altLang="en-US" sz="3200" dirty="0">
                <a:latin typeface="メイリオ" panose="020B0604030504040204" pitchFamily="50" charset="-128"/>
                <a:ea typeface="メイリオ" panose="020B0604030504040204" pitchFamily="50" charset="-128"/>
              </a:rPr>
              <a:t>８０ちゃん</a:t>
            </a:r>
            <a:endParaRPr kumimoji="1" lang="en-US" altLang="ja-JP" sz="3200" dirty="0">
              <a:latin typeface="メイリオ" panose="020B0604030504040204" pitchFamily="50" charset="-128"/>
              <a:ea typeface="メイリオ" panose="020B0604030504040204" pitchFamily="50" charset="-128"/>
            </a:endParaRPr>
          </a:p>
        </p:txBody>
      </p:sp>
      <p:grpSp>
        <p:nvGrpSpPr>
          <p:cNvPr id="42" name="グループ化 41">
            <a:extLst>
              <a:ext uri="{FF2B5EF4-FFF2-40B4-BE49-F238E27FC236}">
                <a16:creationId xmlns:a16="http://schemas.microsoft.com/office/drawing/2014/main" id="{07C6678A-0E30-4B2F-BB05-8F54B94FC421}"/>
              </a:ext>
            </a:extLst>
          </p:cNvPr>
          <p:cNvGrpSpPr/>
          <p:nvPr/>
        </p:nvGrpSpPr>
        <p:grpSpPr>
          <a:xfrm>
            <a:off x="6649639" y="1204427"/>
            <a:ext cx="1850956" cy="1660709"/>
            <a:chOff x="3216966" y="4190989"/>
            <a:chExt cx="2417647" cy="2392489"/>
          </a:xfrm>
        </p:grpSpPr>
        <p:sp>
          <p:nvSpPr>
            <p:cNvPr id="43" name="テキスト ボックス 42">
              <a:extLst>
                <a:ext uri="{FF2B5EF4-FFF2-40B4-BE49-F238E27FC236}">
                  <a16:creationId xmlns:a16="http://schemas.microsoft.com/office/drawing/2014/main" id="{B63A029C-E5CA-4CF1-BA98-64168259A764}"/>
                </a:ext>
              </a:extLst>
            </p:cNvPr>
            <p:cNvSpPr txBox="1"/>
            <p:nvPr/>
          </p:nvSpPr>
          <p:spPr>
            <a:xfrm>
              <a:off x="3216966" y="5829705"/>
              <a:ext cx="2417647" cy="753773"/>
            </a:xfrm>
            <a:prstGeom prst="rect">
              <a:avLst/>
            </a:prstGeom>
            <a:noFill/>
          </p:spPr>
          <p:txBody>
            <a:bodyPr wrap="square" rtlCol="0">
              <a:spAutoFit/>
            </a:bodyPr>
            <a:lstStyle/>
            <a:p>
              <a:pPr algn="ctr"/>
              <a:r>
                <a:rPr kumimoji="1" lang="en-US" altLang="ja-JP" sz="2800" dirty="0">
                  <a:latin typeface="メイリオ" panose="020B0604030504040204" pitchFamily="50" charset="-128"/>
                  <a:ea typeface="メイリオ" panose="020B0604030504040204" pitchFamily="50" charset="-128"/>
                </a:rPr>
                <a:t>Chara.py</a:t>
              </a:r>
              <a:endParaRPr kumimoji="1" lang="ja-JP" altLang="en-US" sz="2800" dirty="0">
                <a:latin typeface="メイリオ" panose="020B0604030504040204" pitchFamily="50" charset="-128"/>
                <a:ea typeface="メイリオ" panose="020B0604030504040204" pitchFamily="50" charset="-128"/>
              </a:endParaRPr>
            </a:p>
          </p:txBody>
        </p:sp>
        <p:pic>
          <p:nvPicPr>
            <p:cNvPr id="44" name="グラフィックス 43" descr="紙">
              <a:extLst>
                <a:ext uri="{FF2B5EF4-FFF2-40B4-BE49-F238E27FC236}">
                  <a16:creationId xmlns:a16="http://schemas.microsoft.com/office/drawing/2014/main" id="{C13D31A3-EB28-4676-9508-CE2FB1B7C1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19692" y="4190989"/>
              <a:ext cx="1842781" cy="1842780"/>
            </a:xfrm>
            <a:prstGeom prst="rect">
              <a:avLst/>
            </a:prstGeom>
          </p:spPr>
        </p:pic>
      </p:grpSp>
      <p:grpSp>
        <p:nvGrpSpPr>
          <p:cNvPr id="45" name="グループ化 44">
            <a:extLst>
              <a:ext uri="{FF2B5EF4-FFF2-40B4-BE49-F238E27FC236}">
                <a16:creationId xmlns:a16="http://schemas.microsoft.com/office/drawing/2014/main" id="{0DF393AD-43D5-4CD6-BB51-D685206120F3}"/>
              </a:ext>
            </a:extLst>
          </p:cNvPr>
          <p:cNvGrpSpPr/>
          <p:nvPr/>
        </p:nvGrpSpPr>
        <p:grpSpPr>
          <a:xfrm>
            <a:off x="8469551" y="1198669"/>
            <a:ext cx="1850956" cy="1703599"/>
            <a:chOff x="3216966" y="4129200"/>
            <a:chExt cx="2417647" cy="2454278"/>
          </a:xfrm>
        </p:grpSpPr>
        <p:sp>
          <p:nvSpPr>
            <p:cNvPr id="46" name="テキスト ボックス 45">
              <a:extLst>
                <a:ext uri="{FF2B5EF4-FFF2-40B4-BE49-F238E27FC236}">
                  <a16:creationId xmlns:a16="http://schemas.microsoft.com/office/drawing/2014/main" id="{7693FE74-5F34-4DBC-8EC0-C09327FCA715}"/>
                </a:ext>
              </a:extLst>
            </p:cNvPr>
            <p:cNvSpPr txBox="1"/>
            <p:nvPr/>
          </p:nvSpPr>
          <p:spPr>
            <a:xfrm>
              <a:off x="3216966" y="5829705"/>
              <a:ext cx="2417647" cy="753773"/>
            </a:xfrm>
            <a:prstGeom prst="rect">
              <a:avLst/>
            </a:prstGeom>
            <a:noFill/>
          </p:spPr>
          <p:txBody>
            <a:bodyPr wrap="square" rtlCol="0">
              <a:spAutoFit/>
            </a:bodyPr>
            <a:lstStyle/>
            <a:p>
              <a:pPr algn="ctr"/>
              <a:r>
                <a:rPr kumimoji="1" lang="en-US" altLang="ja-JP" sz="2800" dirty="0">
                  <a:latin typeface="メイリオ" panose="020B0604030504040204" pitchFamily="50" charset="-128"/>
                  <a:ea typeface="メイリオ" panose="020B0604030504040204" pitchFamily="50" charset="-128"/>
                </a:rPr>
                <a:t>Pallet.py</a:t>
              </a:r>
              <a:endParaRPr kumimoji="1" lang="ja-JP" altLang="en-US" sz="2800" dirty="0">
                <a:latin typeface="メイリオ" panose="020B0604030504040204" pitchFamily="50" charset="-128"/>
                <a:ea typeface="メイリオ" panose="020B0604030504040204" pitchFamily="50" charset="-128"/>
              </a:endParaRPr>
            </a:p>
          </p:txBody>
        </p:sp>
        <p:pic>
          <p:nvPicPr>
            <p:cNvPr id="47" name="グラフィックス 46" descr="紙">
              <a:extLst>
                <a:ext uri="{FF2B5EF4-FFF2-40B4-BE49-F238E27FC236}">
                  <a16:creationId xmlns:a16="http://schemas.microsoft.com/office/drawing/2014/main" id="{6B8CD141-A8A0-48AB-8364-E1821BD807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53338" y="4129200"/>
              <a:ext cx="1904570" cy="1904569"/>
            </a:xfrm>
            <a:prstGeom prst="rect">
              <a:avLst/>
            </a:prstGeom>
          </p:spPr>
        </p:pic>
      </p:grpSp>
      <p:grpSp>
        <p:nvGrpSpPr>
          <p:cNvPr id="48" name="グループ化 47">
            <a:extLst>
              <a:ext uri="{FF2B5EF4-FFF2-40B4-BE49-F238E27FC236}">
                <a16:creationId xmlns:a16="http://schemas.microsoft.com/office/drawing/2014/main" id="{F7CBA433-E6B7-4EF8-A5AD-23DD8D3B8005}"/>
              </a:ext>
            </a:extLst>
          </p:cNvPr>
          <p:cNvGrpSpPr/>
          <p:nvPr/>
        </p:nvGrpSpPr>
        <p:grpSpPr>
          <a:xfrm>
            <a:off x="10302547" y="1210189"/>
            <a:ext cx="1850956" cy="2114904"/>
            <a:chOff x="3216966" y="4157411"/>
            <a:chExt cx="2417647" cy="3046822"/>
          </a:xfrm>
        </p:grpSpPr>
        <p:sp>
          <p:nvSpPr>
            <p:cNvPr id="49" name="テキスト ボックス 48">
              <a:extLst>
                <a:ext uri="{FF2B5EF4-FFF2-40B4-BE49-F238E27FC236}">
                  <a16:creationId xmlns:a16="http://schemas.microsoft.com/office/drawing/2014/main" id="{3397C9AC-CC73-4E5A-A3C2-8477B6DE83D6}"/>
                </a:ext>
              </a:extLst>
            </p:cNvPr>
            <p:cNvSpPr txBox="1"/>
            <p:nvPr/>
          </p:nvSpPr>
          <p:spPr>
            <a:xfrm>
              <a:off x="3216966" y="5829705"/>
              <a:ext cx="2417647" cy="1374528"/>
            </a:xfrm>
            <a:prstGeom prst="rect">
              <a:avLst/>
            </a:prstGeom>
            <a:noFill/>
          </p:spPr>
          <p:txBody>
            <a:bodyPr wrap="square" rtlCol="0">
              <a:spAutoFit/>
            </a:bodyPr>
            <a:lstStyle/>
            <a:p>
              <a:pPr algn="ctr"/>
              <a:r>
                <a:rPr kumimoji="1" lang="ja-JP" altLang="en-US" sz="2800" dirty="0">
                  <a:latin typeface="メイリオ" panose="020B0604030504040204" pitchFamily="50" charset="-128"/>
                  <a:ea typeface="メイリオ" panose="020B0604030504040204" pitchFamily="50" charset="-128"/>
                </a:rPr>
                <a:t>ファイル検索</a:t>
              </a:r>
              <a:r>
                <a:rPr kumimoji="1" lang="en-US" altLang="ja-JP" sz="2800" dirty="0">
                  <a:latin typeface="メイリオ" panose="020B0604030504040204" pitchFamily="50" charset="-128"/>
                  <a:ea typeface="メイリオ" panose="020B0604030504040204" pitchFamily="50" charset="-128"/>
                </a:rPr>
                <a:t>.py</a:t>
              </a:r>
              <a:endParaRPr kumimoji="1" lang="ja-JP" altLang="en-US" sz="2800" dirty="0">
                <a:latin typeface="メイリオ" panose="020B0604030504040204" pitchFamily="50" charset="-128"/>
                <a:ea typeface="メイリオ" panose="020B0604030504040204" pitchFamily="50" charset="-128"/>
              </a:endParaRPr>
            </a:p>
          </p:txBody>
        </p:sp>
        <p:pic>
          <p:nvPicPr>
            <p:cNvPr id="50" name="グラフィックス 49" descr="紙">
              <a:extLst>
                <a:ext uri="{FF2B5EF4-FFF2-40B4-BE49-F238E27FC236}">
                  <a16:creationId xmlns:a16="http://schemas.microsoft.com/office/drawing/2014/main" id="{08EE53B5-28B5-4E9C-BBE0-B75716975D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09101" y="4157411"/>
              <a:ext cx="1876361" cy="1876360"/>
            </a:xfrm>
            <a:prstGeom prst="rect">
              <a:avLst/>
            </a:prstGeom>
          </p:spPr>
        </p:pic>
      </p:grpSp>
      <p:grpSp>
        <p:nvGrpSpPr>
          <p:cNvPr id="51" name="グループ化 50">
            <a:extLst>
              <a:ext uri="{FF2B5EF4-FFF2-40B4-BE49-F238E27FC236}">
                <a16:creationId xmlns:a16="http://schemas.microsoft.com/office/drawing/2014/main" id="{1088D283-AE52-4E8A-A853-67C71E687252}"/>
              </a:ext>
            </a:extLst>
          </p:cNvPr>
          <p:cNvGrpSpPr/>
          <p:nvPr/>
        </p:nvGrpSpPr>
        <p:grpSpPr>
          <a:xfrm>
            <a:off x="6612725" y="3984675"/>
            <a:ext cx="2043630" cy="2122300"/>
            <a:chOff x="3216242" y="4146755"/>
            <a:chExt cx="2669310" cy="3057478"/>
          </a:xfrm>
        </p:grpSpPr>
        <p:sp>
          <p:nvSpPr>
            <p:cNvPr id="52" name="テキスト ボックス 51">
              <a:extLst>
                <a:ext uri="{FF2B5EF4-FFF2-40B4-BE49-F238E27FC236}">
                  <a16:creationId xmlns:a16="http://schemas.microsoft.com/office/drawing/2014/main" id="{71DAC488-2FCE-4312-8A7B-3F71426993DB}"/>
                </a:ext>
              </a:extLst>
            </p:cNvPr>
            <p:cNvSpPr txBox="1"/>
            <p:nvPr/>
          </p:nvSpPr>
          <p:spPr>
            <a:xfrm>
              <a:off x="3216242" y="5829705"/>
              <a:ext cx="2669310" cy="1374528"/>
            </a:xfrm>
            <a:prstGeom prst="rect">
              <a:avLst/>
            </a:prstGeom>
            <a:noFill/>
          </p:spPr>
          <p:txBody>
            <a:bodyPr wrap="square" rtlCol="0">
              <a:spAutoFit/>
            </a:bodyPr>
            <a:lstStyle/>
            <a:p>
              <a:pPr algn="ctr"/>
              <a:r>
                <a:rPr kumimoji="1" lang="ja-JP" altLang="en-US" sz="2800" dirty="0">
                  <a:latin typeface="メイリオ" panose="020B0604030504040204" pitchFamily="50" charset="-128"/>
                  <a:ea typeface="メイリオ" panose="020B0604030504040204" pitchFamily="50" charset="-128"/>
                </a:rPr>
                <a:t>カレンダー</a:t>
              </a:r>
              <a:br>
                <a:rPr kumimoji="1" lang="en-US" altLang="ja-JP" sz="2800" dirty="0">
                  <a:latin typeface="メイリオ" panose="020B0604030504040204" pitchFamily="50" charset="-128"/>
                  <a:ea typeface="メイリオ" panose="020B0604030504040204" pitchFamily="50" charset="-128"/>
                </a:rPr>
              </a:br>
              <a:r>
                <a:rPr kumimoji="1" lang="en-US" altLang="ja-JP" sz="2800" dirty="0">
                  <a:latin typeface="メイリオ" panose="020B0604030504040204" pitchFamily="50" charset="-128"/>
                  <a:ea typeface="メイリオ" panose="020B0604030504040204" pitchFamily="50" charset="-128"/>
                </a:rPr>
                <a:t>.py</a:t>
              </a:r>
              <a:endParaRPr kumimoji="1" lang="ja-JP" altLang="en-US" sz="2800" dirty="0">
                <a:latin typeface="メイリオ" panose="020B0604030504040204" pitchFamily="50" charset="-128"/>
                <a:ea typeface="メイリオ" panose="020B0604030504040204" pitchFamily="50" charset="-128"/>
              </a:endParaRPr>
            </a:p>
          </p:txBody>
        </p:sp>
        <p:pic>
          <p:nvPicPr>
            <p:cNvPr id="53" name="グラフィックス 52" descr="紙">
              <a:extLst>
                <a:ext uri="{FF2B5EF4-FFF2-40B4-BE49-F238E27FC236}">
                  <a16:creationId xmlns:a16="http://schemas.microsoft.com/office/drawing/2014/main" id="{97A0E327-D3CA-4EF4-9C45-4567923496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75456" y="4146755"/>
              <a:ext cx="1887017" cy="1887016"/>
            </a:xfrm>
            <a:prstGeom prst="rect">
              <a:avLst/>
            </a:prstGeom>
          </p:spPr>
        </p:pic>
      </p:grpSp>
      <p:sp>
        <p:nvSpPr>
          <p:cNvPr id="55" name="テキスト ボックス 54">
            <a:extLst>
              <a:ext uri="{FF2B5EF4-FFF2-40B4-BE49-F238E27FC236}">
                <a16:creationId xmlns:a16="http://schemas.microsoft.com/office/drawing/2014/main" id="{2A8A471B-315D-4C2D-BA78-CF71791D52D7}"/>
              </a:ext>
            </a:extLst>
          </p:cNvPr>
          <p:cNvSpPr txBox="1"/>
          <p:nvPr/>
        </p:nvSpPr>
        <p:spPr>
          <a:xfrm>
            <a:off x="9039821" y="4509469"/>
            <a:ext cx="2404532" cy="707886"/>
          </a:xfrm>
          <a:prstGeom prst="rect">
            <a:avLst/>
          </a:prstGeom>
          <a:noFill/>
        </p:spPr>
        <p:txBody>
          <a:bodyPr wrap="square" rtlCol="0">
            <a:spAutoFit/>
          </a:bodyPr>
          <a:lstStyle/>
          <a:p>
            <a:pPr algn="ctr"/>
            <a:r>
              <a:rPr kumimoji="1" lang="ja-JP" altLang="en-US" sz="4000" dirty="0">
                <a:latin typeface="メイリオ" panose="020B0604030504040204" pitchFamily="50" charset="-128"/>
                <a:ea typeface="メイリオ" panose="020B0604030504040204" pitchFamily="50" charset="-128"/>
              </a:rPr>
              <a:t>・・・</a:t>
            </a:r>
            <a:endParaRPr kumimoji="1" lang="en-US" altLang="ja-JP" sz="4000" dirty="0">
              <a:latin typeface="メイリオ" panose="020B0604030504040204" pitchFamily="50" charset="-128"/>
              <a:ea typeface="メイリオ" panose="020B0604030504040204" pitchFamily="50" charset="-128"/>
            </a:endParaRPr>
          </a:p>
        </p:txBody>
      </p:sp>
      <p:grpSp>
        <p:nvGrpSpPr>
          <p:cNvPr id="62" name="グループ化 61">
            <a:extLst>
              <a:ext uri="{FF2B5EF4-FFF2-40B4-BE49-F238E27FC236}">
                <a16:creationId xmlns:a16="http://schemas.microsoft.com/office/drawing/2014/main" id="{B9227D9C-74CD-4F56-AF66-7DC84A02B6A4}"/>
              </a:ext>
            </a:extLst>
          </p:cNvPr>
          <p:cNvGrpSpPr/>
          <p:nvPr/>
        </p:nvGrpSpPr>
        <p:grpSpPr>
          <a:xfrm>
            <a:off x="6148684" y="-178517"/>
            <a:ext cx="1957641" cy="1834328"/>
            <a:chOff x="4219711" y="507661"/>
            <a:chExt cx="1957641" cy="1834328"/>
          </a:xfrm>
        </p:grpSpPr>
        <p:pic>
          <p:nvPicPr>
            <p:cNvPr id="60" name="グラフィックス 59" descr="フォルダー">
              <a:extLst>
                <a:ext uri="{FF2B5EF4-FFF2-40B4-BE49-F238E27FC236}">
                  <a16:creationId xmlns:a16="http://schemas.microsoft.com/office/drawing/2014/main" id="{56E0FA4F-2974-49C5-94D2-5AC5716727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57404" y="507661"/>
              <a:ext cx="1834328" cy="1834328"/>
            </a:xfrm>
            <a:prstGeom prst="rect">
              <a:avLst/>
            </a:prstGeom>
          </p:spPr>
        </p:pic>
        <p:sp>
          <p:nvSpPr>
            <p:cNvPr id="61" name="テキスト ボックス 60">
              <a:extLst>
                <a:ext uri="{FF2B5EF4-FFF2-40B4-BE49-F238E27FC236}">
                  <a16:creationId xmlns:a16="http://schemas.microsoft.com/office/drawing/2014/main" id="{A66DB77B-FED2-47F6-9013-E7BBC8B65AD4}"/>
                </a:ext>
              </a:extLst>
            </p:cNvPr>
            <p:cNvSpPr txBox="1"/>
            <p:nvPr/>
          </p:nvSpPr>
          <p:spPr>
            <a:xfrm>
              <a:off x="4219711" y="1260965"/>
              <a:ext cx="1957641" cy="523220"/>
            </a:xfrm>
            <a:prstGeom prst="rect">
              <a:avLst/>
            </a:prstGeom>
            <a:noFill/>
          </p:spPr>
          <p:txBody>
            <a:bodyPr wrap="square" rtlCol="0">
              <a:spAutoFit/>
            </a:bodyPr>
            <a:lstStyle/>
            <a:p>
              <a:pPr algn="ctr"/>
              <a:r>
                <a:rPr kumimoji="1" lang="en-US" altLang="ja-JP" sz="2800">
                  <a:latin typeface="メイリオ" panose="020B0604030504040204" pitchFamily="50" charset="-128"/>
                  <a:ea typeface="メイリオ" panose="020B0604030504040204" pitchFamily="50" charset="-128"/>
                </a:rPr>
                <a:t>Chara</a:t>
              </a:r>
              <a:endParaRPr kumimoji="1" lang="en-US" altLang="ja-JP" sz="2800" dirty="0">
                <a:latin typeface="メイリオ" panose="020B0604030504040204" pitchFamily="50" charset="-128"/>
                <a:ea typeface="メイリオ" panose="020B0604030504040204" pitchFamily="50" charset="-128"/>
              </a:endParaRPr>
            </a:p>
          </p:txBody>
        </p:sp>
      </p:grpSp>
      <p:grpSp>
        <p:nvGrpSpPr>
          <p:cNvPr id="63" name="グループ化 62">
            <a:extLst>
              <a:ext uri="{FF2B5EF4-FFF2-40B4-BE49-F238E27FC236}">
                <a16:creationId xmlns:a16="http://schemas.microsoft.com/office/drawing/2014/main" id="{18663DA5-C79D-46A6-9882-6C658C96340F}"/>
              </a:ext>
            </a:extLst>
          </p:cNvPr>
          <p:cNvGrpSpPr/>
          <p:nvPr/>
        </p:nvGrpSpPr>
        <p:grpSpPr>
          <a:xfrm>
            <a:off x="7941815" y="-174565"/>
            <a:ext cx="1957641" cy="1834328"/>
            <a:chOff x="4219711" y="507661"/>
            <a:chExt cx="1957641" cy="1834328"/>
          </a:xfrm>
        </p:grpSpPr>
        <p:pic>
          <p:nvPicPr>
            <p:cNvPr id="64" name="グラフィックス 63" descr="フォルダー">
              <a:extLst>
                <a:ext uri="{FF2B5EF4-FFF2-40B4-BE49-F238E27FC236}">
                  <a16:creationId xmlns:a16="http://schemas.microsoft.com/office/drawing/2014/main" id="{01400E15-CA60-4FAB-9C1F-01D0F0BF00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57404" y="507661"/>
              <a:ext cx="1834328" cy="1834328"/>
            </a:xfrm>
            <a:prstGeom prst="rect">
              <a:avLst/>
            </a:prstGeom>
          </p:spPr>
        </p:pic>
        <p:sp>
          <p:nvSpPr>
            <p:cNvPr id="65" name="テキスト ボックス 64">
              <a:extLst>
                <a:ext uri="{FF2B5EF4-FFF2-40B4-BE49-F238E27FC236}">
                  <a16:creationId xmlns:a16="http://schemas.microsoft.com/office/drawing/2014/main" id="{65B96B93-1CEF-45A2-98B3-E4CB98279BBE}"/>
                </a:ext>
              </a:extLst>
            </p:cNvPr>
            <p:cNvSpPr txBox="1"/>
            <p:nvPr/>
          </p:nvSpPr>
          <p:spPr>
            <a:xfrm>
              <a:off x="4219711" y="1260965"/>
              <a:ext cx="1957641" cy="523220"/>
            </a:xfrm>
            <a:prstGeom prst="rect">
              <a:avLst/>
            </a:prstGeom>
            <a:noFill/>
          </p:spPr>
          <p:txBody>
            <a:bodyPr wrap="square" rtlCol="0">
              <a:spAutoFit/>
            </a:bodyPr>
            <a:lstStyle/>
            <a:p>
              <a:pPr algn="ctr"/>
              <a:r>
                <a:rPr kumimoji="1" lang="en-US" altLang="ja-JP" sz="2800" dirty="0">
                  <a:latin typeface="メイリオ" panose="020B0604030504040204" pitchFamily="50" charset="-128"/>
                  <a:ea typeface="メイリオ" panose="020B0604030504040204" pitchFamily="50" charset="-128"/>
                </a:rPr>
                <a:t>Pallet</a:t>
              </a:r>
            </a:p>
          </p:txBody>
        </p:sp>
      </p:grpSp>
      <p:grpSp>
        <p:nvGrpSpPr>
          <p:cNvPr id="66" name="グループ化 65">
            <a:extLst>
              <a:ext uri="{FF2B5EF4-FFF2-40B4-BE49-F238E27FC236}">
                <a16:creationId xmlns:a16="http://schemas.microsoft.com/office/drawing/2014/main" id="{0ADB8D6E-2BC4-40DF-A97B-D8E5FE6D4EA5}"/>
              </a:ext>
            </a:extLst>
          </p:cNvPr>
          <p:cNvGrpSpPr/>
          <p:nvPr/>
        </p:nvGrpSpPr>
        <p:grpSpPr>
          <a:xfrm>
            <a:off x="9695689" y="-174988"/>
            <a:ext cx="1957641" cy="1834328"/>
            <a:chOff x="4177376" y="507661"/>
            <a:chExt cx="1957641" cy="1834328"/>
          </a:xfrm>
        </p:grpSpPr>
        <p:pic>
          <p:nvPicPr>
            <p:cNvPr id="67" name="グラフィックス 66" descr="フォルダー">
              <a:extLst>
                <a:ext uri="{FF2B5EF4-FFF2-40B4-BE49-F238E27FC236}">
                  <a16:creationId xmlns:a16="http://schemas.microsoft.com/office/drawing/2014/main" id="{004750EE-8E05-4883-BB2D-B1B598F8CC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57404" y="507661"/>
              <a:ext cx="1834328" cy="1834328"/>
            </a:xfrm>
            <a:prstGeom prst="rect">
              <a:avLst/>
            </a:prstGeom>
          </p:spPr>
        </p:pic>
        <p:sp>
          <p:nvSpPr>
            <p:cNvPr id="68" name="テキスト ボックス 67">
              <a:extLst>
                <a:ext uri="{FF2B5EF4-FFF2-40B4-BE49-F238E27FC236}">
                  <a16:creationId xmlns:a16="http://schemas.microsoft.com/office/drawing/2014/main" id="{6D4E5237-4A17-41D1-A8AD-B2C988CB5564}"/>
                </a:ext>
              </a:extLst>
            </p:cNvPr>
            <p:cNvSpPr txBox="1"/>
            <p:nvPr/>
          </p:nvSpPr>
          <p:spPr>
            <a:xfrm>
              <a:off x="4177376" y="1117026"/>
              <a:ext cx="1957641" cy="954107"/>
            </a:xfrm>
            <a:prstGeom prst="rect">
              <a:avLst/>
            </a:prstGeom>
            <a:noFill/>
          </p:spPr>
          <p:txBody>
            <a:bodyPr wrap="square" rtlCol="0">
              <a:spAutoFit/>
            </a:bodyPr>
            <a:lstStyle/>
            <a:p>
              <a:pPr algn="ctr"/>
              <a:r>
                <a:rPr kumimoji="1" lang="ja-JP" altLang="en-US" sz="2800" dirty="0">
                  <a:latin typeface="メイリオ" panose="020B0604030504040204" pitchFamily="50" charset="-128"/>
                  <a:ea typeface="メイリオ" panose="020B0604030504040204" pitchFamily="50" charset="-128"/>
                </a:rPr>
                <a:t>ファイル検索</a:t>
              </a:r>
              <a:endParaRPr kumimoji="1" lang="en-US" altLang="ja-JP" sz="2800" dirty="0">
                <a:latin typeface="メイリオ" panose="020B0604030504040204" pitchFamily="50" charset="-128"/>
                <a:ea typeface="メイリオ" panose="020B0604030504040204" pitchFamily="50" charset="-128"/>
              </a:endParaRPr>
            </a:p>
          </p:txBody>
        </p:sp>
      </p:grpSp>
      <p:grpSp>
        <p:nvGrpSpPr>
          <p:cNvPr id="69" name="グループ化 68">
            <a:extLst>
              <a:ext uri="{FF2B5EF4-FFF2-40B4-BE49-F238E27FC236}">
                <a16:creationId xmlns:a16="http://schemas.microsoft.com/office/drawing/2014/main" id="{FC15BC6A-DE9B-40F5-B1B2-57981C2DF8D8}"/>
              </a:ext>
            </a:extLst>
          </p:cNvPr>
          <p:cNvGrpSpPr/>
          <p:nvPr/>
        </p:nvGrpSpPr>
        <p:grpSpPr>
          <a:xfrm>
            <a:off x="6141296" y="2610183"/>
            <a:ext cx="1957641" cy="1834328"/>
            <a:chOff x="4177376" y="507661"/>
            <a:chExt cx="1957641" cy="1834328"/>
          </a:xfrm>
        </p:grpSpPr>
        <p:pic>
          <p:nvPicPr>
            <p:cNvPr id="70" name="グラフィックス 69" descr="フォルダー">
              <a:extLst>
                <a:ext uri="{FF2B5EF4-FFF2-40B4-BE49-F238E27FC236}">
                  <a16:creationId xmlns:a16="http://schemas.microsoft.com/office/drawing/2014/main" id="{AFD4AD31-D55E-4663-8747-0535B466DF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57404" y="507661"/>
              <a:ext cx="1834328" cy="1834328"/>
            </a:xfrm>
            <a:prstGeom prst="rect">
              <a:avLst/>
            </a:prstGeom>
          </p:spPr>
        </p:pic>
        <p:sp>
          <p:nvSpPr>
            <p:cNvPr id="71" name="テキスト ボックス 70">
              <a:extLst>
                <a:ext uri="{FF2B5EF4-FFF2-40B4-BE49-F238E27FC236}">
                  <a16:creationId xmlns:a16="http://schemas.microsoft.com/office/drawing/2014/main" id="{8BC09A8F-0E6B-4225-BCB0-5BA37948575D}"/>
                </a:ext>
              </a:extLst>
            </p:cNvPr>
            <p:cNvSpPr txBox="1"/>
            <p:nvPr/>
          </p:nvSpPr>
          <p:spPr>
            <a:xfrm>
              <a:off x="4177376" y="1117026"/>
              <a:ext cx="1957641" cy="954107"/>
            </a:xfrm>
            <a:prstGeom prst="rect">
              <a:avLst/>
            </a:prstGeom>
            <a:noFill/>
          </p:spPr>
          <p:txBody>
            <a:bodyPr wrap="square" rtlCol="0">
              <a:spAutoFit/>
            </a:bodyPr>
            <a:lstStyle/>
            <a:p>
              <a:pPr algn="ctr"/>
              <a:r>
                <a:rPr kumimoji="1" lang="ja-JP" altLang="en-US" sz="2800" dirty="0">
                  <a:latin typeface="メイリオ" panose="020B0604030504040204" pitchFamily="50" charset="-128"/>
                  <a:ea typeface="メイリオ" panose="020B0604030504040204" pitchFamily="50" charset="-128"/>
                </a:rPr>
                <a:t>カレンダー</a:t>
              </a:r>
              <a:endParaRPr kumimoji="1" lang="en-US" altLang="ja-JP" sz="2800" dirty="0">
                <a:latin typeface="メイリオ" panose="020B0604030504040204" pitchFamily="50" charset="-128"/>
                <a:ea typeface="メイリオ" panose="020B0604030504040204" pitchFamily="50" charset="-128"/>
              </a:endParaRPr>
            </a:p>
          </p:txBody>
        </p:sp>
      </p:grpSp>
      <p:cxnSp>
        <p:nvCxnSpPr>
          <p:cNvPr id="76" name="コネクタ: カギ線 75">
            <a:extLst>
              <a:ext uri="{FF2B5EF4-FFF2-40B4-BE49-F238E27FC236}">
                <a16:creationId xmlns:a16="http://schemas.microsoft.com/office/drawing/2014/main" id="{A42377CE-AEC5-45CB-A9F5-A056B970D0C5}"/>
              </a:ext>
            </a:extLst>
          </p:cNvPr>
          <p:cNvCxnSpPr>
            <a:cxnSpLocks/>
          </p:cNvCxnSpPr>
          <p:nvPr/>
        </p:nvCxnSpPr>
        <p:spPr>
          <a:xfrm rot="16200000" flipH="1">
            <a:off x="6518049" y="1363198"/>
            <a:ext cx="672449" cy="498539"/>
          </a:xfrm>
          <a:prstGeom prst="bentConnector3">
            <a:avLst>
              <a:gd name="adj1" fmla="val 94899"/>
            </a:avLst>
          </a:prstGeom>
          <a:ln w="76200">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81" name="コネクタ: カギ線 80">
            <a:extLst>
              <a:ext uri="{FF2B5EF4-FFF2-40B4-BE49-F238E27FC236}">
                <a16:creationId xmlns:a16="http://schemas.microsoft.com/office/drawing/2014/main" id="{2690868A-B9D7-4BDD-9A66-99BE3F0D1128}"/>
              </a:ext>
            </a:extLst>
          </p:cNvPr>
          <p:cNvCxnSpPr>
            <a:cxnSpLocks/>
          </p:cNvCxnSpPr>
          <p:nvPr/>
        </p:nvCxnSpPr>
        <p:spPr>
          <a:xfrm rot="16200000" flipH="1">
            <a:off x="8311176" y="1362436"/>
            <a:ext cx="672449" cy="498539"/>
          </a:xfrm>
          <a:prstGeom prst="bentConnector3">
            <a:avLst>
              <a:gd name="adj1" fmla="val 94899"/>
            </a:avLst>
          </a:prstGeom>
          <a:ln w="76200">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82" name="コネクタ: カギ線 81">
            <a:extLst>
              <a:ext uri="{FF2B5EF4-FFF2-40B4-BE49-F238E27FC236}">
                <a16:creationId xmlns:a16="http://schemas.microsoft.com/office/drawing/2014/main" id="{9A1CBB68-CACA-4D5E-9819-C4A5BA7D5519}"/>
              </a:ext>
            </a:extLst>
          </p:cNvPr>
          <p:cNvCxnSpPr>
            <a:cxnSpLocks/>
          </p:cNvCxnSpPr>
          <p:nvPr/>
        </p:nvCxnSpPr>
        <p:spPr>
          <a:xfrm rot="16200000" flipH="1">
            <a:off x="10091942" y="1368525"/>
            <a:ext cx="672449" cy="498539"/>
          </a:xfrm>
          <a:prstGeom prst="bentConnector3">
            <a:avLst>
              <a:gd name="adj1" fmla="val 94899"/>
            </a:avLst>
          </a:prstGeom>
          <a:ln w="76200">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83" name="コネクタ: カギ線 82">
            <a:extLst>
              <a:ext uri="{FF2B5EF4-FFF2-40B4-BE49-F238E27FC236}">
                <a16:creationId xmlns:a16="http://schemas.microsoft.com/office/drawing/2014/main" id="{538472E1-93EA-4521-A428-F6892C74C2E0}"/>
              </a:ext>
            </a:extLst>
          </p:cNvPr>
          <p:cNvCxnSpPr>
            <a:cxnSpLocks/>
          </p:cNvCxnSpPr>
          <p:nvPr/>
        </p:nvCxnSpPr>
        <p:spPr>
          <a:xfrm rot="16200000" flipH="1">
            <a:off x="6474955" y="4148670"/>
            <a:ext cx="672449" cy="498539"/>
          </a:xfrm>
          <a:prstGeom prst="bentConnector3">
            <a:avLst>
              <a:gd name="adj1" fmla="val 94899"/>
            </a:avLst>
          </a:prstGeom>
          <a:ln w="76200">
            <a:solidFill>
              <a:schemeClr val="accent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0836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AC1C1F8-7EEB-40B4-B8A6-7E81AB93C036}"/>
              </a:ext>
            </a:extLst>
          </p:cNvPr>
          <p:cNvSpPr txBox="1"/>
          <p:nvPr/>
        </p:nvSpPr>
        <p:spPr>
          <a:xfrm>
            <a:off x="832022" y="2486802"/>
            <a:ext cx="10453816" cy="830997"/>
          </a:xfrm>
          <a:prstGeom prst="rect">
            <a:avLst/>
          </a:prstGeom>
          <a:noFill/>
        </p:spPr>
        <p:txBody>
          <a:bodyPr wrap="square" rtlCol="0">
            <a:spAutoFit/>
          </a:bodyPr>
          <a:lstStyle/>
          <a:p>
            <a:pPr algn="ctr"/>
            <a:r>
              <a:rPr kumimoji="1" lang="ja-JP" altLang="en-US" sz="4800" dirty="0">
                <a:latin typeface="メイリオ" panose="020B0604030504040204" pitchFamily="50" charset="-128"/>
                <a:ea typeface="メイリオ" panose="020B0604030504040204" pitchFamily="50" charset="-128"/>
              </a:rPr>
              <a:t>～大学生活が始まり早や数か月～</a:t>
            </a:r>
          </a:p>
        </p:txBody>
      </p:sp>
      <p:sp>
        <p:nvSpPr>
          <p:cNvPr id="4" name="テキスト ボックス 3">
            <a:extLst>
              <a:ext uri="{FF2B5EF4-FFF2-40B4-BE49-F238E27FC236}">
                <a16:creationId xmlns:a16="http://schemas.microsoft.com/office/drawing/2014/main" id="{E4F23B8F-D067-424A-B6C4-96BD5E992433}"/>
              </a:ext>
            </a:extLst>
          </p:cNvPr>
          <p:cNvSpPr txBox="1"/>
          <p:nvPr/>
        </p:nvSpPr>
        <p:spPr>
          <a:xfrm>
            <a:off x="832022" y="3797442"/>
            <a:ext cx="10453816" cy="830997"/>
          </a:xfrm>
          <a:prstGeom prst="rect">
            <a:avLst/>
          </a:prstGeom>
          <a:noFill/>
        </p:spPr>
        <p:txBody>
          <a:bodyPr wrap="square" rtlCol="0">
            <a:spAutoFit/>
          </a:bodyPr>
          <a:lstStyle/>
          <a:p>
            <a:pPr algn="ctr"/>
            <a:r>
              <a:rPr kumimoji="1" lang="ja-JP" altLang="en-US" sz="4800" dirty="0">
                <a:latin typeface="メイリオ" panose="020B0604030504040204" pitchFamily="50" charset="-128"/>
                <a:ea typeface="メイリオ" panose="020B0604030504040204" pitchFamily="50" charset="-128"/>
              </a:rPr>
              <a:t>オンライン授業の日々が続く</a:t>
            </a:r>
          </a:p>
        </p:txBody>
      </p:sp>
    </p:spTree>
    <p:extLst>
      <p:ext uri="{BB962C8B-B14F-4D97-AF65-F5344CB8AC3E}">
        <p14:creationId xmlns:p14="http://schemas.microsoft.com/office/powerpoint/2010/main" val="675653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969EBE93-9736-48C5-967C-5A42713E062C}"/>
              </a:ext>
            </a:extLst>
          </p:cNvPr>
          <p:cNvSpPr txBox="1"/>
          <p:nvPr/>
        </p:nvSpPr>
        <p:spPr>
          <a:xfrm>
            <a:off x="1320800" y="340518"/>
            <a:ext cx="9550400" cy="923330"/>
          </a:xfrm>
          <a:prstGeom prst="rect">
            <a:avLst/>
          </a:prstGeom>
          <a:noFill/>
        </p:spPr>
        <p:txBody>
          <a:bodyPr wrap="square" rtlCol="0">
            <a:spAutoFit/>
          </a:bodyPr>
          <a:lstStyle/>
          <a:p>
            <a:pPr algn="ctr"/>
            <a:r>
              <a:rPr kumimoji="1" lang="ja-JP" altLang="en-US" sz="5400" dirty="0">
                <a:latin typeface="メイリオ" panose="020B0604030504040204" pitchFamily="50" charset="-128"/>
                <a:ea typeface="メイリオ" panose="020B0604030504040204" pitchFamily="50" charset="-128"/>
              </a:rPr>
              <a:t>課題</a:t>
            </a:r>
          </a:p>
        </p:txBody>
      </p:sp>
      <p:sp>
        <p:nvSpPr>
          <p:cNvPr id="7" name="テキスト ボックス 6">
            <a:extLst>
              <a:ext uri="{FF2B5EF4-FFF2-40B4-BE49-F238E27FC236}">
                <a16:creationId xmlns:a16="http://schemas.microsoft.com/office/drawing/2014/main" id="{DDEE8748-8D5D-4264-8BCC-5B51CA5C3E48}"/>
              </a:ext>
            </a:extLst>
          </p:cNvPr>
          <p:cNvSpPr txBox="1"/>
          <p:nvPr/>
        </p:nvSpPr>
        <p:spPr>
          <a:xfrm>
            <a:off x="936251" y="1413549"/>
            <a:ext cx="9550400" cy="923330"/>
          </a:xfrm>
          <a:prstGeom prst="rect">
            <a:avLst/>
          </a:prstGeom>
          <a:noFill/>
        </p:spPr>
        <p:txBody>
          <a:bodyPr wrap="square" rtlCol="0">
            <a:spAutoFit/>
          </a:bodyPr>
          <a:lstStyle/>
          <a:p>
            <a:r>
              <a:rPr kumimoji="1" lang="ja-JP" altLang="en-US" sz="5400" dirty="0">
                <a:latin typeface="メイリオ" panose="020B0604030504040204" pitchFamily="50" charset="-128"/>
                <a:ea typeface="メイリオ" panose="020B0604030504040204" pitchFamily="50" charset="-128"/>
              </a:rPr>
              <a:t>１．まだ機能が少ない</a:t>
            </a:r>
          </a:p>
        </p:txBody>
      </p:sp>
      <p:sp>
        <p:nvSpPr>
          <p:cNvPr id="9" name="テキスト ボックス 8">
            <a:extLst>
              <a:ext uri="{FF2B5EF4-FFF2-40B4-BE49-F238E27FC236}">
                <a16:creationId xmlns:a16="http://schemas.microsoft.com/office/drawing/2014/main" id="{746B2B6B-8EEC-43A8-BE7E-F64C928164A7}"/>
              </a:ext>
            </a:extLst>
          </p:cNvPr>
          <p:cNvSpPr txBox="1"/>
          <p:nvPr/>
        </p:nvSpPr>
        <p:spPr>
          <a:xfrm>
            <a:off x="3010633" y="2352252"/>
            <a:ext cx="7305592" cy="923330"/>
          </a:xfrm>
          <a:prstGeom prst="rect">
            <a:avLst/>
          </a:prstGeom>
          <a:noFill/>
        </p:spPr>
        <p:txBody>
          <a:bodyPr wrap="square" rtlCol="0">
            <a:spAutoFit/>
          </a:bodyPr>
          <a:lstStyle/>
          <a:p>
            <a:r>
              <a:rPr kumimoji="1" lang="ja-JP" altLang="en-US" sz="5400" dirty="0">
                <a:latin typeface="メイリオ" panose="020B0604030504040204" pitchFamily="50" charset="-128"/>
                <a:ea typeface="メイリオ" panose="020B0604030504040204" pitchFamily="50" charset="-128"/>
              </a:rPr>
              <a:t>オープンソース化</a:t>
            </a:r>
          </a:p>
        </p:txBody>
      </p:sp>
      <p:sp>
        <p:nvSpPr>
          <p:cNvPr id="15" name="テキスト ボックス 14">
            <a:extLst>
              <a:ext uri="{FF2B5EF4-FFF2-40B4-BE49-F238E27FC236}">
                <a16:creationId xmlns:a16="http://schemas.microsoft.com/office/drawing/2014/main" id="{2D2B942B-0CDD-4DDE-BE4D-DC714EFAD59C}"/>
              </a:ext>
            </a:extLst>
          </p:cNvPr>
          <p:cNvSpPr txBox="1"/>
          <p:nvPr/>
        </p:nvSpPr>
        <p:spPr>
          <a:xfrm>
            <a:off x="3010633" y="3474892"/>
            <a:ext cx="7305592" cy="923330"/>
          </a:xfrm>
          <a:prstGeom prst="rect">
            <a:avLst/>
          </a:prstGeom>
          <a:noFill/>
        </p:spPr>
        <p:txBody>
          <a:bodyPr wrap="square" rtlCol="0">
            <a:spAutoFit/>
          </a:bodyPr>
          <a:lstStyle/>
          <a:p>
            <a:r>
              <a:rPr kumimoji="1" lang="ja-JP" altLang="en-US" sz="5400" dirty="0">
                <a:latin typeface="メイリオ" panose="020B0604030504040204" pitchFamily="50" charset="-128"/>
                <a:ea typeface="メイリオ" panose="020B0604030504040204" pitchFamily="50" charset="-128"/>
              </a:rPr>
              <a:t>自由にカスタム</a:t>
            </a:r>
          </a:p>
        </p:txBody>
      </p:sp>
      <p:sp>
        <p:nvSpPr>
          <p:cNvPr id="16" name="矢印: 右 15">
            <a:extLst>
              <a:ext uri="{FF2B5EF4-FFF2-40B4-BE49-F238E27FC236}">
                <a16:creationId xmlns:a16="http://schemas.microsoft.com/office/drawing/2014/main" id="{D9169105-3F2D-45A8-96E9-DB29F3C289E5}"/>
              </a:ext>
            </a:extLst>
          </p:cNvPr>
          <p:cNvSpPr/>
          <p:nvPr/>
        </p:nvSpPr>
        <p:spPr>
          <a:xfrm>
            <a:off x="1875775" y="2336879"/>
            <a:ext cx="951978" cy="76790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A979E26D-37EB-440C-BA29-3CB13CD482F8}"/>
              </a:ext>
            </a:extLst>
          </p:cNvPr>
          <p:cNvSpPr/>
          <p:nvPr/>
        </p:nvSpPr>
        <p:spPr>
          <a:xfrm>
            <a:off x="1875775" y="3452796"/>
            <a:ext cx="951978" cy="76790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58681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969EBE93-9736-48C5-967C-5A42713E062C}"/>
              </a:ext>
            </a:extLst>
          </p:cNvPr>
          <p:cNvSpPr txBox="1"/>
          <p:nvPr/>
        </p:nvSpPr>
        <p:spPr>
          <a:xfrm>
            <a:off x="1320800" y="340518"/>
            <a:ext cx="9550400" cy="923330"/>
          </a:xfrm>
          <a:prstGeom prst="rect">
            <a:avLst/>
          </a:prstGeom>
          <a:noFill/>
        </p:spPr>
        <p:txBody>
          <a:bodyPr wrap="square" rtlCol="0">
            <a:spAutoFit/>
          </a:bodyPr>
          <a:lstStyle/>
          <a:p>
            <a:pPr algn="ctr"/>
            <a:r>
              <a:rPr kumimoji="1" lang="ja-JP" altLang="en-US" sz="5400" dirty="0">
                <a:latin typeface="メイリオ" panose="020B0604030504040204" pitchFamily="50" charset="-128"/>
                <a:ea typeface="メイリオ" panose="020B0604030504040204" pitchFamily="50" charset="-128"/>
              </a:rPr>
              <a:t>課題</a:t>
            </a:r>
          </a:p>
        </p:txBody>
      </p:sp>
      <p:sp>
        <p:nvSpPr>
          <p:cNvPr id="11" name="テキスト ボックス 10">
            <a:extLst>
              <a:ext uri="{FF2B5EF4-FFF2-40B4-BE49-F238E27FC236}">
                <a16:creationId xmlns:a16="http://schemas.microsoft.com/office/drawing/2014/main" id="{8132E758-FCF4-4554-A0B4-CB908C627D28}"/>
              </a:ext>
            </a:extLst>
          </p:cNvPr>
          <p:cNvSpPr txBox="1"/>
          <p:nvPr/>
        </p:nvSpPr>
        <p:spPr>
          <a:xfrm>
            <a:off x="936251" y="1361350"/>
            <a:ext cx="9550400" cy="923330"/>
          </a:xfrm>
          <a:prstGeom prst="rect">
            <a:avLst/>
          </a:prstGeom>
          <a:noFill/>
        </p:spPr>
        <p:txBody>
          <a:bodyPr wrap="square" rtlCol="0">
            <a:spAutoFit/>
          </a:bodyPr>
          <a:lstStyle/>
          <a:p>
            <a:r>
              <a:rPr kumimoji="1" lang="ja-JP" altLang="en-US" sz="5400" dirty="0">
                <a:latin typeface="メイリオ" panose="020B0604030504040204" pitchFamily="50" charset="-128"/>
                <a:ea typeface="メイリオ" panose="020B0604030504040204" pitchFamily="50" charset="-128"/>
              </a:rPr>
              <a:t>２．動きが遅い</a:t>
            </a:r>
          </a:p>
        </p:txBody>
      </p:sp>
      <p:sp>
        <p:nvSpPr>
          <p:cNvPr id="13" name="テキスト ボックス 12">
            <a:extLst>
              <a:ext uri="{FF2B5EF4-FFF2-40B4-BE49-F238E27FC236}">
                <a16:creationId xmlns:a16="http://schemas.microsoft.com/office/drawing/2014/main" id="{7723EC12-10F5-4777-9CD9-08D0F300D81B}"/>
              </a:ext>
            </a:extLst>
          </p:cNvPr>
          <p:cNvSpPr txBox="1"/>
          <p:nvPr/>
        </p:nvSpPr>
        <p:spPr>
          <a:xfrm>
            <a:off x="2537552" y="2505670"/>
            <a:ext cx="2622427" cy="923330"/>
          </a:xfrm>
          <a:prstGeom prst="rect">
            <a:avLst/>
          </a:prstGeom>
          <a:noFill/>
        </p:spPr>
        <p:txBody>
          <a:bodyPr wrap="square" rtlCol="0">
            <a:spAutoFit/>
          </a:bodyPr>
          <a:lstStyle/>
          <a:p>
            <a:r>
              <a:rPr kumimoji="1" lang="en-US" altLang="ja-JP" sz="5400" dirty="0">
                <a:latin typeface="メイリオ" panose="020B0604030504040204" pitchFamily="50" charset="-128"/>
                <a:ea typeface="メイリオ" panose="020B0604030504040204" pitchFamily="50" charset="-128"/>
              </a:rPr>
              <a:t>Python</a:t>
            </a:r>
            <a:endParaRPr kumimoji="1" lang="ja-JP" altLang="en-US" sz="5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F6225E20-19CC-4155-954F-C5AEE2877B78}"/>
              </a:ext>
            </a:extLst>
          </p:cNvPr>
          <p:cNvSpPr txBox="1"/>
          <p:nvPr/>
        </p:nvSpPr>
        <p:spPr>
          <a:xfrm>
            <a:off x="6210670" y="2505670"/>
            <a:ext cx="3174756" cy="923330"/>
          </a:xfrm>
          <a:prstGeom prst="rect">
            <a:avLst/>
          </a:prstGeom>
          <a:noFill/>
        </p:spPr>
        <p:txBody>
          <a:bodyPr wrap="square" rtlCol="0" anchor="ctr">
            <a:spAutoFit/>
          </a:bodyPr>
          <a:lstStyle/>
          <a:p>
            <a:r>
              <a:rPr kumimoji="1" lang="en-US" altLang="ja-JP" sz="5400" dirty="0">
                <a:latin typeface="メイリオ" panose="020B0604030504040204" pitchFamily="50" charset="-128"/>
                <a:ea typeface="メイリオ" panose="020B0604030504040204" pitchFamily="50" charset="-128"/>
              </a:rPr>
              <a:t>C</a:t>
            </a:r>
            <a:r>
              <a:rPr kumimoji="1" lang="ja-JP" altLang="en-US" sz="5400" dirty="0">
                <a:latin typeface="メイリオ" panose="020B0604030504040204" pitchFamily="50" charset="-128"/>
                <a:ea typeface="メイリオ" panose="020B0604030504040204" pitchFamily="50" charset="-128"/>
              </a:rPr>
              <a:t>・</a:t>
            </a:r>
            <a:r>
              <a:rPr kumimoji="1" lang="en-US" altLang="ja-JP" sz="5400" dirty="0">
                <a:latin typeface="メイリオ" panose="020B0604030504040204" pitchFamily="50" charset="-128"/>
                <a:ea typeface="メイリオ" panose="020B0604030504040204" pitchFamily="50" charset="-128"/>
              </a:rPr>
              <a:t>C++</a:t>
            </a:r>
            <a:endParaRPr kumimoji="1" lang="ja-JP" altLang="en-US" sz="5400" dirty="0">
              <a:latin typeface="メイリオ" panose="020B0604030504040204" pitchFamily="50" charset="-128"/>
              <a:ea typeface="メイリオ" panose="020B0604030504040204" pitchFamily="50" charset="-128"/>
            </a:endParaRPr>
          </a:p>
        </p:txBody>
      </p:sp>
      <p:sp>
        <p:nvSpPr>
          <p:cNvPr id="22" name="矢印: 右 21">
            <a:extLst>
              <a:ext uri="{FF2B5EF4-FFF2-40B4-BE49-F238E27FC236}">
                <a16:creationId xmlns:a16="http://schemas.microsoft.com/office/drawing/2014/main" id="{1367EF95-F18A-443D-AEC5-359801424BE2}"/>
              </a:ext>
            </a:extLst>
          </p:cNvPr>
          <p:cNvSpPr/>
          <p:nvPr/>
        </p:nvSpPr>
        <p:spPr>
          <a:xfrm>
            <a:off x="5134689" y="2512147"/>
            <a:ext cx="951978" cy="76790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26958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969EBE93-9736-48C5-967C-5A42713E062C}"/>
              </a:ext>
            </a:extLst>
          </p:cNvPr>
          <p:cNvSpPr txBox="1"/>
          <p:nvPr/>
        </p:nvSpPr>
        <p:spPr>
          <a:xfrm>
            <a:off x="1320800" y="340518"/>
            <a:ext cx="9550400" cy="923330"/>
          </a:xfrm>
          <a:prstGeom prst="rect">
            <a:avLst/>
          </a:prstGeom>
          <a:noFill/>
        </p:spPr>
        <p:txBody>
          <a:bodyPr wrap="square" rtlCol="0">
            <a:spAutoFit/>
          </a:bodyPr>
          <a:lstStyle/>
          <a:p>
            <a:pPr algn="ctr"/>
            <a:r>
              <a:rPr kumimoji="1" lang="ja-JP" altLang="en-US" sz="5400" dirty="0">
                <a:latin typeface="メイリオ" panose="020B0604030504040204" pitchFamily="50" charset="-128"/>
                <a:ea typeface="メイリオ" panose="020B0604030504040204" pitchFamily="50" charset="-128"/>
              </a:rPr>
              <a:t>課題</a:t>
            </a:r>
          </a:p>
        </p:txBody>
      </p:sp>
      <p:sp>
        <p:nvSpPr>
          <p:cNvPr id="7" name="テキスト ボックス 6">
            <a:extLst>
              <a:ext uri="{FF2B5EF4-FFF2-40B4-BE49-F238E27FC236}">
                <a16:creationId xmlns:a16="http://schemas.microsoft.com/office/drawing/2014/main" id="{DDEE8748-8D5D-4264-8BCC-5B51CA5C3E48}"/>
              </a:ext>
            </a:extLst>
          </p:cNvPr>
          <p:cNvSpPr txBox="1"/>
          <p:nvPr/>
        </p:nvSpPr>
        <p:spPr>
          <a:xfrm>
            <a:off x="936251" y="1413549"/>
            <a:ext cx="9550400" cy="923330"/>
          </a:xfrm>
          <a:prstGeom prst="rect">
            <a:avLst/>
          </a:prstGeom>
          <a:noFill/>
        </p:spPr>
        <p:txBody>
          <a:bodyPr wrap="square" rtlCol="0">
            <a:spAutoFit/>
          </a:bodyPr>
          <a:lstStyle/>
          <a:p>
            <a:r>
              <a:rPr kumimoji="1" lang="ja-JP" altLang="en-US" sz="5400" dirty="0">
                <a:latin typeface="メイリオ" panose="020B0604030504040204" pitchFamily="50" charset="-128"/>
                <a:ea typeface="メイリオ" panose="020B0604030504040204" pitchFamily="50" charset="-128"/>
              </a:rPr>
              <a:t>３．デザイン性が低い</a:t>
            </a:r>
          </a:p>
        </p:txBody>
      </p:sp>
      <p:sp>
        <p:nvSpPr>
          <p:cNvPr id="9" name="テキスト ボックス 8">
            <a:extLst>
              <a:ext uri="{FF2B5EF4-FFF2-40B4-BE49-F238E27FC236}">
                <a16:creationId xmlns:a16="http://schemas.microsoft.com/office/drawing/2014/main" id="{746B2B6B-8EEC-43A8-BE7E-F64C928164A7}"/>
              </a:ext>
            </a:extLst>
          </p:cNvPr>
          <p:cNvSpPr txBox="1"/>
          <p:nvPr/>
        </p:nvSpPr>
        <p:spPr>
          <a:xfrm>
            <a:off x="3010633" y="2338651"/>
            <a:ext cx="8415542" cy="1754326"/>
          </a:xfrm>
          <a:prstGeom prst="rect">
            <a:avLst/>
          </a:prstGeom>
          <a:noFill/>
        </p:spPr>
        <p:txBody>
          <a:bodyPr wrap="square" rtlCol="0">
            <a:spAutoFit/>
          </a:bodyPr>
          <a:lstStyle/>
          <a:p>
            <a:r>
              <a:rPr kumimoji="1" lang="ja-JP" altLang="en-US" sz="5400" dirty="0">
                <a:latin typeface="メイリオ" panose="020B0604030504040204" pitchFamily="50" charset="-128"/>
                <a:ea typeface="メイリオ" panose="020B0604030504040204" pitchFamily="50" charset="-128"/>
              </a:rPr>
              <a:t>ユーザーインターフェース</a:t>
            </a:r>
            <a:br>
              <a:rPr kumimoji="1" lang="en-US" altLang="ja-JP" sz="5400" dirty="0">
                <a:latin typeface="メイリオ" panose="020B0604030504040204" pitchFamily="50" charset="-128"/>
                <a:ea typeface="メイリオ" panose="020B0604030504040204" pitchFamily="50" charset="-128"/>
              </a:rPr>
            </a:br>
            <a:r>
              <a:rPr kumimoji="1" lang="ja-JP" altLang="en-US" sz="5400" dirty="0">
                <a:latin typeface="メイリオ" panose="020B0604030504040204" pitchFamily="50" charset="-128"/>
                <a:ea typeface="メイリオ" panose="020B0604030504040204" pitchFamily="50" charset="-128"/>
              </a:rPr>
              <a:t>を意識</a:t>
            </a:r>
          </a:p>
        </p:txBody>
      </p:sp>
      <p:sp>
        <p:nvSpPr>
          <p:cNvPr id="15" name="テキスト ボックス 14">
            <a:extLst>
              <a:ext uri="{FF2B5EF4-FFF2-40B4-BE49-F238E27FC236}">
                <a16:creationId xmlns:a16="http://schemas.microsoft.com/office/drawing/2014/main" id="{2D2B942B-0CDD-4DDE-BE4D-DC714EFAD59C}"/>
              </a:ext>
            </a:extLst>
          </p:cNvPr>
          <p:cNvSpPr txBox="1"/>
          <p:nvPr/>
        </p:nvSpPr>
        <p:spPr>
          <a:xfrm>
            <a:off x="3010633" y="4272830"/>
            <a:ext cx="7305592" cy="923330"/>
          </a:xfrm>
          <a:prstGeom prst="rect">
            <a:avLst/>
          </a:prstGeom>
          <a:noFill/>
        </p:spPr>
        <p:txBody>
          <a:bodyPr wrap="square" rtlCol="0">
            <a:spAutoFit/>
          </a:bodyPr>
          <a:lstStyle/>
          <a:p>
            <a:endParaRPr kumimoji="1" lang="en-US" altLang="ja-JP" sz="5400" dirty="0">
              <a:latin typeface="メイリオ" panose="020B0604030504040204" pitchFamily="50" charset="-128"/>
              <a:ea typeface="メイリオ" panose="020B0604030504040204" pitchFamily="50" charset="-128"/>
            </a:endParaRPr>
          </a:p>
        </p:txBody>
      </p:sp>
      <p:sp>
        <p:nvSpPr>
          <p:cNvPr id="16" name="矢印: 右 15">
            <a:extLst>
              <a:ext uri="{FF2B5EF4-FFF2-40B4-BE49-F238E27FC236}">
                <a16:creationId xmlns:a16="http://schemas.microsoft.com/office/drawing/2014/main" id="{D9169105-3F2D-45A8-96E9-DB29F3C289E5}"/>
              </a:ext>
            </a:extLst>
          </p:cNvPr>
          <p:cNvSpPr/>
          <p:nvPr/>
        </p:nvSpPr>
        <p:spPr>
          <a:xfrm>
            <a:off x="1875775" y="2323278"/>
            <a:ext cx="951978" cy="76790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4A5BC2FE-A5CF-4170-8A7D-31EA3CA12081}"/>
              </a:ext>
            </a:extLst>
          </p:cNvPr>
          <p:cNvSpPr txBox="1"/>
          <p:nvPr/>
        </p:nvSpPr>
        <p:spPr>
          <a:xfrm>
            <a:off x="3010633" y="4078208"/>
            <a:ext cx="7305592" cy="923330"/>
          </a:xfrm>
          <a:prstGeom prst="rect">
            <a:avLst/>
          </a:prstGeom>
          <a:noFill/>
        </p:spPr>
        <p:txBody>
          <a:bodyPr wrap="square" rtlCol="0">
            <a:spAutoFit/>
          </a:bodyPr>
          <a:lstStyle/>
          <a:p>
            <a:r>
              <a:rPr kumimoji="1" lang="ja-JP" altLang="en-US" sz="5400" dirty="0">
                <a:latin typeface="メイリオ" panose="020B0604030504040204" pitchFamily="50" charset="-128"/>
                <a:ea typeface="メイリオ" panose="020B0604030504040204" pitchFamily="50" charset="-128"/>
              </a:rPr>
              <a:t>自由にカスタム</a:t>
            </a:r>
          </a:p>
        </p:txBody>
      </p:sp>
      <p:sp>
        <p:nvSpPr>
          <p:cNvPr id="3" name="矢印: 右 2">
            <a:extLst>
              <a:ext uri="{FF2B5EF4-FFF2-40B4-BE49-F238E27FC236}">
                <a16:creationId xmlns:a16="http://schemas.microsoft.com/office/drawing/2014/main" id="{FB6D6F05-1BDB-4BD8-ABD0-0A8463587AB6}"/>
              </a:ext>
            </a:extLst>
          </p:cNvPr>
          <p:cNvSpPr/>
          <p:nvPr/>
        </p:nvSpPr>
        <p:spPr>
          <a:xfrm>
            <a:off x="1875775" y="4056112"/>
            <a:ext cx="951978" cy="76790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0265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48919C3-5036-4CEF-ADED-86E66C32EFD8}"/>
              </a:ext>
            </a:extLst>
          </p:cNvPr>
          <p:cNvSpPr txBox="1"/>
          <p:nvPr/>
        </p:nvSpPr>
        <p:spPr>
          <a:xfrm>
            <a:off x="225724" y="1305341"/>
            <a:ext cx="11740551" cy="4247317"/>
          </a:xfrm>
          <a:prstGeom prst="rect">
            <a:avLst/>
          </a:prstGeom>
          <a:noFill/>
        </p:spPr>
        <p:txBody>
          <a:bodyPr wrap="square" rtlCol="0">
            <a:spAutoFit/>
          </a:bodyPr>
          <a:lstStyle/>
          <a:p>
            <a:pPr algn="ctr"/>
            <a:r>
              <a:rPr kumimoji="1" lang="ja-JP" altLang="en-US" sz="6600" dirty="0">
                <a:latin typeface="メイリオ" panose="020B0604030504040204" pitchFamily="50" charset="-128"/>
                <a:ea typeface="メイリオ" panose="020B0604030504040204" pitchFamily="50" charset="-128"/>
              </a:rPr>
              <a:t>そういえば</a:t>
            </a:r>
            <a:endParaRPr kumimoji="1" lang="en-US" altLang="ja-JP" sz="6600" dirty="0">
              <a:latin typeface="メイリオ" panose="020B0604030504040204" pitchFamily="50" charset="-128"/>
              <a:ea typeface="メイリオ" panose="020B0604030504040204" pitchFamily="50" charset="-128"/>
            </a:endParaRPr>
          </a:p>
          <a:p>
            <a:pPr algn="ctr"/>
            <a:r>
              <a:rPr kumimoji="1" lang="ja-JP" altLang="en-US" sz="6600" dirty="0">
                <a:latin typeface="メイリオ" panose="020B0604030504040204" pitchFamily="50" charset="-128"/>
                <a:ea typeface="メイリオ" panose="020B0604030504040204" pitchFamily="50" charset="-128"/>
              </a:rPr>
              <a:t>この２週間</a:t>
            </a:r>
            <a:r>
              <a:rPr kumimoji="1" lang="ja-JP" altLang="en-US" sz="7200" b="1" dirty="0">
                <a:latin typeface="メイリオ" panose="020B0604030504040204" pitchFamily="50" charset="-128"/>
                <a:ea typeface="メイリオ" panose="020B0604030504040204" pitchFamily="50" charset="-128"/>
              </a:rPr>
              <a:t>忙しすぎて</a:t>
            </a:r>
            <a:endParaRPr kumimoji="1" lang="en-US" altLang="ja-JP" sz="6600" b="1" dirty="0">
              <a:latin typeface="メイリオ" panose="020B0604030504040204" pitchFamily="50" charset="-128"/>
              <a:ea typeface="メイリオ" panose="020B0604030504040204" pitchFamily="50" charset="-128"/>
            </a:endParaRPr>
          </a:p>
          <a:p>
            <a:pPr algn="ctr"/>
            <a:r>
              <a:rPr kumimoji="1" lang="ja-JP" altLang="en-US" sz="6600" dirty="0">
                <a:latin typeface="メイリオ" panose="020B0604030504040204" pitchFamily="50" charset="-128"/>
                <a:ea typeface="メイリオ" panose="020B0604030504040204" pitchFamily="50" charset="-128"/>
              </a:rPr>
              <a:t>まだ，ファイル整理が</a:t>
            </a:r>
            <a:endParaRPr kumimoji="1" lang="en-US" altLang="ja-JP" sz="6600" dirty="0">
              <a:latin typeface="メイリオ" panose="020B0604030504040204" pitchFamily="50" charset="-128"/>
              <a:ea typeface="メイリオ" panose="020B0604030504040204" pitchFamily="50" charset="-128"/>
            </a:endParaRPr>
          </a:p>
          <a:p>
            <a:pPr algn="ctr"/>
            <a:r>
              <a:rPr kumimoji="1" lang="ja-JP" altLang="en-US" sz="6600" dirty="0">
                <a:latin typeface="メイリオ" panose="020B0604030504040204" pitchFamily="50" charset="-128"/>
                <a:ea typeface="メイリオ" panose="020B0604030504040204" pitchFamily="50" charset="-128"/>
              </a:rPr>
              <a:t>できていない・・・</a:t>
            </a:r>
          </a:p>
        </p:txBody>
      </p:sp>
    </p:spTree>
    <p:extLst>
      <p:ext uri="{BB962C8B-B14F-4D97-AF65-F5344CB8AC3E}">
        <p14:creationId xmlns:p14="http://schemas.microsoft.com/office/powerpoint/2010/main" val="2033532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86B691D-D7B9-436C-A5E3-ACB5D805932E}"/>
              </a:ext>
            </a:extLst>
          </p:cNvPr>
          <p:cNvSpPr txBox="1"/>
          <p:nvPr/>
        </p:nvSpPr>
        <p:spPr>
          <a:xfrm>
            <a:off x="452717" y="2027249"/>
            <a:ext cx="11286565" cy="2123658"/>
          </a:xfrm>
          <a:prstGeom prst="rect">
            <a:avLst/>
          </a:prstGeom>
          <a:noFill/>
        </p:spPr>
        <p:txBody>
          <a:bodyPr wrap="square" rtlCol="0">
            <a:spAutoFit/>
          </a:bodyPr>
          <a:lstStyle/>
          <a:p>
            <a:r>
              <a:rPr kumimoji="1" lang="ja-JP" altLang="en-US" sz="6600" b="1" dirty="0">
                <a:latin typeface="メイリオ" panose="020B0604030504040204" pitchFamily="50" charset="-128"/>
                <a:ea typeface="メイリオ" panose="020B0604030504040204" pitchFamily="50" charset="-128"/>
              </a:rPr>
              <a:t>ご清聴</a:t>
            </a:r>
            <a:endParaRPr kumimoji="1" lang="en-US" altLang="ja-JP" sz="6600" b="1" dirty="0">
              <a:latin typeface="メイリオ" panose="020B0604030504040204" pitchFamily="50" charset="-128"/>
              <a:ea typeface="メイリオ" panose="020B0604030504040204" pitchFamily="50" charset="-128"/>
            </a:endParaRPr>
          </a:p>
          <a:p>
            <a:r>
              <a:rPr kumimoji="1" lang="ja-JP" altLang="en-US" sz="6600" b="1" dirty="0">
                <a:latin typeface="メイリオ" panose="020B0604030504040204" pitchFamily="50" charset="-128"/>
                <a:ea typeface="メイリオ" panose="020B0604030504040204" pitchFamily="50" charset="-128"/>
              </a:rPr>
              <a:t>　ありがとうございました！</a:t>
            </a:r>
          </a:p>
        </p:txBody>
      </p:sp>
    </p:spTree>
    <p:extLst>
      <p:ext uri="{BB962C8B-B14F-4D97-AF65-F5344CB8AC3E}">
        <p14:creationId xmlns:p14="http://schemas.microsoft.com/office/powerpoint/2010/main" val="144982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778EDB-E47E-4632-BCE4-BF09C678A66D}"/>
              </a:ext>
            </a:extLst>
          </p:cNvPr>
          <p:cNvSpPr>
            <a:spLocks noGrp="1"/>
          </p:cNvSpPr>
          <p:nvPr>
            <p:ph type="title"/>
          </p:nvPr>
        </p:nvSpPr>
        <p:spPr>
          <a:xfrm>
            <a:off x="838200" y="0"/>
            <a:ext cx="10515600" cy="1325563"/>
          </a:xfrm>
        </p:spPr>
        <p:txBody>
          <a:bodyPr/>
          <a:lstStyle/>
          <a:p>
            <a:pPr algn="ctr"/>
            <a:r>
              <a:rPr kumimoji="1" lang="ja-JP" altLang="en-US" dirty="0">
                <a:latin typeface="メイリオ" panose="020B0604030504040204" pitchFamily="50" charset="-128"/>
                <a:ea typeface="メイリオ" panose="020B0604030504040204" pitchFamily="50" charset="-128"/>
              </a:rPr>
              <a:t>とあるメンバーのデスクトップが・・・</a:t>
            </a:r>
          </a:p>
        </p:txBody>
      </p:sp>
    </p:spTree>
    <p:extLst>
      <p:ext uri="{BB962C8B-B14F-4D97-AF65-F5344CB8AC3E}">
        <p14:creationId xmlns:p14="http://schemas.microsoft.com/office/powerpoint/2010/main" val="335810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778EDB-E47E-4632-BCE4-BF09C678A66D}"/>
              </a:ext>
            </a:extLst>
          </p:cNvPr>
          <p:cNvSpPr>
            <a:spLocks noGrp="1"/>
          </p:cNvSpPr>
          <p:nvPr>
            <p:ph type="title"/>
          </p:nvPr>
        </p:nvSpPr>
        <p:spPr>
          <a:xfrm>
            <a:off x="838200" y="0"/>
            <a:ext cx="10515600" cy="1325563"/>
          </a:xfrm>
        </p:spPr>
        <p:txBody>
          <a:bodyPr/>
          <a:lstStyle/>
          <a:p>
            <a:pPr algn="ctr"/>
            <a:r>
              <a:rPr kumimoji="1" lang="ja-JP" altLang="en-US" dirty="0">
                <a:latin typeface="メイリオ" panose="020B0604030504040204" pitchFamily="50" charset="-128"/>
                <a:ea typeface="メイリオ" panose="020B0604030504040204" pitchFamily="50" charset="-128"/>
              </a:rPr>
              <a:t>とあるメンバーのデスクトップが・・・</a:t>
            </a:r>
          </a:p>
        </p:txBody>
      </p:sp>
      <p:pic>
        <p:nvPicPr>
          <p:cNvPr id="5" name="図 4">
            <a:extLst>
              <a:ext uri="{FF2B5EF4-FFF2-40B4-BE49-F238E27FC236}">
                <a16:creationId xmlns:a16="http://schemas.microsoft.com/office/drawing/2014/main" id="{3BFFD08B-16D6-4D9D-9543-B953A5AA2F61}"/>
              </a:ext>
            </a:extLst>
          </p:cNvPr>
          <p:cNvPicPr>
            <a:picLocks noChangeAspect="1"/>
          </p:cNvPicPr>
          <p:nvPr/>
        </p:nvPicPr>
        <p:blipFill>
          <a:blip r:embed="rId3" cstate="email">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a:ext>
            </a:extLst>
          </a:blip>
          <a:stretch>
            <a:fillRect/>
          </a:stretch>
        </p:blipFill>
        <p:spPr>
          <a:xfrm>
            <a:off x="1587572" y="899262"/>
            <a:ext cx="9016856" cy="5958738"/>
          </a:xfrm>
          <a:prstGeom prst="rect">
            <a:avLst/>
          </a:prstGeom>
        </p:spPr>
      </p:pic>
      <p:sp>
        <p:nvSpPr>
          <p:cNvPr id="6" name="思考の吹き出し: 雲形 5">
            <a:extLst>
              <a:ext uri="{FF2B5EF4-FFF2-40B4-BE49-F238E27FC236}">
                <a16:creationId xmlns:a16="http://schemas.microsoft.com/office/drawing/2014/main" id="{7515F2CD-8133-480F-984F-E403B48AD778}"/>
              </a:ext>
            </a:extLst>
          </p:cNvPr>
          <p:cNvSpPr/>
          <p:nvPr/>
        </p:nvSpPr>
        <p:spPr>
          <a:xfrm>
            <a:off x="5916706" y="1634975"/>
            <a:ext cx="2861982" cy="1595718"/>
          </a:xfrm>
          <a:prstGeom prst="cloudCallout">
            <a:avLst>
              <a:gd name="adj1" fmla="val 62364"/>
              <a:gd name="adj2" fmla="val 3569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latin typeface="メイリオ" panose="020B0604030504040204" pitchFamily="50" charset="-128"/>
                <a:ea typeface="メイリオ" panose="020B0604030504040204" pitchFamily="50" charset="-128"/>
              </a:rPr>
              <a:t>これは</a:t>
            </a:r>
            <a:br>
              <a:rPr kumimoji="1" lang="en-US" altLang="ja-JP" sz="3200" b="1" dirty="0">
                <a:latin typeface="メイリオ" panose="020B0604030504040204" pitchFamily="50" charset="-128"/>
                <a:ea typeface="メイリオ" panose="020B0604030504040204" pitchFamily="50" charset="-128"/>
              </a:rPr>
            </a:br>
            <a:r>
              <a:rPr kumimoji="1" lang="ja-JP" altLang="en-US" sz="3200" b="1" dirty="0">
                <a:latin typeface="メイリオ" panose="020B0604030504040204" pitchFamily="50" charset="-128"/>
                <a:ea typeface="メイリオ" panose="020B0604030504040204" pitchFamily="50" charset="-128"/>
              </a:rPr>
              <a:t>ひどい</a:t>
            </a:r>
            <a:r>
              <a:rPr kumimoji="1" lang="en-US" altLang="ja-JP" sz="3200" b="1" dirty="0">
                <a:latin typeface="メイリオ" panose="020B0604030504040204" pitchFamily="50" charset="-128"/>
                <a:ea typeface="メイリオ" panose="020B0604030504040204" pitchFamily="50" charset="-128"/>
              </a:rPr>
              <a:t>…</a:t>
            </a:r>
            <a:endParaRPr kumimoji="1" lang="ja-JP" altLang="en-US" sz="3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0303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0AD4139-7DAF-42E6-81BC-BA81E3CEC098}"/>
              </a:ext>
            </a:extLst>
          </p:cNvPr>
          <p:cNvSpPr txBox="1"/>
          <p:nvPr/>
        </p:nvSpPr>
        <p:spPr>
          <a:xfrm>
            <a:off x="292443" y="1474573"/>
            <a:ext cx="11607114" cy="2554545"/>
          </a:xfrm>
          <a:prstGeom prst="rect">
            <a:avLst/>
          </a:prstGeom>
          <a:noFill/>
        </p:spPr>
        <p:txBody>
          <a:bodyPr wrap="square" rtlCol="0">
            <a:spAutoFit/>
          </a:bodyPr>
          <a:lstStyle/>
          <a:p>
            <a:pPr algn="ctr"/>
            <a:r>
              <a:rPr kumimoji="1" lang="ja-JP" altLang="en-US" sz="8000" dirty="0">
                <a:latin typeface="メイリオ" panose="020B0604030504040204" pitchFamily="50" charset="-128"/>
                <a:ea typeface="メイリオ" panose="020B0604030504040204" pitchFamily="50" charset="-128"/>
              </a:rPr>
              <a:t>お助けツールを</a:t>
            </a:r>
            <a:br>
              <a:rPr kumimoji="1" lang="en-US" altLang="ja-JP" sz="8000" dirty="0">
                <a:latin typeface="メイリオ" panose="020B0604030504040204" pitchFamily="50" charset="-128"/>
                <a:ea typeface="メイリオ" panose="020B0604030504040204" pitchFamily="50" charset="-128"/>
              </a:rPr>
            </a:br>
            <a:r>
              <a:rPr kumimoji="1" lang="ja-JP" altLang="en-US" sz="8000" dirty="0">
                <a:latin typeface="メイリオ" panose="020B0604030504040204" pitchFamily="50" charset="-128"/>
                <a:ea typeface="メイリオ" panose="020B0604030504040204" pitchFamily="50" charset="-128"/>
              </a:rPr>
              <a:t>作ろう！</a:t>
            </a:r>
          </a:p>
        </p:txBody>
      </p:sp>
    </p:spTree>
    <p:extLst>
      <p:ext uri="{BB962C8B-B14F-4D97-AF65-F5344CB8AC3E}">
        <p14:creationId xmlns:p14="http://schemas.microsoft.com/office/powerpoint/2010/main" val="3616250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17AB4-85FD-40EA-9518-A21305CEC0A1}"/>
              </a:ext>
            </a:extLst>
          </p:cNvPr>
          <p:cNvSpPr>
            <a:spLocks noGrp="1"/>
          </p:cNvSpPr>
          <p:nvPr>
            <p:ph type="title"/>
          </p:nvPr>
        </p:nvSpPr>
        <p:spPr>
          <a:xfrm>
            <a:off x="6096000" y="736061"/>
            <a:ext cx="4984630" cy="1325563"/>
          </a:xfrm>
        </p:spPr>
        <p:txBody>
          <a:bodyPr>
            <a:normAutofit/>
          </a:bodyPr>
          <a:lstStyle/>
          <a:p>
            <a:pPr algn="ctr"/>
            <a:r>
              <a:rPr lang="ja-JP" altLang="en-US" sz="7200" b="1" dirty="0">
                <a:latin typeface="メイリオ" panose="020B0604030504040204" pitchFamily="50" charset="-128"/>
                <a:ea typeface="メイリオ" panose="020B0604030504040204" pitchFamily="50" charset="-128"/>
              </a:rPr>
              <a:t>８０ちゃん</a:t>
            </a:r>
            <a:endParaRPr kumimoji="1" lang="ja-JP" altLang="en-US" sz="7200" b="1" dirty="0">
              <a:latin typeface="メイリオ" panose="020B0604030504040204" pitchFamily="50" charset="-128"/>
              <a:ea typeface="メイリオ" panose="020B0604030504040204" pitchFamily="50" charset="-128"/>
            </a:endParaRPr>
          </a:p>
        </p:txBody>
      </p:sp>
      <p:sp>
        <p:nvSpPr>
          <p:cNvPr id="12" name="タイトル 1">
            <a:extLst>
              <a:ext uri="{FF2B5EF4-FFF2-40B4-BE49-F238E27FC236}">
                <a16:creationId xmlns:a16="http://schemas.microsoft.com/office/drawing/2014/main" id="{3B0432E2-5426-499B-83F6-9AA6F1C5A7C1}"/>
              </a:ext>
            </a:extLst>
          </p:cNvPr>
          <p:cNvSpPr txBox="1">
            <a:spLocks/>
          </p:cNvSpPr>
          <p:nvPr/>
        </p:nvSpPr>
        <p:spPr>
          <a:xfrm>
            <a:off x="5811932" y="356499"/>
            <a:ext cx="2776383" cy="529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2400" dirty="0">
                <a:latin typeface="メイリオ" panose="020B0604030504040204" pitchFamily="50" charset="-128"/>
                <a:ea typeface="メイリオ" panose="020B0604030504040204" pitchFamily="50" charset="-128"/>
              </a:rPr>
              <a:t>はちまる</a:t>
            </a:r>
          </a:p>
        </p:txBody>
      </p:sp>
      <p:pic>
        <p:nvPicPr>
          <p:cNvPr id="4" name="図 3">
            <a:extLst>
              <a:ext uri="{FF2B5EF4-FFF2-40B4-BE49-F238E27FC236}">
                <a16:creationId xmlns:a16="http://schemas.microsoft.com/office/drawing/2014/main" id="{7F81BE02-580E-41D0-840B-75A0BE625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297" y="88709"/>
            <a:ext cx="6816227" cy="6680582"/>
          </a:xfrm>
          <a:prstGeom prst="rect">
            <a:avLst/>
          </a:prstGeom>
        </p:spPr>
      </p:pic>
    </p:spTree>
    <p:extLst>
      <p:ext uri="{BB962C8B-B14F-4D97-AF65-F5344CB8AC3E}">
        <p14:creationId xmlns:p14="http://schemas.microsoft.com/office/powerpoint/2010/main" val="182390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7F1FE1F-3D5C-4DCC-B657-23AE14822656}"/>
              </a:ext>
            </a:extLst>
          </p:cNvPr>
          <p:cNvSpPr txBox="1"/>
          <p:nvPr/>
        </p:nvSpPr>
        <p:spPr>
          <a:xfrm>
            <a:off x="934720" y="1492200"/>
            <a:ext cx="10637520" cy="1323439"/>
          </a:xfrm>
          <a:prstGeom prst="rect">
            <a:avLst/>
          </a:prstGeom>
          <a:noFill/>
        </p:spPr>
        <p:txBody>
          <a:bodyPr wrap="square" rtlCol="0">
            <a:spAutoFit/>
          </a:bodyPr>
          <a:lstStyle/>
          <a:p>
            <a:r>
              <a:rPr kumimoji="1" lang="ja-JP" altLang="en-US" sz="4000" dirty="0">
                <a:latin typeface="メイリオ" panose="020B0604030504040204" pitchFamily="50" charset="-128"/>
                <a:ea typeface="メイリオ" panose="020B0604030504040204" pitchFamily="50" charset="-128"/>
              </a:rPr>
              <a:t>１．オンライン授業であふれた資料を</a:t>
            </a:r>
            <a:br>
              <a:rPr kumimoji="1" lang="en-US" altLang="ja-JP" sz="4000" dirty="0">
                <a:latin typeface="メイリオ" panose="020B0604030504040204" pitchFamily="50" charset="-128"/>
                <a:ea typeface="メイリオ" panose="020B0604030504040204" pitchFamily="50" charset="-128"/>
              </a:rPr>
            </a:br>
            <a:r>
              <a:rPr kumimoji="1" lang="ja-JP" altLang="en-US" sz="4000" dirty="0">
                <a:latin typeface="メイリオ" panose="020B0604030504040204" pitchFamily="50" charset="-128"/>
                <a:ea typeface="メイリオ" panose="020B0604030504040204" pitchFamily="50" charset="-128"/>
              </a:rPr>
              <a:t>　　　　　　　　　　　　　</a:t>
            </a:r>
            <a:r>
              <a:rPr kumimoji="1" lang="ja-JP" altLang="en-US" sz="4000" dirty="0">
                <a:solidFill>
                  <a:srgbClr val="FF0000"/>
                </a:solidFill>
                <a:latin typeface="メイリオ" panose="020B0604030504040204" pitchFamily="50" charset="-128"/>
                <a:ea typeface="メイリオ" panose="020B0604030504040204" pitchFamily="50" charset="-128"/>
              </a:rPr>
              <a:t>楽に整理</a:t>
            </a:r>
            <a:r>
              <a:rPr kumimoji="1" lang="ja-JP" altLang="en-US" sz="4000" dirty="0">
                <a:latin typeface="メイリオ" panose="020B0604030504040204" pitchFamily="50" charset="-128"/>
                <a:ea typeface="メイリオ" panose="020B0604030504040204" pitchFamily="50" charset="-128"/>
              </a:rPr>
              <a:t>したい</a:t>
            </a:r>
          </a:p>
        </p:txBody>
      </p:sp>
      <p:sp>
        <p:nvSpPr>
          <p:cNvPr id="4" name="テキスト ボックス 3">
            <a:extLst>
              <a:ext uri="{FF2B5EF4-FFF2-40B4-BE49-F238E27FC236}">
                <a16:creationId xmlns:a16="http://schemas.microsoft.com/office/drawing/2014/main" id="{1C5452B5-1F98-441C-8241-781A52FA3E6C}"/>
              </a:ext>
            </a:extLst>
          </p:cNvPr>
          <p:cNvSpPr txBox="1"/>
          <p:nvPr/>
        </p:nvSpPr>
        <p:spPr>
          <a:xfrm>
            <a:off x="934720" y="3244017"/>
            <a:ext cx="10637520" cy="707886"/>
          </a:xfrm>
          <a:prstGeom prst="rect">
            <a:avLst/>
          </a:prstGeom>
          <a:noFill/>
        </p:spPr>
        <p:txBody>
          <a:bodyPr wrap="square" rtlCol="0">
            <a:spAutoFit/>
          </a:bodyPr>
          <a:lstStyle/>
          <a:p>
            <a:r>
              <a:rPr kumimoji="1" lang="ja-JP" altLang="en-US" sz="4000" dirty="0">
                <a:latin typeface="メイリオ" panose="020B0604030504040204" pitchFamily="50" charset="-128"/>
                <a:ea typeface="メイリオ" panose="020B0604030504040204" pitchFamily="50" charset="-128"/>
              </a:rPr>
              <a:t>２．どうせだったら</a:t>
            </a:r>
            <a:r>
              <a:rPr kumimoji="1" lang="ja-JP" altLang="en-US" sz="4000" dirty="0">
                <a:solidFill>
                  <a:srgbClr val="FF0000"/>
                </a:solidFill>
                <a:latin typeface="メイリオ" panose="020B0604030504040204" pitchFamily="50" charset="-128"/>
                <a:ea typeface="メイリオ" panose="020B0604030504040204" pitchFamily="50" charset="-128"/>
              </a:rPr>
              <a:t>いろんな機能</a:t>
            </a:r>
            <a:r>
              <a:rPr kumimoji="1" lang="ja-JP" altLang="en-US" sz="4000" dirty="0">
                <a:latin typeface="メイリオ" panose="020B0604030504040204" pitchFamily="50" charset="-128"/>
                <a:ea typeface="メイリオ" panose="020B0604030504040204" pitchFamily="50" charset="-128"/>
              </a:rPr>
              <a:t>をつけたい</a:t>
            </a:r>
          </a:p>
        </p:txBody>
      </p:sp>
      <p:sp>
        <p:nvSpPr>
          <p:cNvPr id="6" name="テキスト ボックス 5">
            <a:extLst>
              <a:ext uri="{FF2B5EF4-FFF2-40B4-BE49-F238E27FC236}">
                <a16:creationId xmlns:a16="http://schemas.microsoft.com/office/drawing/2014/main" id="{C7D7FDAC-E644-4BE1-8633-47E4C80131E8}"/>
              </a:ext>
            </a:extLst>
          </p:cNvPr>
          <p:cNvSpPr txBox="1"/>
          <p:nvPr/>
        </p:nvSpPr>
        <p:spPr>
          <a:xfrm>
            <a:off x="934720" y="4380280"/>
            <a:ext cx="10637520" cy="707886"/>
          </a:xfrm>
          <a:prstGeom prst="rect">
            <a:avLst/>
          </a:prstGeom>
          <a:noFill/>
        </p:spPr>
        <p:txBody>
          <a:bodyPr wrap="square" rtlCol="0">
            <a:spAutoFit/>
          </a:bodyPr>
          <a:lstStyle/>
          <a:p>
            <a:r>
              <a:rPr kumimoji="1" lang="ja-JP" altLang="en-US" sz="4000" dirty="0">
                <a:latin typeface="メイリオ" panose="020B0604030504040204" pitchFamily="50" charset="-128"/>
                <a:ea typeface="メイリオ" panose="020B0604030504040204" pitchFamily="50" charset="-128"/>
              </a:rPr>
              <a:t>３．画面にいて楽しい</a:t>
            </a:r>
            <a:r>
              <a:rPr kumimoji="1" lang="en-US" altLang="ja-JP" sz="4000" dirty="0">
                <a:latin typeface="メイリオ" panose="020B0604030504040204" pitchFamily="50" charset="-128"/>
                <a:ea typeface="メイリオ" panose="020B0604030504040204" pitchFamily="50" charset="-128"/>
              </a:rPr>
              <a:t>(</a:t>
            </a:r>
            <a:r>
              <a:rPr kumimoji="1" lang="ja-JP" altLang="en-US" sz="4000" dirty="0">
                <a:solidFill>
                  <a:srgbClr val="00B0F0"/>
                </a:solidFill>
                <a:latin typeface="メイリオ" panose="020B0604030504040204" pitchFamily="50" charset="-128"/>
                <a:ea typeface="メイリオ" panose="020B0604030504040204" pitchFamily="50" charset="-128"/>
              </a:rPr>
              <a:t>癒しの</a:t>
            </a:r>
            <a:r>
              <a:rPr kumimoji="1" lang="en-US" altLang="ja-JP" sz="4000"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存在にしたい</a:t>
            </a:r>
          </a:p>
        </p:txBody>
      </p:sp>
      <p:sp>
        <p:nvSpPr>
          <p:cNvPr id="3" name="テキスト ボックス 2">
            <a:extLst>
              <a:ext uri="{FF2B5EF4-FFF2-40B4-BE49-F238E27FC236}">
                <a16:creationId xmlns:a16="http://schemas.microsoft.com/office/drawing/2014/main" id="{1A2770E8-57EB-4961-A171-E3276D6319CD}"/>
              </a:ext>
            </a:extLst>
          </p:cNvPr>
          <p:cNvSpPr txBox="1"/>
          <p:nvPr/>
        </p:nvSpPr>
        <p:spPr>
          <a:xfrm>
            <a:off x="3814482" y="570125"/>
            <a:ext cx="4563035" cy="707886"/>
          </a:xfrm>
          <a:prstGeom prst="rect">
            <a:avLst/>
          </a:prstGeom>
          <a:noFill/>
        </p:spPr>
        <p:txBody>
          <a:bodyPr wrap="square" rtlCol="0">
            <a:spAutoFit/>
          </a:bodyPr>
          <a:lstStyle/>
          <a:p>
            <a:pPr algn="ctr"/>
            <a:r>
              <a:rPr kumimoji="1" lang="ja-JP" altLang="en-US" sz="4000" dirty="0">
                <a:latin typeface="メイリオ" panose="020B0604030504040204" pitchFamily="50" charset="-128"/>
                <a:ea typeface="メイリオ" panose="020B0604030504040204" pitchFamily="50" charset="-128"/>
              </a:rPr>
              <a:t>コンセプト</a:t>
            </a:r>
          </a:p>
        </p:txBody>
      </p:sp>
    </p:spTree>
    <p:extLst>
      <p:ext uri="{BB962C8B-B14F-4D97-AF65-F5344CB8AC3E}">
        <p14:creationId xmlns:p14="http://schemas.microsoft.com/office/powerpoint/2010/main" val="50196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7A284703-374D-4FE0-8F3D-1136A24770D4}"/>
              </a:ext>
            </a:extLst>
          </p:cNvPr>
          <p:cNvSpPr txBox="1"/>
          <p:nvPr/>
        </p:nvSpPr>
        <p:spPr>
          <a:xfrm>
            <a:off x="5014749" y="500961"/>
            <a:ext cx="7177251" cy="923330"/>
          </a:xfrm>
          <a:prstGeom prst="rect">
            <a:avLst/>
          </a:prstGeom>
          <a:noFill/>
        </p:spPr>
        <p:txBody>
          <a:bodyPr wrap="square" rtlCol="0">
            <a:spAutoFit/>
          </a:bodyPr>
          <a:lstStyle/>
          <a:p>
            <a:pPr algn="ctr"/>
            <a:r>
              <a:rPr kumimoji="1" lang="ja-JP" altLang="en-US" sz="5400" dirty="0">
                <a:latin typeface="メイリオ" panose="020B0604030504040204" pitchFamily="50" charset="-128"/>
                <a:ea typeface="メイリオ" panose="020B0604030504040204" pitchFamily="50" charset="-128"/>
              </a:rPr>
              <a:t>カラーパレット</a:t>
            </a:r>
          </a:p>
        </p:txBody>
      </p:sp>
      <p:sp>
        <p:nvSpPr>
          <p:cNvPr id="3" name="テキスト ボックス 2">
            <a:extLst>
              <a:ext uri="{FF2B5EF4-FFF2-40B4-BE49-F238E27FC236}">
                <a16:creationId xmlns:a16="http://schemas.microsoft.com/office/drawing/2014/main" id="{1D4CCDD3-6CEA-466C-AB56-08C4BB67CC63}"/>
              </a:ext>
            </a:extLst>
          </p:cNvPr>
          <p:cNvSpPr txBox="1"/>
          <p:nvPr/>
        </p:nvSpPr>
        <p:spPr>
          <a:xfrm>
            <a:off x="6689874" y="1604632"/>
            <a:ext cx="4343400" cy="830997"/>
          </a:xfrm>
          <a:prstGeom prst="rect">
            <a:avLst/>
          </a:prstGeom>
          <a:noFill/>
        </p:spPr>
        <p:txBody>
          <a:bodyPr wrap="square" rtlCol="0">
            <a:spAutoFit/>
          </a:bodyPr>
          <a:lstStyle/>
          <a:p>
            <a:r>
              <a:rPr kumimoji="1" lang="ja-JP" altLang="en-US" sz="4800" dirty="0">
                <a:latin typeface="メイリオ" panose="020B0604030504040204" pitchFamily="50" charset="-128"/>
                <a:ea typeface="メイリオ" panose="020B0604030504040204" pitchFamily="50" charset="-128"/>
              </a:rPr>
              <a:t>●機能を選択</a:t>
            </a:r>
          </a:p>
        </p:txBody>
      </p:sp>
      <p:pic>
        <p:nvPicPr>
          <p:cNvPr id="5" name="図 4">
            <a:extLst>
              <a:ext uri="{FF2B5EF4-FFF2-40B4-BE49-F238E27FC236}">
                <a16:creationId xmlns:a16="http://schemas.microsoft.com/office/drawing/2014/main" id="{CCF33B92-C783-4FA8-8A4C-6B603DD5D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24" y="361633"/>
            <a:ext cx="6891731" cy="5904887"/>
          </a:xfrm>
          <a:prstGeom prst="rect">
            <a:avLst/>
          </a:prstGeom>
        </p:spPr>
      </p:pic>
      <p:pic>
        <p:nvPicPr>
          <p:cNvPr id="14" name="グラフィックス 13" descr="カーソル">
            <a:extLst>
              <a:ext uri="{FF2B5EF4-FFF2-40B4-BE49-F238E27FC236}">
                <a16:creationId xmlns:a16="http://schemas.microsoft.com/office/drawing/2014/main" id="{BF716CE7-6143-411B-BFBB-0568453B5C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4749810"/>
            <a:ext cx="914400" cy="914400"/>
          </a:xfrm>
          <a:prstGeom prst="rect">
            <a:avLst/>
          </a:prstGeom>
        </p:spPr>
      </p:pic>
    </p:spTree>
    <p:extLst>
      <p:ext uri="{BB962C8B-B14F-4D97-AF65-F5344CB8AC3E}">
        <p14:creationId xmlns:p14="http://schemas.microsoft.com/office/powerpoint/2010/main" val="355783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611CF78-D3DB-4B41-941E-4D92AC4D37EA}"/>
              </a:ext>
            </a:extLst>
          </p:cNvPr>
          <p:cNvSpPr txBox="1"/>
          <p:nvPr/>
        </p:nvSpPr>
        <p:spPr>
          <a:xfrm>
            <a:off x="841189" y="505053"/>
            <a:ext cx="6987196" cy="830997"/>
          </a:xfrm>
          <a:prstGeom prst="rect">
            <a:avLst/>
          </a:prstGeom>
          <a:noFill/>
        </p:spPr>
        <p:txBody>
          <a:bodyPr wrap="square" rtlCol="0">
            <a:spAutoFit/>
          </a:bodyPr>
          <a:lstStyle/>
          <a:p>
            <a:pPr algn="ctr"/>
            <a:r>
              <a:rPr kumimoji="1" lang="ja-JP" altLang="en-US" sz="4800" dirty="0">
                <a:latin typeface="メイリオ" panose="020B0604030504040204" pitchFamily="50" charset="-128"/>
                <a:ea typeface="メイリオ" panose="020B0604030504040204" pitchFamily="50" charset="-128"/>
              </a:rPr>
              <a:t>ファイル検索</a:t>
            </a:r>
          </a:p>
        </p:txBody>
      </p:sp>
    </p:spTree>
    <p:extLst>
      <p:ext uri="{BB962C8B-B14F-4D97-AF65-F5344CB8AC3E}">
        <p14:creationId xmlns:p14="http://schemas.microsoft.com/office/powerpoint/2010/main" val="18682172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4824</TotalTime>
  <Words>720</Words>
  <Application>Microsoft Office PowerPoint</Application>
  <PresentationFormat>ワイド画面</PresentationFormat>
  <Paragraphs>114</Paragraphs>
  <Slides>24</Slides>
  <Notes>24</Notes>
  <HiddenSlides>6</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メイリオ</vt:lpstr>
      <vt:lpstr>游ゴシック</vt:lpstr>
      <vt:lpstr>Arial</vt:lpstr>
      <vt:lpstr>Calibri</vt:lpstr>
      <vt:lpstr>Calibri Light</vt:lpstr>
      <vt:lpstr>Office Theme</vt:lpstr>
      <vt:lpstr>SWDHY</vt:lpstr>
      <vt:lpstr>PowerPoint プレゼンテーション</vt:lpstr>
      <vt:lpstr>とあるメンバーのデスクトップが・・・</vt:lpstr>
      <vt:lpstr>とあるメンバーのデスクトップが・・・</vt:lpstr>
      <vt:lpstr>PowerPoint プレゼンテーション</vt:lpstr>
      <vt:lpstr>８０ちゃん</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3DS(仮)</dc:title>
  <dc:creator>鈴木 大介</dc:creator>
  <cp:lastModifiedBy>鈴木 大介</cp:lastModifiedBy>
  <cp:revision>78</cp:revision>
  <cp:lastPrinted>2020-08-29T02:42:28Z</cp:lastPrinted>
  <dcterms:created xsi:type="dcterms:W3CDTF">2020-08-20T13:00:20Z</dcterms:created>
  <dcterms:modified xsi:type="dcterms:W3CDTF">2020-08-29T05:14:38Z</dcterms:modified>
</cp:coreProperties>
</file>