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embeddedFontLst>
    <p:embeddedFont>
      <p:font typeface="Proxima Nova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ProximaNova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ProximaNova-italic.fntdata"/><Relationship Id="rId12" Type="http://schemas.openxmlformats.org/officeDocument/2006/relationships/slide" Target="slides/slide7.xml"/><Relationship Id="rId34" Type="http://schemas.openxmlformats.org/officeDocument/2006/relationships/font" Target="fonts/ProximaNova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ProximaNova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6e49baa78f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6e49baa78f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6e49baa78f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6e49baa78f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6e49baa78f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6e49baa78f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6f58bf5a86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6f58bf5a86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6e49baa78f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6e49baa78f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6f58bf5a86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6f58bf5a86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6f58bf5a86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6f58bf5a86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6f58bf5a86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6f58bf5a86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6f58bf5a86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6f58bf5a86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6f58bf5a86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6f58bf5a86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6e49baa78f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6e49baa78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6f58bf5a86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6f58bf5a86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6f58bf5a86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26f58bf5a86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6f58bf5a86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26f58bf5a86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6f58bf5a86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26f58bf5a86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6f58bf5a86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26f58bf5a86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6f58bf5a86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26f58bf5a86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6f58bf5a86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26f58bf5a86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6f58bf5a86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26f58bf5a86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6e49baa78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6e49baa78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6f58bf5a86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6f58bf5a86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6f58bf5a86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6f58bf5a86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6e49baa78f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6e49baa78f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6f58bf5a86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6f58bf5a86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6e49baa78f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6e49baa78f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6f58bf5a86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6f58bf5a86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744575"/>
            <a:ext cx="86967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3000"/>
              <a:t>Automation of Social Work BPSS Assessment Using a Hybrid BERT and GPT Model</a:t>
            </a:r>
            <a:endParaRPr sz="30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623200" cy="213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zh-CN" sz="1900"/>
              <a:t>Name: Xianqing Zeng</a:t>
            </a:r>
            <a:endParaRPr sz="1900"/>
          </a:p>
          <a:p>
            <a:pPr indent="0" lvl="0" marL="0" rtl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900"/>
          </a:p>
          <a:p>
            <a:pPr indent="0" lvl="0" marL="0" rtl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zh-CN" sz="1900"/>
              <a:t>Advisor: Prof Yi-Chieh Lee</a:t>
            </a:r>
            <a:endParaRPr sz="1900"/>
          </a:p>
          <a:p>
            <a:pPr indent="0" lvl="0" marL="0" rtl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700"/>
          </a:p>
          <a:p>
            <a:pPr indent="0" lvl="0" marL="0" rtl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700"/>
          </a:p>
          <a:p>
            <a:pPr indent="0" lvl="0" marL="0" rtl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500">
              <a:solidFill>
                <a:srgbClr val="999999"/>
              </a:solidFill>
            </a:endParaRPr>
          </a:p>
          <a:p>
            <a:pPr indent="0" lvl="0" marL="0" rtl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CN" sz="1400">
                <a:solidFill>
                  <a:srgbClr val="999999"/>
                </a:solidFill>
              </a:rPr>
              <a:t>Department of Computer Science</a:t>
            </a:r>
            <a:endParaRPr sz="1400">
              <a:solidFill>
                <a:srgbClr val="999999"/>
              </a:solidFill>
            </a:endParaRPr>
          </a:p>
          <a:p>
            <a:pPr indent="0" lvl="0" marL="0" rtl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999999"/>
              </a:solidFill>
            </a:endParaRPr>
          </a:p>
          <a:p>
            <a:pPr indent="0" lvl="0" marL="0" rtl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CN" sz="1400">
                <a:solidFill>
                  <a:srgbClr val="999999"/>
                </a:solidFill>
              </a:rPr>
              <a:t>School of Computing</a:t>
            </a:r>
            <a:endParaRPr sz="1400">
              <a:solidFill>
                <a:srgbClr val="999999"/>
              </a:solidFill>
            </a:endParaRPr>
          </a:p>
          <a:p>
            <a:pPr indent="0" lvl="0" marL="0" rtl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999999"/>
              </a:solidFill>
            </a:endParaRPr>
          </a:p>
          <a:p>
            <a:pPr indent="0" lvl="0" marL="0" rtl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CN" sz="1400">
                <a:solidFill>
                  <a:srgbClr val="999999"/>
                </a:solidFill>
              </a:rPr>
              <a:t>National University of Singapore</a:t>
            </a:r>
            <a:endParaRPr sz="1400">
              <a:solidFill>
                <a:srgbClr val="999999"/>
              </a:solidFill>
            </a:endParaRPr>
          </a:p>
          <a:p>
            <a:pPr indent="0" lvl="0" marL="0" rtl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>
              <a:solidFill>
                <a:srgbClr val="999999"/>
              </a:solidFill>
            </a:endParaRPr>
          </a:p>
          <a:p>
            <a:pPr indent="0" lvl="0" marL="0" rtl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CN" sz="1400">
                <a:solidFill>
                  <a:srgbClr val="999999"/>
                </a:solidFill>
              </a:rPr>
              <a:t>24/04/2024</a:t>
            </a:r>
            <a:endParaRPr sz="1400"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zh-CN"/>
              <a:t>Background</a:t>
            </a:r>
            <a:endParaRPr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1069150"/>
            <a:ext cx="5654700" cy="37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CN"/>
              <a:t>Bio-psycho-socio-spiritual (BPSS) model</a:t>
            </a:r>
            <a:r>
              <a:rPr baseline="30000" lang="zh-CN"/>
              <a:t>[1]</a:t>
            </a:r>
            <a:endParaRPr sz="100"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-"/>
            </a:pPr>
            <a:r>
              <a:rPr lang="zh-CN" sz="1600"/>
              <a:t>Advantage</a:t>
            </a:r>
            <a:endParaRPr sz="16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/>
              <a:t>Covers biological, psychological, social and spiritual dimensions to achieve a comprehensive assessment of individuals</a:t>
            </a:r>
            <a:endParaRPr sz="1200"/>
          </a:p>
          <a:p>
            <a:pPr indent="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zh-CN" sz="1200"/>
              <a:t>Helps social workers to identify the multi-dimensional needs of service clients and formulate precise intervention plans</a:t>
            </a:r>
            <a:endParaRPr sz="1200"/>
          </a:p>
          <a:p>
            <a:pPr indent="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zh-CN" sz="1200"/>
              <a:t>Improve the quality and effectiveness of social work services through a deep understanding of individual circumstances</a:t>
            </a:r>
            <a:endParaRPr sz="1200"/>
          </a:p>
          <a:p>
            <a:pPr indent="-330200" lvl="1" marL="914400" rtl="0" algn="l">
              <a:spcBef>
                <a:spcPts val="1200"/>
              </a:spcBef>
              <a:spcAft>
                <a:spcPts val="0"/>
              </a:spcAft>
              <a:buSzPts val="1600"/>
              <a:buChar char="-"/>
            </a:pPr>
            <a:r>
              <a:rPr lang="zh-CN" sz="1600"/>
              <a:t>Challenge</a:t>
            </a:r>
            <a:endParaRPr sz="16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/>
              <a:t>Traditional manual evaluation methods are time-consuming, inefficient and susceptible to subjective factors</a:t>
            </a:r>
            <a:endParaRPr sz="1200"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CN" sz="1200"/>
              <a:t>Urgent need for efficient and accurate automated BPSS assessment tools in the field of social work</a:t>
            </a:r>
            <a:endParaRPr sz="1200"/>
          </a:p>
        </p:txBody>
      </p:sp>
      <p:sp>
        <p:nvSpPr>
          <p:cNvPr id="118" name="Google Shape;118;p22"/>
          <p:cNvSpPr txBox="1"/>
          <p:nvPr/>
        </p:nvSpPr>
        <p:spPr>
          <a:xfrm>
            <a:off x="0" y="4694100"/>
            <a:ext cx="9144000" cy="4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zh-CN" sz="800">
                <a:solidFill>
                  <a:schemeClr val="dk2"/>
                </a:solidFill>
              </a:rPr>
              <a:t>[1] CHEUNG S L, CHIN E, CHUA E C, et al. A Bio-Psychosocial-Spiritual Assessment Guide for Health and Social Work[A/OL]. </a:t>
            </a:r>
            <a:r>
              <a:rPr i="1" lang="zh-CN" sz="800">
                <a:solidFill>
                  <a:schemeClr val="dk2"/>
                </a:solidFill>
              </a:rPr>
              <a:t>Singapore Association of Social Workers (SASW)</a:t>
            </a:r>
            <a:r>
              <a:rPr lang="zh-CN" sz="800">
                <a:solidFill>
                  <a:schemeClr val="dk2"/>
                </a:solidFill>
              </a:rPr>
              <a:t>. 2023. https://sasw.org.sg/wp-content/uploads/2023/02/A-Bio-Psychosocial-Spiritual-Assessment-Guide-for-Health-and-Social-Work.pdf.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119" name="Google Shape;119;p22"/>
          <p:cNvSpPr txBox="1"/>
          <p:nvPr/>
        </p:nvSpPr>
        <p:spPr>
          <a:xfrm>
            <a:off x="4798150" y="3953150"/>
            <a:ext cx="4232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20" name="Google Shape;12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9475" y="848075"/>
            <a:ext cx="3001074" cy="344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zh-CN"/>
              <a:t>Research Methods and Design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3"/>
          <p:cNvSpPr txBox="1"/>
          <p:nvPr>
            <p:ph idx="1" type="body"/>
          </p:nvPr>
        </p:nvSpPr>
        <p:spPr>
          <a:xfrm>
            <a:off x="311700" y="1069150"/>
            <a:ext cx="8439600" cy="37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CN"/>
              <a:t>Methods</a:t>
            </a:r>
            <a:endParaRPr sz="700"/>
          </a:p>
          <a:p>
            <a:pPr indent="-304800" lvl="1" marL="914400" rtl="0" algn="l">
              <a:spcBef>
                <a:spcPts val="1000"/>
              </a:spcBef>
              <a:spcAft>
                <a:spcPts val="0"/>
              </a:spcAft>
              <a:buSzPts val="1200"/>
              <a:buChar char="-"/>
            </a:pPr>
            <a:r>
              <a:rPr lang="zh-CN"/>
              <a:t>Apply BERT's text classification with ChatGPT's generation capabilities to automate the construction of BPSS model outlines.</a:t>
            </a:r>
            <a:endParaRPr sz="1400"/>
          </a:p>
          <a:p>
            <a:pPr indent="-317500" lvl="0" marL="914400" rtl="0" algn="l">
              <a:spcBef>
                <a:spcPts val="1000"/>
              </a:spcBef>
              <a:spcAft>
                <a:spcPts val="0"/>
              </a:spcAft>
              <a:buSzPts val="1400"/>
              <a:buChar char="-"/>
            </a:pPr>
            <a:r>
              <a:rPr lang="zh-CN" sz="1400"/>
              <a:t>Step 1: Use ChatGPT to rewrite conversations, streamline information, and preserve important details.</a:t>
            </a:r>
            <a:endParaRPr sz="1400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400"/>
              <a:t>Step 2: BERT classifies the text and identifies BPSS related content.</a:t>
            </a:r>
            <a:endParaRPr sz="1400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CN" sz="1400"/>
              <a:t>Step 3: Based on classification, ChatGPT generates a structured overview to deepen case understanding.</a:t>
            </a:r>
            <a:endParaRPr sz="1400"/>
          </a:p>
          <a:p>
            <a:pPr indent="-317500" lvl="0" marL="914400" rtl="0" algn="l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zh-CN" sz="1400"/>
              <a:t>Objective: To improve the efficiency and accuracy of social work evaluation and respond quickly to individual needs</a:t>
            </a:r>
            <a:endParaRPr sz="1600"/>
          </a:p>
        </p:txBody>
      </p:sp>
      <p:sp>
        <p:nvSpPr>
          <p:cNvPr id="127" name="Google Shape;127;p23"/>
          <p:cNvSpPr txBox="1"/>
          <p:nvPr/>
        </p:nvSpPr>
        <p:spPr>
          <a:xfrm>
            <a:off x="4798150" y="3953150"/>
            <a:ext cx="4232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zh-CN"/>
              <a:t>Experimental Design and Evaluation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4"/>
          <p:cNvSpPr txBox="1"/>
          <p:nvPr>
            <p:ph idx="1" type="body"/>
          </p:nvPr>
        </p:nvSpPr>
        <p:spPr>
          <a:xfrm>
            <a:off x="311700" y="1069150"/>
            <a:ext cx="8439600" cy="37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zh-CN"/>
              <a:t>Selection and Validation of Classification Models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CN" sz="1600"/>
              <a:t>Verify the applicability of BERT and GPT model combination in BPSS evaluation, and determine the best text classification strategy.</a:t>
            </a:r>
            <a:endParaRPr sz="16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ts val="1665"/>
              <a:buChar char="-"/>
            </a:pPr>
            <a:r>
              <a:rPr lang="zh-CN"/>
              <a:t>Steps</a:t>
            </a:r>
            <a:endParaRPr sz="100"/>
          </a:p>
          <a:p>
            <a:pPr indent="-307895" lvl="0" marL="9144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zh-CN" sz="1350"/>
              <a:t>Data preparation: Acquisition and preprocessing of the Count-Chat dataset</a:t>
            </a:r>
            <a:r>
              <a:rPr baseline="30000" lang="zh-CN" sz="1350"/>
              <a:t>[1]</a:t>
            </a:r>
            <a:r>
              <a:rPr lang="zh-CN" sz="1350"/>
              <a:t>, including cleaning and sentence processing.</a:t>
            </a:r>
            <a:endParaRPr sz="1350"/>
          </a:p>
          <a:p>
            <a:pPr indent="-307895" lvl="0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zh-CN" sz="1350"/>
              <a:t>Manual labeling: 400+ sentences were labeled biological (B), psychological and spiritual (P), social (S), and uncategorized (N)</a:t>
            </a:r>
            <a:endParaRPr sz="1350"/>
          </a:p>
          <a:p>
            <a:pPr indent="-307895" lvl="0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zh-CN" sz="1350"/>
              <a:t>ChatGPT annotation: Use ChatGPT predictive tags, and then manually verify the correction to ensure data quality</a:t>
            </a:r>
            <a:endParaRPr sz="1350"/>
          </a:p>
          <a:p>
            <a:pPr indent="-307895" lvl="0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zh-CN" sz="1350"/>
              <a:t>BERT fine-tuning: Fine-tuning the BERT model for BPSS classification, adjusting parameters to optimize performance</a:t>
            </a:r>
            <a:endParaRPr sz="1350"/>
          </a:p>
          <a:p>
            <a:pPr indent="-307895" lvl="0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zh-CN" sz="1350"/>
              <a:t>Performance evaluation: Compare ChatGPT and fine-tune BERT in BPSS classification accuracy, recall rate and F1 score.	</a:t>
            </a:r>
            <a:endParaRPr sz="1600"/>
          </a:p>
        </p:txBody>
      </p:sp>
      <p:sp>
        <p:nvSpPr>
          <p:cNvPr id="134" name="Google Shape;134;p24"/>
          <p:cNvSpPr txBox="1"/>
          <p:nvPr/>
        </p:nvSpPr>
        <p:spPr>
          <a:xfrm>
            <a:off x="0" y="4694100"/>
            <a:ext cx="9144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zh-CN" sz="800">
                <a:solidFill>
                  <a:schemeClr val="dk2"/>
                </a:solidFill>
              </a:rPr>
              <a:t>[1] BERTAGNOLLI N. Counsel-Chat Dataset[Z]. https://huggingface.co/datasets/nbertagnolli/counsel-chat. 2021.</a:t>
            </a:r>
            <a:endParaRPr sz="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Experimental Design and Evaluation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5"/>
          <p:cNvSpPr txBox="1"/>
          <p:nvPr>
            <p:ph idx="1" type="body"/>
          </p:nvPr>
        </p:nvSpPr>
        <p:spPr>
          <a:xfrm>
            <a:off x="311700" y="1069150"/>
            <a:ext cx="8439600" cy="37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CN"/>
              <a:t>Selection and Validation of Classification Models</a:t>
            </a:r>
            <a:endParaRPr/>
          </a:p>
          <a:p>
            <a:pPr indent="0" lvl="0" marL="18288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50"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41" name="Google Shape;141;p25"/>
          <p:cNvSpPr txBox="1"/>
          <p:nvPr/>
        </p:nvSpPr>
        <p:spPr>
          <a:xfrm>
            <a:off x="5345197" y="3049581"/>
            <a:ext cx="984000" cy="3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Predict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2" name="Google Shape;142;p25"/>
          <p:cNvSpPr/>
          <p:nvPr/>
        </p:nvSpPr>
        <p:spPr>
          <a:xfrm>
            <a:off x="5342939" y="2908300"/>
            <a:ext cx="1146900" cy="282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5"/>
          <p:cNvSpPr/>
          <p:nvPr/>
        </p:nvSpPr>
        <p:spPr>
          <a:xfrm>
            <a:off x="6701893" y="2811239"/>
            <a:ext cx="1459800" cy="4389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rgbClr val="9FC5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zh-CN">
                <a:latin typeface="Proxima Nova"/>
                <a:ea typeface="Proxima Nova"/>
                <a:cs typeface="Proxima Nova"/>
                <a:sym typeface="Proxima Nova"/>
              </a:rPr>
              <a:t>Labeled Sentences</a:t>
            </a:r>
            <a:endParaRPr i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4" name="Google Shape;144;p25"/>
          <p:cNvSpPr/>
          <p:nvPr/>
        </p:nvSpPr>
        <p:spPr>
          <a:xfrm>
            <a:off x="3643378" y="2822653"/>
            <a:ext cx="1519800" cy="4389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rgbClr val="9FC5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zh-CN">
                <a:latin typeface="Proxima Nova"/>
                <a:ea typeface="Proxima Nova"/>
                <a:cs typeface="Proxima Nova"/>
                <a:sym typeface="Proxima Nova"/>
              </a:rPr>
              <a:t>Test Dataset</a:t>
            </a:r>
            <a:endParaRPr i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5" name="Google Shape;145;p25"/>
          <p:cNvSpPr/>
          <p:nvPr/>
        </p:nvSpPr>
        <p:spPr>
          <a:xfrm>
            <a:off x="639275" y="1626023"/>
            <a:ext cx="1554900" cy="4008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rgbClr val="9FC5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zh-CN">
                <a:latin typeface="Proxima Nova"/>
                <a:ea typeface="Proxima Nova"/>
                <a:cs typeface="Proxima Nova"/>
                <a:sym typeface="Proxima Nova"/>
              </a:rPr>
              <a:t>Counsel-chat</a:t>
            </a:r>
            <a:endParaRPr i="1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zh-CN">
                <a:latin typeface="Proxima Nova"/>
                <a:ea typeface="Proxima Nova"/>
                <a:cs typeface="Proxima Nova"/>
                <a:sym typeface="Proxima Nova"/>
              </a:rPr>
              <a:t>Dataset</a:t>
            </a:r>
            <a:endParaRPr i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6" name="Google Shape;146;p25"/>
          <p:cNvSpPr txBox="1"/>
          <p:nvPr/>
        </p:nvSpPr>
        <p:spPr>
          <a:xfrm>
            <a:off x="5408133" y="1856914"/>
            <a:ext cx="984000" cy="3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Fine-tune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7" name="Google Shape;147;p25"/>
          <p:cNvSpPr/>
          <p:nvPr/>
        </p:nvSpPr>
        <p:spPr>
          <a:xfrm>
            <a:off x="5357804" y="1708160"/>
            <a:ext cx="1146900" cy="282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5"/>
          <p:cNvSpPr/>
          <p:nvPr/>
        </p:nvSpPr>
        <p:spPr>
          <a:xfrm>
            <a:off x="3658420" y="1553042"/>
            <a:ext cx="1519800" cy="5301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rgbClr val="9FC5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zh-CN">
                <a:latin typeface="Proxima Nova"/>
                <a:ea typeface="Proxima Nova"/>
                <a:cs typeface="Proxima Nova"/>
                <a:sym typeface="Proxima Nova"/>
              </a:rPr>
              <a:t>Manual Labeling</a:t>
            </a:r>
            <a:endParaRPr i="1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zh-CN">
                <a:latin typeface="Proxima Nova"/>
                <a:ea typeface="Proxima Nova"/>
                <a:cs typeface="Proxima Nova"/>
                <a:sym typeface="Proxima Nova"/>
              </a:rPr>
              <a:t>(Coarse/Fined grained)</a:t>
            </a:r>
            <a:endParaRPr i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9" name="Google Shape;149;p25"/>
          <p:cNvSpPr txBox="1"/>
          <p:nvPr/>
        </p:nvSpPr>
        <p:spPr>
          <a:xfrm>
            <a:off x="2138536" y="1824324"/>
            <a:ext cx="1554900" cy="4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Sentence Segmentation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0" name="Google Shape;150;p25"/>
          <p:cNvSpPr/>
          <p:nvPr/>
        </p:nvSpPr>
        <p:spPr>
          <a:xfrm>
            <a:off x="2335209" y="1658613"/>
            <a:ext cx="1146900" cy="282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1" name="Google Shape;15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6312" y="1418125"/>
            <a:ext cx="1027659" cy="438789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5"/>
          <p:cNvSpPr/>
          <p:nvPr/>
        </p:nvSpPr>
        <p:spPr>
          <a:xfrm>
            <a:off x="6642255" y="1561356"/>
            <a:ext cx="1519800" cy="5301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rgbClr val="9FC5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zh-C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Fine-tuned BERT Models for distinct domains</a:t>
            </a:r>
            <a:endParaRPr i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3" name="Google Shape;153;p25"/>
          <p:cNvSpPr/>
          <p:nvPr/>
        </p:nvSpPr>
        <p:spPr>
          <a:xfrm rot="5400000">
            <a:off x="4126106" y="2306311"/>
            <a:ext cx="496500" cy="349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5"/>
          <p:cNvSpPr txBox="1"/>
          <p:nvPr/>
        </p:nvSpPr>
        <p:spPr>
          <a:xfrm>
            <a:off x="3541474" y="2272350"/>
            <a:ext cx="822900" cy="3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Split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5" name="Google Shape;155;p25"/>
          <p:cNvSpPr txBox="1"/>
          <p:nvPr/>
        </p:nvSpPr>
        <p:spPr>
          <a:xfrm>
            <a:off x="4854947" y="4302204"/>
            <a:ext cx="1964100" cy="5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Prompt Engineering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&amp; Predict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6" name="Google Shape;156;p25"/>
          <p:cNvSpPr/>
          <p:nvPr/>
        </p:nvSpPr>
        <p:spPr>
          <a:xfrm>
            <a:off x="6701893" y="4003486"/>
            <a:ext cx="1459800" cy="4389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rgbClr val="9FC5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zh-CN">
                <a:latin typeface="Proxima Nova"/>
                <a:ea typeface="Proxima Nova"/>
                <a:cs typeface="Proxima Nova"/>
                <a:sym typeface="Proxima Nova"/>
              </a:rPr>
              <a:t>Labeled Sentences</a:t>
            </a:r>
            <a:endParaRPr i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57" name="Google Shape;15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65893" y="3691626"/>
            <a:ext cx="542153" cy="4387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6076" y="2579003"/>
            <a:ext cx="1027659" cy="438789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5"/>
          <p:cNvSpPr/>
          <p:nvPr/>
        </p:nvSpPr>
        <p:spPr>
          <a:xfrm rot="2613226">
            <a:off x="6760013" y="1946402"/>
            <a:ext cx="386628" cy="1245287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5"/>
          <p:cNvSpPr/>
          <p:nvPr/>
        </p:nvSpPr>
        <p:spPr>
          <a:xfrm flipH="1" rot="10800000">
            <a:off x="4241387" y="3354785"/>
            <a:ext cx="2400600" cy="1026600"/>
          </a:xfrm>
          <a:prstGeom prst="bentArrow">
            <a:avLst>
              <a:gd fmla="val 19270" name="adj1"/>
              <a:gd fmla="val 14012" name="adj2"/>
              <a:gd fmla="val 16457" name="adj3"/>
              <a:gd fmla="val 43750" name="adj4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5"/>
          <p:cNvSpPr/>
          <p:nvPr/>
        </p:nvSpPr>
        <p:spPr>
          <a:xfrm>
            <a:off x="7257286" y="3319046"/>
            <a:ext cx="349500" cy="615300"/>
          </a:xfrm>
          <a:prstGeom prst="upDownArrow">
            <a:avLst>
              <a:gd fmla="val 50000" name="adj1"/>
              <a:gd fmla="val 50000" name="adj2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5"/>
          <p:cNvSpPr txBox="1"/>
          <p:nvPr/>
        </p:nvSpPr>
        <p:spPr>
          <a:xfrm>
            <a:off x="6261465" y="3394911"/>
            <a:ext cx="1146900" cy="5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Compare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Resultes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3" name="Google Shape;163;p25"/>
          <p:cNvSpPr txBox="1"/>
          <p:nvPr/>
        </p:nvSpPr>
        <p:spPr>
          <a:xfrm>
            <a:off x="7442805" y="3264142"/>
            <a:ext cx="1146900" cy="5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200">
                <a:solidFill>
                  <a:srgbClr val="CC4125"/>
                </a:solidFill>
                <a:highlight>
                  <a:srgbClr val="FFFFFF"/>
                </a:highlight>
              </a:rPr>
              <a:t>Accuracy</a:t>
            </a:r>
            <a:endParaRPr b="1" sz="1200">
              <a:solidFill>
                <a:srgbClr val="CC4125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200">
                <a:solidFill>
                  <a:srgbClr val="CC4125"/>
                </a:solidFill>
                <a:highlight>
                  <a:srgbClr val="FFFFFF"/>
                </a:highlight>
              </a:rPr>
              <a:t>Recall</a:t>
            </a:r>
            <a:endParaRPr b="1" sz="1200">
              <a:solidFill>
                <a:srgbClr val="CC4125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200">
                <a:solidFill>
                  <a:srgbClr val="CC4125"/>
                </a:solidFill>
                <a:highlight>
                  <a:srgbClr val="FFFFFF"/>
                </a:highlight>
              </a:rPr>
              <a:t>F1 Score</a:t>
            </a:r>
            <a:endParaRPr b="1" sz="1200">
              <a:solidFill>
                <a:srgbClr val="CC4125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zh-CN"/>
              <a:t>Experimental Design and Evaluation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6"/>
          <p:cNvSpPr txBox="1"/>
          <p:nvPr>
            <p:ph idx="1" type="body"/>
          </p:nvPr>
        </p:nvSpPr>
        <p:spPr>
          <a:xfrm>
            <a:off x="311700" y="1069150"/>
            <a:ext cx="8439600" cy="40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CN"/>
              <a:t>Method Implementation and Generation Process</a:t>
            </a:r>
            <a:endParaRPr/>
          </a:p>
          <a:p>
            <a:pPr indent="-317500" lvl="0" marL="914400" rtl="0" algn="l">
              <a:spcBef>
                <a:spcPts val="1000"/>
              </a:spcBef>
              <a:spcAft>
                <a:spcPts val="0"/>
              </a:spcAft>
              <a:buSzPts val="1400"/>
              <a:buAutoNum type="arabicPeriod"/>
            </a:pPr>
            <a:r>
              <a:rPr lang="zh-CN" sz="1400"/>
              <a:t>Dialogue Rewriting</a:t>
            </a:r>
            <a:endParaRPr sz="1400"/>
          </a:p>
          <a:p>
            <a:pPr indent="-317500" lvl="0" marL="914400" rtl="0" algn="l">
              <a:spcBef>
                <a:spcPts val="1000"/>
              </a:spcBef>
              <a:spcAft>
                <a:spcPts val="0"/>
              </a:spcAft>
              <a:buSzPts val="1400"/>
              <a:buAutoNum type="arabicPeriod"/>
            </a:pPr>
            <a:r>
              <a:rPr lang="zh-CN" sz="1400"/>
              <a:t>Data Preparation and Preprocessing</a:t>
            </a:r>
            <a:endParaRPr sz="1400"/>
          </a:p>
          <a:p>
            <a:pPr indent="-317500" lvl="0" marL="914400" rtl="0" algn="l">
              <a:spcBef>
                <a:spcPts val="1000"/>
              </a:spcBef>
              <a:spcAft>
                <a:spcPts val="0"/>
              </a:spcAft>
              <a:buSzPts val="1400"/>
              <a:buAutoNum type="arabicPeriod"/>
            </a:pPr>
            <a:r>
              <a:rPr lang="zh-CN" sz="1400"/>
              <a:t>BERT Fine-Tuning</a:t>
            </a:r>
            <a:endParaRPr sz="1400"/>
          </a:p>
          <a:p>
            <a:pPr indent="-317500" lvl="0" marL="914400" rtl="0" algn="l">
              <a:spcBef>
                <a:spcPts val="1000"/>
              </a:spcBef>
              <a:spcAft>
                <a:spcPts val="0"/>
              </a:spcAft>
              <a:buSzPts val="1400"/>
              <a:buAutoNum type="arabicPeriod"/>
            </a:pPr>
            <a:r>
              <a:rPr lang="zh-CN" sz="1400"/>
              <a:t>ChatGPT Training and Generation</a:t>
            </a:r>
            <a:endParaRPr sz="1400"/>
          </a:p>
          <a:p>
            <a:pPr indent="-317500" lvl="0" marL="914400" rtl="0" algn="l">
              <a:spcBef>
                <a:spcPts val="1000"/>
              </a:spcBef>
              <a:spcAft>
                <a:spcPts val="0"/>
              </a:spcAft>
              <a:buSzPts val="1400"/>
              <a:buAutoNum type="arabicPeriod"/>
            </a:pPr>
            <a:r>
              <a:rPr lang="zh-CN" sz="1400"/>
              <a:t>Evaluation and Comparison</a:t>
            </a:r>
            <a:endParaRPr sz="1400"/>
          </a:p>
          <a:p>
            <a:pPr indent="-234950" lvl="0" marL="457200" rtl="0" algn="l">
              <a:spcBef>
                <a:spcPts val="0"/>
              </a:spcBef>
              <a:spcAft>
                <a:spcPts val="0"/>
              </a:spcAft>
              <a:buSzPts val="100"/>
              <a:buAutoNum type="arabicPeriod"/>
            </a:pPr>
            <a:r>
              <a:t/>
            </a:r>
            <a:endParaRPr sz="100"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zh-CN"/>
              <a:t>Experimental Design and Evaluation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7"/>
          <p:cNvSpPr txBox="1"/>
          <p:nvPr>
            <p:ph idx="1" type="body"/>
          </p:nvPr>
        </p:nvSpPr>
        <p:spPr>
          <a:xfrm>
            <a:off x="311700" y="1069150"/>
            <a:ext cx="8439600" cy="37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76" name="Google Shape;176;p27"/>
          <p:cNvSpPr txBox="1"/>
          <p:nvPr/>
        </p:nvSpPr>
        <p:spPr>
          <a:xfrm>
            <a:off x="4798150" y="3953150"/>
            <a:ext cx="4232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77" name="Google Shape;177;p27"/>
          <p:cNvSpPr/>
          <p:nvPr/>
        </p:nvSpPr>
        <p:spPr>
          <a:xfrm>
            <a:off x="370475" y="2783825"/>
            <a:ext cx="1532400" cy="4881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rgbClr val="9FC5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zh-CN">
                <a:latin typeface="Proxima Nova"/>
                <a:ea typeface="Proxima Nova"/>
                <a:cs typeface="Proxima Nova"/>
                <a:sym typeface="Proxima Nova"/>
              </a:rPr>
              <a:t>Chat Messages</a:t>
            </a:r>
            <a:endParaRPr i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8" name="Google Shape;178;p27"/>
          <p:cNvSpPr txBox="1"/>
          <p:nvPr/>
        </p:nvSpPr>
        <p:spPr>
          <a:xfrm>
            <a:off x="5022900" y="3055900"/>
            <a:ext cx="969300" cy="4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Rewriting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9" name="Google Shape;179;p27"/>
          <p:cNvSpPr/>
          <p:nvPr/>
        </p:nvSpPr>
        <p:spPr>
          <a:xfrm>
            <a:off x="5020675" y="2883850"/>
            <a:ext cx="1130100" cy="344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7"/>
          <p:cNvSpPr/>
          <p:nvPr/>
        </p:nvSpPr>
        <p:spPr>
          <a:xfrm>
            <a:off x="6359950" y="2765650"/>
            <a:ext cx="1438800" cy="5343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rgbClr val="9FC5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zh-CN">
                <a:latin typeface="Proxima Nova"/>
                <a:ea typeface="Proxima Nova"/>
                <a:cs typeface="Proxima Nova"/>
                <a:sym typeface="Proxima Nova"/>
              </a:rPr>
              <a:t>First-person</a:t>
            </a:r>
            <a:endParaRPr i="1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zh-CN">
                <a:latin typeface="Proxima Nova"/>
                <a:ea typeface="Proxima Nova"/>
                <a:cs typeface="Proxima Nova"/>
                <a:sym typeface="Proxima Nova"/>
              </a:rPr>
              <a:t>Narrative</a:t>
            </a:r>
            <a:endParaRPr i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1" name="Google Shape;181;p27"/>
          <p:cNvSpPr/>
          <p:nvPr/>
        </p:nvSpPr>
        <p:spPr>
          <a:xfrm>
            <a:off x="2041850" y="2791225"/>
            <a:ext cx="1130100" cy="344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7"/>
          <p:cNvSpPr/>
          <p:nvPr/>
        </p:nvSpPr>
        <p:spPr>
          <a:xfrm>
            <a:off x="3345725" y="2779550"/>
            <a:ext cx="1497600" cy="5343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rgbClr val="9FC5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zh-CN">
                <a:latin typeface="Proxima Nova"/>
                <a:ea typeface="Proxima Nova"/>
                <a:cs typeface="Proxima Nova"/>
                <a:sym typeface="Proxima Nova"/>
              </a:rPr>
              <a:t>Top 3 of</a:t>
            </a:r>
            <a:endParaRPr i="1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zh-CN">
                <a:latin typeface="Proxima Nova"/>
                <a:ea typeface="Proxima Nova"/>
                <a:cs typeface="Proxima Nova"/>
                <a:sym typeface="Proxima Nova"/>
              </a:rPr>
              <a:t>each level</a:t>
            </a:r>
            <a:endParaRPr i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3" name="Google Shape;183;p27"/>
          <p:cNvSpPr/>
          <p:nvPr/>
        </p:nvSpPr>
        <p:spPr>
          <a:xfrm>
            <a:off x="385125" y="1322313"/>
            <a:ext cx="1532400" cy="4881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rgbClr val="9FC5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zh-CN">
                <a:latin typeface="Proxima Nova"/>
                <a:ea typeface="Proxima Nova"/>
                <a:cs typeface="Proxima Nova"/>
                <a:sym typeface="Proxima Nova"/>
              </a:rPr>
              <a:t>Counsel-chat</a:t>
            </a:r>
            <a:endParaRPr i="1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zh-CN">
                <a:latin typeface="Proxima Nova"/>
                <a:ea typeface="Proxima Nova"/>
                <a:cs typeface="Proxima Nova"/>
                <a:sym typeface="Proxima Nova"/>
              </a:rPr>
              <a:t>Dataset</a:t>
            </a:r>
            <a:endParaRPr i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4" name="Google Shape;184;p27"/>
          <p:cNvSpPr txBox="1"/>
          <p:nvPr/>
        </p:nvSpPr>
        <p:spPr>
          <a:xfrm>
            <a:off x="5084925" y="1603488"/>
            <a:ext cx="969300" cy="4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Fine-tune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5" name="Google Shape;185;p27"/>
          <p:cNvSpPr/>
          <p:nvPr/>
        </p:nvSpPr>
        <p:spPr>
          <a:xfrm>
            <a:off x="5035325" y="1422338"/>
            <a:ext cx="1130100" cy="344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7"/>
          <p:cNvSpPr/>
          <p:nvPr/>
        </p:nvSpPr>
        <p:spPr>
          <a:xfrm>
            <a:off x="3360550" y="1233438"/>
            <a:ext cx="1497600" cy="6456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rgbClr val="9FC5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zh-CN">
                <a:latin typeface="Proxima Nova"/>
                <a:ea typeface="Proxima Nova"/>
                <a:cs typeface="Proxima Nova"/>
                <a:sym typeface="Proxima Nova"/>
              </a:rPr>
              <a:t>Manual Labeling</a:t>
            </a:r>
            <a:endParaRPr i="1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zh-CN">
                <a:latin typeface="Proxima Nova"/>
                <a:ea typeface="Proxima Nova"/>
                <a:cs typeface="Proxima Nova"/>
                <a:sym typeface="Proxima Nova"/>
              </a:rPr>
              <a:t>(Coarse/Fined grained)</a:t>
            </a:r>
            <a:endParaRPr i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7" name="Google Shape;187;p27"/>
          <p:cNvSpPr txBox="1"/>
          <p:nvPr/>
        </p:nvSpPr>
        <p:spPr>
          <a:xfrm>
            <a:off x="1862675" y="1563800"/>
            <a:ext cx="1532400" cy="4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Sentence Segmentation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8" name="Google Shape;188;p27"/>
          <p:cNvSpPr/>
          <p:nvPr/>
        </p:nvSpPr>
        <p:spPr>
          <a:xfrm>
            <a:off x="2056500" y="1362000"/>
            <a:ext cx="1130100" cy="344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9" name="Google Shape;18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3200" y="1069138"/>
            <a:ext cx="1012776" cy="53435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7"/>
          <p:cNvSpPr/>
          <p:nvPr/>
        </p:nvSpPr>
        <p:spPr>
          <a:xfrm>
            <a:off x="6301175" y="1243563"/>
            <a:ext cx="1497600" cy="6456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rgbClr val="9FC5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zh-C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Fine-tuned BERT Models for distinct domains</a:t>
            </a:r>
            <a:endParaRPr i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1" name="Google Shape;191;p27"/>
          <p:cNvSpPr/>
          <p:nvPr/>
        </p:nvSpPr>
        <p:spPr>
          <a:xfrm rot="5400000">
            <a:off x="6738650" y="3718425"/>
            <a:ext cx="604500" cy="344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7"/>
          <p:cNvSpPr txBox="1"/>
          <p:nvPr/>
        </p:nvSpPr>
        <p:spPr>
          <a:xfrm>
            <a:off x="5940775" y="3481125"/>
            <a:ext cx="1012800" cy="7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Segment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&amp;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Predict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3" name="Google Shape;193;p27"/>
          <p:cNvSpPr/>
          <p:nvPr/>
        </p:nvSpPr>
        <p:spPr>
          <a:xfrm>
            <a:off x="3389950" y="4356750"/>
            <a:ext cx="1438800" cy="5343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rgbClr val="9FC5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zh-CN">
                <a:latin typeface="Proxima Nova"/>
                <a:ea typeface="Proxima Nova"/>
                <a:cs typeface="Proxima Nova"/>
                <a:sym typeface="Proxima Nova"/>
              </a:rPr>
              <a:t>Structured</a:t>
            </a:r>
            <a:endParaRPr i="1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zh-CN">
                <a:latin typeface="Proxima Nova"/>
                <a:ea typeface="Proxima Nova"/>
                <a:cs typeface="Proxima Nova"/>
                <a:sym typeface="Proxima Nova"/>
              </a:rPr>
              <a:t>BPSS Model</a:t>
            </a:r>
            <a:endParaRPr i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94" name="Google Shape;19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1450" y="3561175"/>
            <a:ext cx="1012776" cy="53435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7"/>
          <p:cNvSpPr/>
          <p:nvPr/>
        </p:nvSpPr>
        <p:spPr>
          <a:xfrm>
            <a:off x="6359950" y="4356750"/>
            <a:ext cx="1438800" cy="5343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rgbClr val="9FC5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zh-CN">
                <a:latin typeface="Proxima Nova"/>
                <a:ea typeface="Proxima Nova"/>
                <a:cs typeface="Proxima Nova"/>
                <a:sym typeface="Proxima Nova"/>
              </a:rPr>
              <a:t>Classified</a:t>
            </a:r>
            <a:endParaRPr i="1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zh-CN">
                <a:latin typeface="Proxima Nova"/>
                <a:ea typeface="Proxima Nova"/>
                <a:cs typeface="Proxima Nova"/>
                <a:sym typeface="Proxima Nova"/>
              </a:rPr>
              <a:t>Sentences</a:t>
            </a:r>
            <a:endParaRPr i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6" name="Google Shape;196;p27"/>
          <p:cNvSpPr txBox="1"/>
          <p:nvPr/>
        </p:nvSpPr>
        <p:spPr>
          <a:xfrm>
            <a:off x="5022900" y="4584650"/>
            <a:ext cx="1337700" cy="4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Prompt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Engineering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7" name="Google Shape;197;p27"/>
          <p:cNvSpPr/>
          <p:nvPr/>
        </p:nvSpPr>
        <p:spPr>
          <a:xfrm rot="10800000">
            <a:off x="5020675" y="4412600"/>
            <a:ext cx="1130100" cy="344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7"/>
          <p:cNvSpPr/>
          <p:nvPr/>
        </p:nvSpPr>
        <p:spPr>
          <a:xfrm>
            <a:off x="8134225" y="1416850"/>
            <a:ext cx="639300" cy="25899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9" name="Google Shape;19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40400" y="2444648"/>
            <a:ext cx="534300" cy="53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7200" y="3933273"/>
            <a:ext cx="534300" cy="53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3311394"/>
            <a:ext cx="2206550" cy="177805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7"/>
          <p:cNvSpPr txBox="1"/>
          <p:nvPr/>
        </p:nvSpPr>
        <p:spPr>
          <a:xfrm>
            <a:off x="1902875" y="3135325"/>
            <a:ext cx="1532400" cy="4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Classify by 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message count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Results Analysis and Discussion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8"/>
          <p:cNvSpPr txBox="1"/>
          <p:nvPr>
            <p:ph idx="1" type="body"/>
          </p:nvPr>
        </p:nvSpPr>
        <p:spPr>
          <a:xfrm>
            <a:off x="311700" y="1069150"/>
            <a:ext cx="8439600" cy="40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zh-CN" sz="1900"/>
              <a:t>Consistency Assessment of Manually Annotated Dataset</a:t>
            </a:r>
            <a:endParaRPr sz="1900"/>
          </a:p>
          <a:p>
            <a:pPr indent="-323850" lvl="1" marL="914400" rtl="0" algn="l">
              <a:spcBef>
                <a:spcPts val="1000"/>
              </a:spcBef>
              <a:spcAft>
                <a:spcPts val="0"/>
              </a:spcAft>
              <a:buSzPts val="1500"/>
              <a:buChar char="-"/>
            </a:pPr>
            <a:r>
              <a:rPr lang="zh-CN" sz="1500"/>
              <a:t>Overview of Manual Annotation</a:t>
            </a:r>
            <a:endParaRPr sz="1500"/>
          </a:p>
          <a:p>
            <a:pPr indent="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zh-CN" sz="1250"/>
              <a:t>Over 400 preprocessed sentences precisely categorized.</a:t>
            </a:r>
            <a:endParaRPr sz="1250"/>
          </a:p>
          <a:p>
            <a:pPr indent="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zh-CN" sz="1250"/>
              <a:t>Categories include Biological (B), Psychological/Psychiatric (P), Social (S), and Non-relevant (N).</a:t>
            </a:r>
            <a:endParaRPr sz="1250"/>
          </a:p>
          <a:p>
            <a:pPr indent="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zh-CN" sz="1250"/>
              <a:t>Follows strict principles and the BPSS model to ensure high-quality data.</a:t>
            </a:r>
            <a:endParaRPr sz="1250"/>
          </a:p>
          <a:p>
            <a:pPr indent="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50"/>
          </a:p>
          <a:p>
            <a:pPr indent="-323850" lvl="1" marL="914400" rtl="0" algn="l">
              <a:spcBef>
                <a:spcPts val="1000"/>
              </a:spcBef>
              <a:spcAft>
                <a:spcPts val="0"/>
              </a:spcAft>
              <a:buSzPts val="1500"/>
              <a:buChar char="-"/>
            </a:pPr>
            <a:r>
              <a:rPr lang="zh-CN" sz="1500"/>
              <a:t>Importance of Inter-Rater Reliability (IRR)</a:t>
            </a:r>
            <a:endParaRPr sz="1500"/>
          </a:p>
          <a:p>
            <a:pPr indent="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zh-CN" sz="1250"/>
              <a:t>Measures consistency among different raters in scoring/classification tasks.</a:t>
            </a:r>
            <a:endParaRPr sz="1250"/>
          </a:p>
          <a:p>
            <a:pPr indent="0" lvl="0" marL="9144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zh-CN" sz="1250"/>
              <a:t>Cohen's Kappa used as a statistical tool, ranging from -1 (no agreement) to 1 (perfect agreement).</a:t>
            </a:r>
            <a:endParaRPr sz="125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Results Analysis and Discussion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9"/>
          <p:cNvSpPr txBox="1"/>
          <p:nvPr>
            <p:ph idx="1" type="body"/>
          </p:nvPr>
        </p:nvSpPr>
        <p:spPr>
          <a:xfrm>
            <a:off x="311700" y="1069150"/>
            <a:ext cx="8439600" cy="40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zh-CN" sz="1900"/>
              <a:t>Consistency Assessment of Manually Annotated Dataset</a:t>
            </a:r>
            <a:endParaRPr sz="1900"/>
          </a:p>
          <a:p>
            <a:pPr indent="-323850" lvl="1" marL="914400" rtl="0" algn="l">
              <a:spcBef>
                <a:spcPts val="1000"/>
              </a:spcBef>
              <a:spcAft>
                <a:spcPts val="0"/>
              </a:spcAft>
              <a:buSzPts val="1500"/>
              <a:buChar char="-"/>
            </a:pPr>
            <a:r>
              <a:rPr lang="zh-CN" sz="1500"/>
              <a:t>Findings on Consistency</a:t>
            </a:r>
            <a:endParaRPr sz="1500"/>
          </a:p>
          <a:p>
            <a:pPr indent="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zh-CN" sz="1250"/>
              <a:t>Cohen's Kappa for main domain labels: 0.3365 (moderate agreement).</a:t>
            </a:r>
            <a:endParaRPr sz="1250"/>
          </a:p>
          <a:p>
            <a:pPr indent="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zh-CN" sz="1250"/>
              <a:t>Cohen's Kappa for sub-domain labels under consistent main labels (excluding 'N'): 0.2454 (lower agreement).</a:t>
            </a:r>
            <a:endParaRPr sz="1250"/>
          </a:p>
          <a:p>
            <a:pPr indent="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50"/>
          </a:p>
          <a:p>
            <a:pPr indent="-323850" lvl="1" marL="914400" rtl="0" algn="l">
              <a:spcBef>
                <a:spcPts val="1000"/>
              </a:spcBef>
              <a:spcAft>
                <a:spcPts val="0"/>
              </a:spcAft>
              <a:buSzPts val="1500"/>
              <a:buChar char="-"/>
            </a:pPr>
            <a:r>
              <a:rPr lang="zh-CN" sz="1500"/>
              <a:t>Implications and Future Improvement</a:t>
            </a:r>
            <a:endParaRPr sz="1500"/>
          </a:p>
          <a:p>
            <a:pPr indent="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zh-CN" sz="1250"/>
              <a:t>Results confirm process consistency but highlight need for further standardization and rater training.</a:t>
            </a:r>
            <a:endParaRPr sz="1250"/>
          </a:p>
          <a:p>
            <a:pPr indent="0" lvl="0" marL="9144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zh-CN" sz="1250"/>
              <a:t>Emphasizes enhancing annotation guidelines and conducting detailed consistency checks for future projects.</a:t>
            </a:r>
            <a:endParaRPr sz="125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Results Analysis and Discussion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30"/>
          <p:cNvSpPr txBox="1"/>
          <p:nvPr>
            <p:ph idx="1" type="body"/>
          </p:nvPr>
        </p:nvSpPr>
        <p:spPr>
          <a:xfrm>
            <a:off x="311700" y="1069150"/>
            <a:ext cx="8439600" cy="40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zh-CN" sz="1900"/>
              <a:t>Coarse Classification Model Performance Comparison and Analysis</a:t>
            </a:r>
            <a:endParaRPr sz="1900"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-"/>
            </a:pPr>
            <a:r>
              <a:rPr lang="zh-CN" sz="1600"/>
              <a:t>Compare BERT and ChatGPT4-Turbo in classifying texts into Biological (B), Psychological/Spiritual (P), Social (S), or None (N).</a:t>
            </a:r>
            <a:endParaRPr sz="1600"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-"/>
            </a:pPr>
            <a:r>
              <a:rPr lang="zh-CN" sz="1600"/>
              <a:t>Split Ratio: 80% training, 10% validation, 10% test sets to evaluate model generalization.</a:t>
            </a:r>
            <a:endParaRPr sz="1600"/>
          </a:p>
          <a:p>
            <a:pPr indent="-330200" lvl="1" marL="914400" rtl="0" algn="l">
              <a:spcBef>
                <a:spcPts val="1000"/>
              </a:spcBef>
              <a:spcAft>
                <a:spcPts val="1000"/>
              </a:spcAft>
              <a:buSzPts val="1600"/>
              <a:buChar char="-"/>
            </a:pPr>
            <a:r>
              <a:rPr lang="zh-CN" sz="1600"/>
              <a:t>Model Configurations: BERT-Base-Uncased vs ChatGPT4-Turbo</a:t>
            </a:r>
            <a:endParaRPr sz="135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Results Analysis and Discussion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31"/>
          <p:cNvSpPr txBox="1"/>
          <p:nvPr>
            <p:ph idx="1" type="body"/>
          </p:nvPr>
        </p:nvSpPr>
        <p:spPr>
          <a:xfrm>
            <a:off x="311700" y="1069150"/>
            <a:ext cx="8439600" cy="40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zh-CN" sz="1900"/>
              <a:t>Coarse Classification Model Performance Comparison and Analysis</a:t>
            </a:r>
            <a:endParaRPr sz="1900"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-"/>
            </a:pPr>
            <a:r>
              <a:rPr lang="zh-CN" sz="1600"/>
              <a:t>BERT outperforms ChatGPT4-Turbo significantly in accuracy, recall, and F1 score.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zh-CN" sz="1600"/>
              <a:t>Demonstrates stronger generalization ability on unseen data, making it more suitable for BPSS classification tasks.</a:t>
            </a:r>
            <a:endParaRPr sz="1600"/>
          </a:p>
          <a:p>
            <a:pPr indent="0" lvl="0" marL="9144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227" name="Google Shape;22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3075" y="3033825"/>
            <a:ext cx="5697849" cy="18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267600" y="635700"/>
            <a:ext cx="8520600" cy="387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400"/>
              <a:t>Contents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zh-CN" sz="2000"/>
              <a:t>Introduction</a:t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zh-CN" sz="2000"/>
              <a:t>Background</a:t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zh-CN" sz="2000"/>
              <a:t>Research Methods and Design</a:t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zh-CN" sz="2000"/>
              <a:t>Experimental Design and Evaluation</a:t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zh-CN" sz="2000"/>
              <a:t>Results Analysis and Discussion</a:t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zh-CN" sz="2000"/>
              <a:t>Conclusion and Future Work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2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Results Analysis and Discussion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32"/>
          <p:cNvSpPr txBox="1"/>
          <p:nvPr>
            <p:ph idx="1" type="body"/>
          </p:nvPr>
        </p:nvSpPr>
        <p:spPr>
          <a:xfrm>
            <a:off x="311700" y="1069150"/>
            <a:ext cx="8439600" cy="40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zh-CN" sz="1900"/>
              <a:t>Fine-Tuning BERT Model for Detailed Classification Analysis</a:t>
            </a:r>
            <a:endParaRPr sz="1900"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-"/>
            </a:pPr>
            <a:r>
              <a:rPr lang="zh-CN" sz="1600"/>
              <a:t>Enhance automated BPSS assessments through refined classification of Biological, Psychological &amp; Spiritual, and Social categories.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zh-CN" sz="1600"/>
              <a:t>Results by Category:</a:t>
            </a:r>
            <a:endParaRPr sz="16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zh-CN"/>
              <a:t>Biology: High accuracy and recall (0.875), F1 score (0.8214).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zh-CN"/>
              <a:t>Psychology &amp; Spirit: Moderate accuracy and recall (0.75), F1 score (0.6858).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zh-CN"/>
              <a:t>Social: Lower performance, accuracy and recall (0.68), F1 score (0.6594).</a:t>
            </a:r>
            <a:endParaRPr/>
          </a:p>
          <a:p>
            <a:pPr indent="0" lvl="0" marL="9144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234" name="Google Shape;23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8038" y="3231175"/>
            <a:ext cx="3667926" cy="166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Results Analysis and Discussion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33"/>
          <p:cNvSpPr txBox="1"/>
          <p:nvPr>
            <p:ph idx="1" type="body"/>
          </p:nvPr>
        </p:nvSpPr>
        <p:spPr>
          <a:xfrm>
            <a:off x="311700" y="1069150"/>
            <a:ext cx="8439600" cy="40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CN"/>
              <a:t>Fine-Tuning BERT Model for Detailed Classification Analysis</a:t>
            </a:r>
            <a:endParaRPr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-"/>
            </a:pPr>
            <a:r>
              <a:rPr lang="zh-CN" sz="1600"/>
              <a:t>Challenges Encountered</a:t>
            </a:r>
            <a:endParaRPr sz="16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zh-CN"/>
              <a:t>Complexity in Psychological &amp; Social Categories: Diverse and complex concepts increase classification difficulty.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zh-CN"/>
              <a:t>Dataset Limitations: Small size and potential imbalances impact learning effectiveness.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zh-CN"/>
              <a:t>Annotation Quality: Subjective judgments among annotators lead to inconsistent quality, affecting model performance.</a:t>
            </a:r>
            <a:endParaRPr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-"/>
            </a:pPr>
            <a:r>
              <a:rPr lang="zh-CN" sz="1600"/>
              <a:t>Future Directions</a:t>
            </a:r>
            <a:endParaRPr sz="16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zh-CN"/>
              <a:t>Expand and optimize the training dataset.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zh-CN"/>
              <a:t>Improve data annotation quality.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zh-CN"/>
              <a:t>Optimize model structure and parameters.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zh-CN"/>
              <a:t>Explore new methods incorporating more contextual information and model interpretability for complex categories.</a:t>
            </a:r>
            <a:endParaRPr sz="1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Results Analysis and Discussion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34"/>
          <p:cNvSpPr txBox="1"/>
          <p:nvPr>
            <p:ph idx="1" type="body"/>
          </p:nvPr>
        </p:nvSpPr>
        <p:spPr>
          <a:xfrm>
            <a:off x="311700" y="1069150"/>
            <a:ext cx="8439600" cy="40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zh-CN" sz="1900"/>
              <a:t> BPSS Scenario Overview Quality Assessment</a:t>
            </a:r>
            <a:endParaRPr sz="1900"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-"/>
            </a:pPr>
            <a:r>
              <a:rPr lang="zh-CN" sz="1600"/>
              <a:t>Comparative analysis of generated content: fine-tuned/classified by BERT (with ChatGPT) vs. original texts (with GPT).</a:t>
            </a:r>
            <a:endParaRPr sz="1600"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-"/>
            </a:pPr>
            <a:r>
              <a:rPr lang="zh-CN" sz="1600"/>
              <a:t>Uses Coh-Metrix indices to assess quality in textual accuracy, consistency, and semantic relevance.</a:t>
            </a:r>
            <a:endParaRPr sz="1600"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-"/>
            </a:pPr>
            <a:r>
              <a:rPr lang="zh-CN" sz="1600"/>
              <a:t>Quality Metrics Used</a:t>
            </a:r>
            <a:endParaRPr sz="16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zh-CN"/>
              <a:t>Textual Accuracy: Includes narrativity, word concreteness, and noun overlap.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zh-CN"/>
              <a:t>Consistency: Covers referential cohesion, deep cohesion, connectivity, and content word overlap.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zh-CN"/>
              <a:t>Semantic Relevance: Assesses semantic coherence, verb overlap, lexical embedding depth, and passive voice density.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-"/>
            </a:pPr>
            <a:r>
              <a:rPr lang="zh-CN"/>
              <a:t>Coh-Metrix</a:t>
            </a:r>
            <a:r>
              <a:rPr baseline="30000" lang="zh-CN"/>
              <a:t>[1]</a:t>
            </a:r>
            <a:r>
              <a:rPr lang="zh-CN"/>
              <a:t>: Framework for evaluating NLP and text generation quality.</a:t>
            </a:r>
            <a:endParaRPr/>
          </a:p>
        </p:txBody>
      </p:sp>
      <p:sp>
        <p:nvSpPr>
          <p:cNvPr id="247" name="Google Shape;247;p34"/>
          <p:cNvSpPr txBox="1"/>
          <p:nvPr/>
        </p:nvSpPr>
        <p:spPr>
          <a:xfrm>
            <a:off x="0" y="4832350"/>
            <a:ext cx="9144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zh-CN" sz="800">
                <a:solidFill>
                  <a:schemeClr val="dk2"/>
                </a:solidFill>
              </a:rPr>
              <a:t>[1] </a:t>
            </a:r>
            <a:r>
              <a:rPr lang="zh-CN" sz="800">
                <a:solidFill>
                  <a:schemeClr val="dk2"/>
                </a:solidFill>
              </a:rPr>
              <a:t>McNamara, D. S., Graesser, A. C., McCarthy, P. M., &amp; Cai, Z. (2014). </a:t>
            </a:r>
            <a:r>
              <a:rPr i="1" lang="zh-CN" sz="800">
                <a:solidFill>
                  <a:schemeClr val="dk2"/>
                </a:solidFill>
              </a:rPr>
              <a:t>Automated evaluation of text and discourse with Coh-Metrix. </a:t>
            </a:r>
            <a:r>
              <a:rPr lang="zh-CN" sz="800">
                <a:solidFill>
                  <a:schemeClr val="dk2"/>
                </a:solidFill>
              </a:rPr>
              <a:t>Cambridge University Press.</a:t>
            </a:r>
            <a:endParaRPr sz="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Results Analysis and Discussion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35"/>
          <p:cNvSpPr txBox="1"/>
          <p:nvPr>
            <p:ph idx="1" type="body"/>
          </p:nvPr>
        </p:nvSpPr>
        <p:spPr>
          <a:xfrm>
            <a:off x="311700" y="1069150"/>
            <a:ext cx="8439600" cy="40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zh-CN" sz="1900"/>
              <a:t> BPSS Scenario Overview Quality Assessment</a:t>
            </a:r>
            <a:endParaRPr sz="19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pic>
        <p:nvPicPr>
          <p:cNvPr id="254" name="Google Shape;25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4125" y="1514825"/>
            <a:ext cx="3915750" cy="3628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Results Analysis and Discussion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36"/>
          <p:cNvSpPr txBox="1"/>
          <p:nvPr>
            <p:ph idx="1" type="body"/>
          </p:nvPr>
        </p:nvSpPr>
        <p:spPr>
          <a:xfrm>
            <a:off x="311700" y="1069150"/>
            <a:ext cx="8439600" cy="40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zh-CN" sz="1900"/>
              <a:t> BPSS Scenario Overview Quality Assessment</a:t>
            </a:r>
            <a:endParaRPr sz="1900"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-"/>
            </a:pPr>
            <a:r>
              <a:rPr lang="zh-CN" sz="1600"/>
              <a:t>Enhanced Textual Precision</a:t>
            </a:r>
            <a:endParaRPr sz="1600"/>
          </a:p>
          <a:p>
            <a:pPr indent="-310635" lvl="2" marL="1371600" rtl="0" algn="l">
              <a:spcBef>
                <a:spcPts val="0"/>
              </a:spcBef>
              <a:spcAft>
                <a:spcPts val="0"/>
              </a:spcAft>
              <a:buSzPts val="1292"/>
              <a:buChar char="-"/>
            </a:pPr>
            <a:r>
              <a:rPr lang="zh-CN" sz="1491"/>
              <a:t>Word Concreteness &amp; Noun Overlap: BERT processing selects more specific vocabulary and emphasizes key nouns, leading to improved textual precision.</a:t>
            </a:r>
            <a:endParaRPr sz="1491"/>
          </a:p>
          <a:p>
            <a:pPr indent="-310635" lvl="2" marL="1371600" rtl="0" algn="l">
              <a:spcBef>
                <a:spcPts val="0"/>
              </a:spcBef>
              <a:spcAft>
                <a:spcPts val="0"/>
              </a:spcAft>
              <a:buSzPts val="1292"/>
              <a:buChar char="-"/>
            </a:pPr>
            <a:r>
              <a:rPr lang="zh-CN" sz="1491"/>
              <a:t>Loss in Narrativity: The refined focus results in a decrease in the original narrative structure's completeness.</a:t>
            </a:r>
            <a:endParaRPr sz="1491"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-"/>
            </a:pPr>
            <a:r>
              <a:rPr lang="zh-CN" sz="1600"/>
              <a:t>Improved Consistency</a:t>
            </a:r>
            <a:endParaRPr sz="1600"/>
          </a:p>
          <a:p>
            <a:pPr indent="-310635" lvl="2" marL="1371600" rtl="0" algn="l">
              <a:spcBef>
                <a:spcPts val="0"/>
              </a:spcBef>
              <a:spcAft>
                <a:spcPts val="0"/>
              </a:spcAft>
              <a:buSzPts val="1292"/>
              <a:buChar char="-"/>
            </a:pPr>
            <a:r>
              <a:rPr lang="zh-CN" sz="1491"/>
              <a:t>Cohesion &amp; Connectivity: While the original text maintains higher overall connectivity and cohesion, BERT-processed texts show improvement over unprocessed versions, enhancing thematic coherence and logical structure consistency.</a:t>
            </a:r>
            <a:endParaRPr sz="1491"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-"/>
            </a:pPr>
            <a:r>
              <a:rPr lang="zh-CN" sz="1600"/>
              <a:t>Increased Semantic Relevance</a:t>
            </a:r>
            <a:endParaRPr sz="16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zh-CN" sz="1600"/>
              <a:t>Semantic Overlap &amp; Structural Complexity: BERT enhances semantic consistency between sentences and refines sentence structures, which are crucial for complex text generation tasks.</a:t>
            </a:r>
            <a:endParaRPr sz="16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Conclusion and Future Work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37"/>
          <p:cNvSpPr txBox="1"/>
          <p:nvPr>
            <p:ph idx="1" type="body"/>
          </p:nvPr>
        </p:nvSpPr>
        <p:spPr>
          <a:xfrm>
            <a:off x="311700" y="1069150"/>
            <a:ext cx="8439600" cy="37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CN"/>
              <a:t>Summary and Main Findings:</a:t>
            </a:r>
            <a:endParaRPr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-"/>
            </a:pPr>
            <a:r>
              <a:rPr lang="zh-CN" sz="1600"/>
              <a:t>Improved Efficiency &amp; Accuracy</a:t>
            </a:r>
            <a:endParaRPr sz="1600"/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/>
              <a:t>Combines BERT's text classification with GPT's summary generation.</a:t>
            </a:r>
            <a:endParaRPr sz="1400"/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/>
              <a:t>Delivers faster, more precise evaluations of clients' BPSS (Biopsychosocial) states.</a:t>
            </a:r>
            <a:endParaRPr sz="1400"/>
          </a:p>
          <a:p>
            <a:pPr indent="-330200" lvl="0" marL="914400" rtl="0" algn="l">
              <a:spcBef>
                <a:spcPts val="1000"/>
              </a:spcBef>
              <a:spcAft>
                <a:spcPts val="0"/>
              </a:spcAft>
              <a:buSzPts val="1600"/>
              <a:buChar char="-"/>
            </a:pPr>
            <a:r>
              <a:rPr lang="zh-CN" sz="1600"/>
              <a:t>Methodological Innovation</a:t>
            </a:r>
            <a:endParaRPr sz="1600"/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/>
              <a:t>Innovative, automated approach utilizing the synergistic capabilities of BERT and GPT.</a:t>
            </a:r>
            <a:endParaRPr sz="1400"/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/>
              <a:t>Offers dynamic, nuanced assessments beyond traditional static methods.</a:t>
            </a:r>
            <a:endParaRPr sz="1400"/>
          </a:p>
          <a:p>
            <a:pPr indent="-330200" lvl="0" marL="914400" rtl="0" algn="l">
              <a:spcBef>
                <a:spcPts val="1000"/>
              </a:spcBef>
              <a:spcAft>
                <a:spcPts val="0"/>
              </a:spcAft>
              <a:buSzPts val="1600"/>
              <a:buChar char="-"/>
            </a:pPr>
            <a:r>
              <a:rPr lang="zh-CN" sz="1600"/>
              <a:t>Empirical Validation</a:t>
            </a:r>
            <a:endParaRPr sz="1600"/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/>
              <a:t>Tested with real-world data from social work interactions.</a:t>
            </a:r>
            <a:endParaRPr sz="1400"/>
          </a:p>
          <a:p>
            <a:pPr indent="0" lvl="0" marL="137160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zh-CN" sz="1400"/>
              <a:t>Proven effective in practical settings, enhancing BPSS assessment quality in social work.</a:t>
            </a:r>
            <a:endParaRPr sz="1400"/>
          </a:p>
        </p:txBody>
      </p:sp>
      <p:sp>
        <p:nvSpPr>
          <p:cNvPr id="267" name="Google Shape;267;p37"/>
          <p:cNvSpPr txBox="1"/>
          <p:nvPr/>
        </p:nvSpPr>
        <p:spPr>
          <a:xfrm>
            <a:off x="0" y="4694100"/>
            <a:ext cx="9144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Conclusion and Future Work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38"/>
          <p:cNvSpPr txBox="1"/>
          <p:nvPr>
            <p:ph idx="1" type="body"/>
          </p:nvPr>
        </p:nvSpPr>
        <p:spPr>
          <a:xfrm>
            <a:off x="311700" y="1069150"/>
            <a:ext cx="8439600" cy="37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CN"/>
              <a:t>Future Research Directions</a:t>
            </a:r>
            <a:endParaRPr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-"/>
            </a:pPr>
            <a:r>
              <a:rPr lang="zh-CN" sz="1600"/>
              <a:t>Daily Social Work Practices</a:t>
            </a:r>
            <a:endParaRPr sz="1600"/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/>
              <a:t>Regular use in various settings to streamline BPSS assessments.</a:t>
            </a:r>
            <a:endParaRPr sz="1400"/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/>
              <a:t>Reduces paperwork, allows more time for direct client care.</a:t>
            </a:r>
            <a:endParaRPr sz="1400"/>
          </a:p>
          <a:p>
            <a:pPr indent="-330200" lvl="0" marL="914400" rtl="0" algn="l">
              <a:spcBef>
                <a:spcPts val="1000"/>
              </a:spcBef>
              <a:spcAft>
                <a:spcPts val="0"/>
              </a:spcAft>
              <a:buSzPts val="1600"/>
              <a:buChar char="-"/>
            </a:pPr>
            <a:r>
              <a:rPr lang="zh-CN" sz="1600"/>
              <a:t>Use in Crisis Situations</a:t>
            </a:r>
            <a:endParaRPr sz="1600"/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/>
              <a:t>Provides rapid assessments for swift decision-making.</a:t>
            </a:r>
            <a:endParaRPr sz="1400"/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/>
              <a:t>Aids in quick formulation of intervention strategies.</a:t>
            </a:r>
            <a:endParaRPr sz="1400"/>
          </a:p>
          <a:p>
            <a:pPr indent="-330200" lvl="0" marL="914400" rtl="0" algn="l">
              <a:spcBef>
                <a:spcPts val="1000"/>
              </a:spcBef>
              <a:spcAft>
                <a:spcPts val="0"/>
              </a:spcAft>
              <a:buSzPts val="1600"/>
              <a:buChar char="-"/>
            </a:pPr>
            <a:r>
              <a:rPr lang="zh-CN" sz="1600"/>
              <a:t>Training and Education</a:t>
            </a:r>
            <a:endParaRPr sz="1600"/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/>
              <a:t>Serves as an educational tool in training programs.</a:t>
            </a:r>
            <a:endParaRPr sz="1400"/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/>
              <a:t>Simulates real-life scenarios to teach complex assessment processes.</a:t>
            </a:r>
            <a:endParaRPr sz="1400"/>
          </a:p>
          <a:p>
            <a:pPr indent="-330200" lvl="0" marL="914400" rtl="0" algn="l">
              <a:spcBef>
                <a:spcPts val="1000"/>
              </a:spcBef>
              <a:spcAft>
                <a:spcPts val="0"/>
              </a:spcAft>
              <a:buSzPts val="1600"/>
              <a:buChar char="-"/>
            </a:pPr>
            <a:r>
              <a:rPr lang="zh-CN" sz="1600"/>
              <a:t>Research in Social Sciences</a:t>
            </a:r>
            <a:endParaRPr sz="1600"/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/>
              <a:t>Analyzes communication patterns and interactions.</a:t>
            </a:r>
            <a:endParaRPr sz="1400"/>
          </a:p>
          <a:p>
            <a:pPr indent="0" lvl="0" marL="137160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zh-CN" sz="1400"/>
              <a:t>Contributes to both academic research and practical methodologies.</a:t>
            </a:r>
            <a:endParaRPr sz="1400"/>
          </a:p>
        </p:txBody>
      </p:sp>
      <p:sp>
        <p:nvSpPr>
          <p:cNvPr id="274" name="Google Shape;274;p38"/>
          <p:cNvSpPr txBox="1"/>
          <p:nvPr/>
        </p:nvSpPr>
        <p:spPr>
          <a:xfrm>
            <a:off x="0" y="4694100"/>
            <a:ext cx="9144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9"/>
          <p:cNvSpPr txBox="1"/>
          <p:nvPr>
            <p:ph type="ctrTitle"/>
          </p:nvPr>
        </p:nvSpPr>
        <p:spPr>
          <a:xfrm>
            <a:off x="311700" y="744575"/>
            <a:ext cx="86967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3000"/>
              <a:t>Thank you for listening</a:t>
            </a:r>
            <a:endParaRPr sz="3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Introduction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7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CN"/>
              <a:t>NLP’s growing importance in social work area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-"/>
            </a:pPr>
            <a:r>
              <a:rPr lang="zh-CN">
                <a:solidFill>
                  <a:srgbClr val="333333"/>
                </a:solidFill>
                <a:highlight>
                  <a:srgbClr val="FFFFFF"/>
                </a:highlight>
              </a:rPr>
              <a:t>Assist social workers in understanding and predicting individual needs and emotional states through text data analysis. 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-"/>
            </a:pPr>
            <a:r>
              <a:rPr lang="zh-CN">
                <a:solidFill>
                  <a:srgbClr val="333333"/>
                </a:solidFill>
                <a:highlight>
                  <a:srgbClr val="FFFFFF"/>
                </a:highlight>
              </a:rPr>
              <a:t>Generative Artificial Intelligence (GAI) models and Large Language Models (LLM) are considered to have the potential to support safe and ethical social work decisions. 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-"/>
            </a:pPr>
            <a:r>
              <a:rPr lang="zh-CN">
                <a:solidFill>
                  <a:srgbClr val="333333"/>
                </a:solidFill>
                <a:highlight>
                  <a:srgbClr val="FFFFFF"/>
                </a:highlight>
              </a:rPr>
              <a:t>ChatGPT has demonstrated above-average performance in assessments within the social work field. 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-"/>
            </a:pPr>
            <a:r>
              <a:rPr lang="zh-CN">
                <a:solidFill>
                  <a:srgbClr val="333333"/>
                </a:solidFill>
                <a:highlight>
                  <a:srgbClr val="FFFFFF"/>
                </a:highlight>
              </a:rPr>
              <a:t>Generative dialogue systems, such as chatbots, can simulate daily conversations by social workers, providing preliminary mental health support and crisis intervention.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Introduction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7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CN"/>
              <a:t>Current Challenges</a:t>
            </a:r>
            <a:endParaRPr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zh-CN">
                <a:solidFill>
                  <a:srgbClr val="333333"/>
                </a:solidFill>
                <a:highlight>
                  <a:srgbClr val="FFFFFF"/>
                </a:highlight>
              </a:rPr>
              <a:t>An comprehensive analysis of the conversation with respect to BPSS models could help ChatGPT better understand user’s situation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zh-CN">
                <a:solidFill>
                  <a:srgbClr val="333333"/>
                </a:solidFill>
                <a:highlight>
                  <a:srgbClr val="FFFFFF"/>
                </a:highlight>
              </a:rPr>
              <a:t>Having daily conversation taken by the chatbots can have the negative impact that social workers not being able to keep up with residents’ situation in time</a:t>
            </a:r>
            <a:endParaRPr sz="16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-"/>
            </a:pPr>
            <a:r>
              <a:rPr lang="zh-CN">
                <a:solidFill>
                  <a:srgbClr val="333333"/>
                </a:solidFill>
                <a:highlight>
                  <a:srgbClr val="FFFFFF"/>
                </a:highlight>
              </a:rPr>
              <a:t>Limitations in existing BPSS methods: time-consuming and often inaccurate.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Introduction</a:t>
            </a:r>
            <a:endParaRPr/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1152475"/>
            <a:ext cx="8520600" cy="37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CN"/>
              <a:t>Research Objectives：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CN" sz="1600"/>
              <a:t>Aimed at exploring the potential applications of BERT and GPT models in automated BPSS assessments</a:t>
            </a:r>
            <a:endParaRPr/>
          </a:p>
          <a:p>
            <a:pPr indent="-317500" lvl="0" marL="9144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333333"/>
              </a:buClr>
              <a:buSzPts val="1400"/>
              <a:buAutoNum type="arabicPeriod"/>
            </a:pPr>
            <a:r>
              <a:rPr lang="zh-CN" sz="1400">
                <a:solidFill>
                  <a:srgbClr val="333333"/>
                </a:solidFill>
                <a:highlight>
                  <a:srgbClr val="FFFFFF"/>
                </a:highlight>
              </a:rPr>
              <a:t>Analyzing and validating the application potential of BERT and GPT models in social work BPSS assessments. </a:t>
            </a:r>
            <a:endParaRPr sz="14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175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AutoNum type="arabicPeriod"/>
            </a:pPr>
            <a:r>
              <a:rPr lang="zh-CN" sz="1400">
                <a:solidFill>
                  <a:srgbClr val="333333"/>
                </a:solidFill>
                <a:highlight>
                  <a:srgbClr val="FFFFFF"/>
                </a:highlight>
              </a:rPr>
              <a:t>Designing and implementing an application framework for BPSS assessment based on a hybrid model of BERT and GPT. </a:t>
            </a:r>
            <a:endParaRPr sz="14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175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AutoNum type="arabicPeriod"/>
            </a:pPr>
            <a:r>
              <a:rPr lang="zh-CN" sz="1400">
                <a:solidFill>
                  <a:srgbClr val="333333"/>
                </a:solidFill>
                <a:highlight>
                  <a:srgbClr val="FFFFFF"/>
                </a:highlight>
              </a:rPr>
              <a:t>Through experimental research, evaluating the effectiveness of this hybrid model in social work BPSS assessments, providing technical support and theoretical basis for social work practice.</a:t>
            </a:r>
            <a:endParaRPr sz="14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zh-CN"/>
              <a:t>Background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311700" y="1069150"/>
            <a:ext cx="4854000" cy="37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CN"/>
              <a:t>Natural Language Processing (NLP)</a:t>
            </a:r>
            <a:endParaRPr sz="100"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-"/>
            </a:pPr>
            <a:r>
              <a:rPr lang="zh-CN" sz="1600"/>
              <a:t>Natural Language Understanding (NLU)</a:t>
            </a:r>
            <a:endParaRPr sz="1600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CN" sz="1400"/>
              <a:t>Analyzing counseling records and social media to quickly identify individual needs</a:t>
            </a:r>
            <a:endParaRPr sz="14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/>
              <a:t>Assisting in document classification and information extraction</a:t>
            </a:r>
            <a:r>
              <a:rPr baseline="30000" lang="zh-CN" sz="1400"/>
              <a:t>[1]</a:t>
            </a:r>
            <a:endParaRPr baseline="30000" sz="1400"/>
          </a:p>
          <a:p>
            <a:pPr indent="-330200" lvl="1" marL="914400" rtl="0" algn="l">
              <a:spcBef>
                <a:spcPts val="1200"/>
              </a:spcBef>
              <a:spcAft>
                <a:spcPts val="0"/>
              </a:spcAft>
              <a:buSzPts val="1600"/>
              <a:buChar char="-"/>
            </a:pPr>
            <a:r>
              <a:rPr lang="zh-CN" sz="1600"/>
              <a:t>Natural Language Generation (NLG)</a:t>
            </a:r>
            <a:endParaRPr sz="1600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CN" sz="1400"/>
              <a:t>Enhances communication efficiency and management operations</a:t>
            </a:r>
            <a:endParaRPr sz="1400"/>
          </a:p>
          <a:p>
            <a:pPr indent="0" lvl="0" marL="9144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CN" sz="1400"/>
              <a:t>Chatbots provide instant and natural responses, case documentation, and report generation </a:t>
            </a:r>
            <a:r>
              <a:rPr baseline="30000" lang="zh-CN" sz="1400"/>
              <a:t>[2]</a:t>
            </a:r>
            <a:endParaRPr baseline="30000" sz="1400"/>
          </a:p>
        </p:txBody>
      </p:sp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9425" y="1744550"/>
            <a:ext cx="3891900" cy="213962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8"/>
          <p:cNvSpPr txBox="1"/>
          <p:nvPr/>
        </p:nvSpPr>
        <p:spPr>
          <a:xfrm>
            <a:off x="0" y="4552500"/>
            <a:ext cx="9144000" cy="5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800">
                <a:solidFill>
                  <a:schemeClr val="dk2"/>
                </a:solidFill>
              </a:rPr>
              <a:t>[1] KHURANA D, KOLI A, KHATTER K, et al. Natural language processing: State of the art, current trends and challenges[J]. Multimedia tools and applications, 2023, 82(3): 3713-3744.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zh-CN" sz="800">
                <a:solidFill>
                  <a:schemeClr val="dk2"/>
                </a:solidFill>
              </a:rPr>
              <a:t>[2] CHEUNG S L, CHIN E, CHUA E C, et al. A Bio-Psychosocial-Spiritual Assessment Guide for Health and Social Work[A/OL]. Singapore Association of Social Workers (SASW). 2023. https://sasw.org.sg/wp-content/uploads/2023/02/A-Bio-Psychosocial-Spiritual-Assessment-Guide-for-Health-and-Social-Work.pdf.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87" name="Google Shape;87;p18"/>
          <p:cNvSpPr txBox="1"/>
          <p:nvPr/>
        </p:nvSpPr>
        <p:spPr>
          <a:xfrm>
            <a:off x="4798150" y="3953150"/>
            <a:ext cx="4232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Background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069150"/>
            <a:ext cx="8424900" cy="37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CN"/>
              <a:t>BERT (Bidirectional Encoder Representations from Transformers)</a:t>
            </a:r>
            <a:r>
              <a:rPr baseline="30000" lang="zh-CN"/>
              <a:t>[1]</a:t>
            </a:r>
            <a:endParaRPr baseline="300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zh-CN"/>
              <a:t>Google AI's bidirectional training model comprehensively understands the context of text,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zh-CN"/>
              <a:t>Significantly enhancing the performance of NLU tasks (e.g. text classification, entity recognition, and question-answering systems)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zh-CN"/>
              <a:t>Extensive pre-training learns rich language knowledge, efficiently transferring learning to downstream tasks.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zh-CN"/>
              <a:t>Excels in handling complex texts and long-distance dependencies, making it a core technology in the NLU field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9"/>
          <p:cNvSpPr txBox="1"/>
          <p:nvPr/>
        </p:nvSpPr>
        <p:spPr>
          <a:xfrm>
            <a:off x="0" y="4832350"/>
            <a:ext cx="9144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zh-CN" sz="800">
                <a:solidFill>
                  <a:schemeClr val="dk2"/>
                </a:solidFill>
              </a:rPr>
              <a:t>[1] DEVLIN J, CHANG M W, LEE K, et al. Bert: Pre-training of deep bidirectional transformers for language understanding[J]. arXiv preprint arXiv:1810.04805, 2018.</a:t>
            </a:r>
            <a:endParaRPr sz="800">
              <a:solidFill>
                <a:schemeClr val="dk2"/>
              </a:solidFill>
            </a:endParaRPr>
          </a:p>
        </p:txBody>
      </p:sp>
      <p:pic>
        <p:nvPicPr>
          <p:cNvPr id="95" name="Google Shape;95;p19"/>
          <p:cNvPicPr preferRelativeResize="0"/>
          <p:nvPr/>
        </p:nvPicPr>
        <p:blipFill rotWithShape="1">
          <a:blip r:embed="rId3">
            <a:alphaModFix/>
          </a:blip>
          <a:srcRect b="2981" l="6821" r="6942" t="2981"/>
          <a:stretch/>
        </p:blipFill>
        <p:spPr>
          <a:xfrm>
            <a:off x="2336738" y="3144750"/>
            <a:ext cx="4374825" cy="1761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zh-CN"/>
              <a:t>Background</a:t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069150"/>
            <a:ext cx="8424900" cy="37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CN"/>
              <a:t>GPT（Generative Pre-trained Transformer）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zh-CN"/>
              <a:t>OpenAI's advanced dialogue generation system optimizes coherent, diversified text generation.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zh-CN"/>
              <a:t>Trained on a wide range of data, enabling the understanding and generation of multi-style, multi-themed texts.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zh-CN"/>
              <a:t>Generates coherent, logical responses, enhancing the naturalness of human-computer interaction and maintaining consistency in multi-turn dialogues.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zh-CN"/>
              <a:t>Facilitates the creation of stories, articles, creative texts, and promotes the automatic generation of reports and educational materials.</a:t>
            </a:r>
            <a:endParaRPr/>
          </a:p>
        </p:txBody>
      </p:sp>
      <p:pic>
        <p:nvPicPr>
          <p:cNvPr id="102" name="Google Shape;102;p20"/>
          <p:cNvPicPr preferRelativeResize="0"/>
          <p:nvPr/>
        </p:nvPicPr>
        <p:blipFill rotWithShape="1">
          <a:blip r:embed="rId3">
            <a:alphaModFix/>
          </a:blip>
          <a:srcRect b="0" l="0" r="0" t="6515"/>
          <a:stretch/>
        </p:blipFill>
        <p:spPr>
          <a:xfrm>
            <a:off x="2858887" y="3412100"/>
            <a:ext cx="3426225" cy="170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Background</a:t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069150"/>
            <a:ext cx="6551100" cy="37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zh-CN" sz="1600"/>
              <a:t>BERT</a:t>
            </a:r>
            <a:r>
              <a:rPr lang="zh-CN" sz="1600"/>
              <a:t>: </a:t>
            </a:r>
            <a:r>
              <a:rPr lang="zh-CN" sz="1400"/>
              <a:t>Effective in tasks like sentiment analysis, language acceptability judgments, and natural language inference</a:t>
            </a:r>
            <a:endParaRPr sz="14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-"/>
            </a:pPr>
            <a:r>
              <a:rPr lang="zh-CN" sz="1600"/>
              <a:t>C</a:t>
            </a:r>
            <a:r>
              <a:rPr lang="zh-CN" sz="1600"/>
              <a:t>hatGPT: </a:t>
            </a:r>
            <a:r>
              <a:rPr lang="zh-CN" sz="1400"/>
              <a:t>Excels in complex generation and dialogue tasks, surpassing BERT in some reasoning tasks</a:t>
            </a:r>
            <a:endParaRPr sz="14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-"/>
            </a:pPr>
            <a:r>
              <a:rPr lang="zh-CN" sz="1600"/>
              <a:t>Hybrid Use: </a:t>
            </a:r>
            <a:r>
              <a:rPr lang="zh-CN" sz="1400"/>
              <a:t>Combines BERT’s precise text classification with ChatGPT’s generative excellence for automated social work assessments</a:t>
            </a:r>
            <a:r>
              <a:rPr baseline="30000" lang="zh-CN" sz="1400"/>
              <a:t>[1]</a:t>
            </a:r>
            <a:endParaRPr baseline="30000" sz="1400"/>
          </a:p>
        </p:txBody>
      </p:sp>
      <p:sp>
        <p:nvSpPr>
          <p:cNvPr id="109" name="Google Shape;109;p21"/>
          <p:cNvSpPr txBox="1"/>
          <p:nvPr/>
        </p:nvSpPr>
        <p:spPr>
          <a:xfrm>
            <a:off x="0" y="4832350"/>
            <a:ext cx="9144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zh-CN" sz="800">
                <a:solidFill>
                  <a:schemeClr val="dk2"/>
                </a:solidFill>
              </a:rPr>
              <a:t>[1] </a:t>
            </a:r>
            <a:r>
              <a:rPr lang="zh-CN" sz="800">
                <a:solidFill>
                  <a:schemeClr val="dk2"/>
                </a:solidFill>
              </a:rPr>
              <a:t>Zhong, Q., Ding, L., Liu, J., Du, B., &amp; Tao, D. (2023). Can chatgpt understand too? a comparative study on chatgpt and fine-tuned bert. arXiv preprint arXiv:2302.10198.</a:t>
            </a:r>
            <a:endParaRPr sz="800">
              <a:solidFill>
                <a:schemeClr val="dk2"/>
              </a:solidFill>
            </a:endParaRPr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825" y="3048975"/>
            <a:ext cx="6473049" cy="170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15602" y="1189787"/>
            <a:ext cx="2232850" cy="3561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