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90" r:id="rId5"/>
  </p:sldMasterIdLst>
  <p:notesMasterIdLst>
    <p:notesMasterId r:id="rId41"/>
  </p:notesMasterIdLst>
  <p:handoutMasterIdLst>
    <p:handoutMasterId r:id="rId42"/>
  </p:handoutMasterIdLst>
  <p:sldIdLst>
    <p:sldId id="309" r:id="rId6"/>
    <p:sldId id="505" r:id="rId7"/>
    <p:sldId id="311" r:id="rId8"/>
    <p:sldId id="593" r:id="rId9"/>
    <p:sldId id="577" r:id="rId10"/>
    <p:sldId id="595" r:id="rId11"/>
    <p:sldId id="576" r:id="rId12"/>
    <p:sldId id="594" r:id="rId13"/>
    <p:sldId id="575" r:id="rId14"/>
    <p:sldId id="606" r:id="rId15"/>
    <p:sldId id="586" r:id="rId16"/>
    <p:sldId id="587" r:id="rId17"/>
    <p:sldId id="609" r:id="rId18"/>
    <p:sldId id="588" r:id="rId19"/>
    <p:sldId id="616" r:id="rId20"/>
    <p:sldId id="618" r:id="rId21"/>
    <p:sldId id="619" r:id="rId22"/>
    <p:sldId id="620" r:id="rId23"/>
    <p:sldId id="514" r:id="rId24"/>
    <p:sldId id="520" r:id="rId25"/>
    <p:sldId id="538" r:id="rId26"/>
    <p:sldId id="516" r:id="rId27"/>
    <p:sldId id="589" r:id="rId28"/>
    <p:sldId id="599" r:id="rId29"/>
    <p:sldId id="600" r:id="rId30"/>
    <p:sldId id="610" r:id="rId31"/>
    <p:sldId id="611" r:id="rId32"/>
    <p:sldId id="625" r:id="rId33"/>
    <p:sldId id="626" r:id="rId34"/>
    <p:sldId id="629" r:id="rId35"/>
    <p:sldId id="630" r:id="rId36"/>
    <p:sldId id="590" r:id="rId37"/>
    <p:sldId id="612" r:id="rId38"/>
    <p:sldId id="613" r:id="rId39"/>
    <p:sldId id="628" r:id="rId40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0" userDrawn="1">
          <p15:clr>
            <a:srgbClr val="A4A3A4"/>
          </p15:clr>
        </p15:guide>
        <p15:guide id="2" pos="3772" userDrawn="1">
          <p15:clr>
            <a:srgbClr val="A4A3A4"/>
          </p15:clr>
        </p15:guide>
        <p15:guide id="3" pos="380" userDrawn="1">
          <p15:clr>
            <a:srgbClr val="A4A3A4"/>
          </p15:clr>
        </p15:guide>
        <p15:guide id="4" pos="7381" userDrawn="1">
          <p15:clr>
            <a:srgbClr val="A4A3A4"/>
          </p15:clr>
        </p15:guide>
        <p15:guide id="5" orient="horz" pos="327" userDrawn="1">
          <p15:clr>
            <a:srgbClr val="A4A3A4"/>
          </p15:clr>
        </p15:guide>
        <p15:guide id="6" orient="horz" pos="38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co" initials="K" lastIdx="13" clrIdx="0"/>
  <p:cmAuthor id="2" name="kyy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1"/>
    <a:srgbClr val="EAE6E2"/>
    <a:srgbClr val="F4CCB2"/>
    <a:srgbClr val="8E786B"/>
    <a:srgbClr val="5F493F"/>
    <a:srgbClr val="8B7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49" y="77"/>
      </p:cViewPr>
      <p:guideLst>
        <p:guide orient="horz" pos="2030"/>
        <p:guide pos="3772"/>
        <p:guide pos="380"/>
        <p:guide pos="7381"/>
        <p:guide orient="horz" pos="327"/>
        <p:guide orient="horz" pos="3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7" Type="http://schemas.openxmlformats.org/officeDocument/2006/relationships/tags" Target="tags/tag31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Comparison</a:t>
            </a:r>
            <a:r>
              <a:rPr lang="en-US" altLang="zh-CN" baseline="0" dirty="0"/>
              <a:t> of Agents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Sheet1!$A$2:$A$9</c:f>
              <c:strCache>
                <c:ptCount val="8"/>
                <c:pt idx="0">
                  <c:v>MCTS-1</c:v>
                </c:pt>
                <c:pt idx="1">
                  <c:v>MCTS-10</c:v>
                </c:pt>
                <c:pt idx="2">
                  <c:v>2022 Best</c:v>
                </c:pt>
                <c:pt idx="3">
                  <c:v>Random</c:v>
                </c:pt>
                <c:pt idx="4">
                  <c:v>Default</c:v>
                </c:pt>
                <c:pt idx="5">
                  <c:v>BFS</c:v>
                </c:pt>
                <c:pt idx="6">
                  <c:v>DFS</c:v>
                </c:pt>
                <c:pt idx="7">
                  <c:v>RHEA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79.3</c:v>
                </c:pt>
                <c:pt idx="1">
                  <c:v>78.5</c:v>
                </c:pt>
                <c:pt idx="2">
                  <c:v>65.4</c:v>
                </c:pt>
                <c:pt idx="3">
                  <c:v>59.8</c:v>
                </c:pt>
                <c:pt idx="4">
                  <c:v>57.7</c:v>
                </c:pt>
                <c:pt idx="5">
                  <c:v>56.1</c:v>
                </c:pt>
                <c:pt idx="6">
                  <c:v>48.2</c:v>
                </c:pt>
                <c:pt idx="7">
                  <c:v>29.3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241840"/>
        <c:axId val="2075228400"/>
      </c:lineChart>
      <c:catAx>
        <c:axId val="207524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28400"/>
        <c:crosses val="autoZero"/>
        <c:auto val="1"/>
        <c:lblAlgn val="ctr"/>
        <c:lblOffset val="100"/>
        <c:noMultiLvlLbl val="0"/>
      </c:catAx>
      <c:valAx>
        <c:axId val="20752284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Comparison</a:t>
            </a:r>
            <a:r>
              <a:rPr lang="en-US" altLang="zh-CN" baseline="0" dirty="0"/>
              <a:t> of Agents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Sheet1!$A$2:$A$9</c:f>
              <c:strCache>
                <c:ptCount val="4"/>
                <c:pt idx="0">
                  <c:v>Random</c:v>
                </c:pt>
                <c:pt idx="1">
                  <c:v>Default</c:v>
                </c:pt>
                <c:pt idx="2">
                  <c:v>BFS</c:v>
                </c:pt>
                <c:pt idx="3">
                  <c:v>DFS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4"/>
                <c:pt idx="0">
                  <c:v>59.8</c:v>
                </c:pt>
                <c:pt idx="1">
                  <c:v>57.7</c:v>
                </c:pt>
                <c:pt idx="2">
                  <c:v>56.1</c:v>
                </c:pt>
                <c:pt idx="3">
                  <c:v>48.2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241840"/>
        <c:axId val="2075228400"/>
      </c:lineChart>
      <c:catAx>
        <c:axId val="207524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28400"/>
        <c:crosses val="autoZero"/>
        <c:auto val="1"/>
        <c:lblAlgn val="ctr"/>
        <c:lblOffset val="100"/>
        <c:noMultiLvlLbl val="0"/>
      </c:catAx>
      <c:valAx>
        <c:axId val="20752284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Comparison</a:t>
            </a:r>
            <a:r>
              <a:rPr lang="en-US" altLang="zh-CN" baseline="0" dirty="0"/>
              <a:t> of Agents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Sheet1!$A$2:$A$9</c:f>
              <c:strCache>
                <c:ptCount val="8"/>
                <c:pt idx="0">
                  <c:v>MCTS-1</c:v>
                </c:pt>
                <c:pt idx="1">
                  <c:v>MCTS-10</c:v>
                </c:pt>
                <c:pt idx="2">
                  <c:v>2022 Best</c:v>
                </c:pt>
                <c:pt idx="3">
                  <c:v>Random</c:v>
                </c:pt>
                <c:pt idx="4">
                  <c:v>Default</c:v>
                </c:pt>
                <c:pt idx="5">
                  <c:v>BFS</c:v>
                </c:pt>
                <c:pt idx="6">
                  <c:v>DFS</c:v>
                </c:pt>
                <c:pt idx="7">
                  <c:v>RHEA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79.3</c:v>
                </c:pt>
                <c:pt idx="1">
                  <c:v>78.5</c:v>
                </c:pt>
                <c:pt idx="2">
                  <c:v>65.4</c:v>
                </c:pt>
                <c:pt idx="3">
                  <c:v>59.8</c:v>
                </c:pt>
                <c:pt idx="4">
                  <c:v>57.7</c:v>
                </c:pt>
                <c:pt idx="5">
                  <c:v>56.1</c:v>
                </c:pt>
                <c:pt idx="6">
                  <c:v>48.2</c:v>
                </c:pt>
                <c:pt idx="7">
                  <c:v>29.3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241840"/>
        <c:axId val="2075228400"/>
      </c:lineChart>
      <c:catAx>
        <c:axId val="207524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28400"/>
        <c:crosses val="autoZero"/>
        <c:auto val="1"/>
        <c:lblAlgn val="ctr"/>
        <c:lblOffset val="100"/>
        <c:noMultiLvlLbl val="0"/>
      </c:catAx>
      <c:valAx>
        <c:axId val="20752284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Comparison</a:t>
            </a:r>
            <a:r>
              <a:rPr lang="en-US" altLang="zh-CN" baseline="0" dirty="0"/>
              <a:t> of Agents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Sheet1!$A$2:$A$9</c:f>
              <c:strCache>
                <c:ptCount val="8"/>
                <c:pt idx="0">
                  <c:v>MCTS-1</c:v>
                </c:pt>
                <c:pt idx="1">
                  <c:v>MCTS-10</c:v>
                </c:pt>
                <c:pt idx="2">
                  <c:v>2022 Best</c:v>
                </c:pt>
                <c:pt idx="3">
                  <c:v>Random</c:v>
                </c:pt>
                <c:pt idx="4">
                  <c:v>Default</c:v>
                </c:pt>
                <c:pt idx="5">
                  <c:v>BFS</c:v>
                </c:pt>
                <c:pt idx="6">
                  <c:v>DFS</c:v>
                </c:pt>
                <c:pt idx="7">
                  <c:v>RHEA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79.3</c:v>
                </c:pt>
                <c:pt idx="1">
                  <c:v>78.5</c:v>
                </c:pt>
                <c:pt idx="2">
                  <c:v>65.4</c:v>
                </c:pt>
                <c:pt idx="3">
                  <c:v>59.8</c:v>
                </c:pt>
                <c:pt idx="4">
                  <c:v>57.7</c:v>
                </c:pt>
                <c:pt idx="5">
                  <c:v>56.1</c:v>
                </c:pt>
                <c:pt idx="6">
                  <c:v>48.2</c:v>
                </c:pt>
                <c:pt idx="7">
                  <c:v>29.3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241840"/>
        <c:axId val="2075228400"/>
      </c:lineChart>
      <c:catAx>
        <c:axId val="207524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28400"/>
        <c:crosses val="autoZero"/>
        <c:auto val="1"/>
        <c:lblAlgn val="ctr"/>
        <c:lblOffset val="100"/>
        <c:noMultiLvlLbl val="0"/>
      </c:catAx>
      <c:valAx>
        <c:axId val="20752284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Comparison</a:t>
            </a:r>
            <a:r>
              <a:rPr lang="en-US" altLang="zh-CN" baseline="0" dirty="0"/>
              <a:t> of Agents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Sheet1!$A$2:$A$12</c:f>
              <c:strCache>
                <c:ptCount val="11"/>
                <c:pt idx="0">
                  <c:v>MCTS-1</c:v>
                </c:pt>
                <c:pt idx="1">
                  <c:v>MCTS-10</c:v>
                </c:pt>
                <c:pt idx="2">
                  <c:v>2022 Best</c:v>
                </c:pt>
                <c:pt idx="3">
                  <c:v>Random</c:v>
                </c:pt>
                <c:pt idx="4">
                  <c:v>Default</c:v>
                </c:pt>
                <c:pt idx="5">
                  <c:v>BFS</c:v>
                </c:pt>
                <c:pt idx="6">
                  <c:v>DFS</c:v>
                </c:pt>
                <c:pt idx="7">
                  <c:v>RHEA</c:v>
                </c:pt>
                <c:pt idx="8">
                  <c:v>RL</c:v>
                </c:pt>
                <c:pt idx="9">
                  <c:v>RL-d</c:v>
                </c:pt>
                <c:pt idx="10">
                  <c:v>RL-0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79.3</c:v>
                </c:pt>
                <c:pt idx="1">
                  <c:v>78.5</c:v>
                </c:pt>
                <c:pt idx="2">
                  <c:v>65.4</c:v>
                </c:pt>
                <c:pt idx="3">
                  <c:v>59.8</c:v>
                </c:pt>
                <c:pt idx="4">
                  <c:v>57.7</c:v>
                </c:pt>
                <c:pt idx="5">
                  <c:v>56.1</c:v>
                </c:pt>
                <c:pt idx="6">
                  <c:v>48.2</c:v>
                </c:pt>
                <c:pt idx="7">
                  <c:v>29.3</c:v>
                </c:pt>
                <c:pt idx="8">
                  <c:v>10.57</c:v>
                </c:pt>
                <c:pt idx="9">
                  <c:v>9.76</c:v>
                </c:pt>
                <c:pt idx="10">
                  <c:v>8.13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241840"/>
        <c:axId val="2075228400"/>
      </c:lineChart>
      <c:catAx>
        <c:axId val="207524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28400"/>
        <c:crosses val="autoZero"/>
        <c:auto val="1"/>
        <c:lblAlgn val="ctr"/>
        <c:lblOffset val="100"/>
        <c:noMultiLvlLbl val="0"/>
      </c:catAx>
      <c:valAx>
        <c:axId val="20752284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Comparison</a:t>
            </a:r>
            <a:r>
              <a:rPr lang="en-US" altLang="zh-CN" baseline="0" dirty="0"/>
              <a:t> of Agents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Accuracy_all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Sheet1!$A$10:$A$12</c:f>
              <c:strCache>
                <c:ptCount val="3"/>
                <c:pt idx="0">
                  <c:v>RL</c:v>
                </c:pt>
                <c:pt idx="1">
                  <c:v>RL-d</c:v>
                </c:pt>
                <c:pt idx="2">
                  <c:v>RL-0</c:v>
                </c:pt>
              </c:strCache>
            </c:strRef>
          </c:cat>
          <c:val>
            <c:numRef>
              <c:f>Sheet1!$B$10:$B$12</c:f>
              <c:numCache>
                <c:formatCode>General</c:formatCode>
                <c:ptCount val="3"/>
                <c:pt idx="0">
                  <c:v>10.57</c:v>
                </c:pt>
                <c:pt idx="1">
                  <c:v>9.76</c:v>
                </c:pt>
                <c:pt idx="2">
                  <c:v>8.13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Accuracy_level_1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Sheet1!$A$10:$A$12</c:f>
              <c:strCache>
                <c:ptCount val="3"/>
                <c:pt idx="0">
                  <c:v>RL</c:v>
                </c:pt>
                <c:pt idx="1">
                  <c:v>RL-d</c:v>
                </c:pt>
                <c:pt idx="2">
                  <c:v>RL-0</c:v>
                </c:pt>
              </c:strCache>
            </c:strRef>
          </c:cat>
          <c:val>
            <c:numRef>
              <c:f>Sheet1!$C$10:$C$12</c:f>
              <c:numCache>
                <c:formatCode>General</c:formatCode>
                <c:ptCount val="3"/>
                <c:pt idx="0">
                  <c:v>43.53</c:v>
                </c:pt>
                <c:pt idx="1">
                  <c:v>47.65</c:v>
                </c:pt>
                <c:pt idx="2">
                  <c:v>41.18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241840"/>
        <c:axId val="2075228400"/>
      </c:lineChart>
      <c:catAx>
        <c:axId val="207524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28400"/>
        <c:crosses val="autoZero"/>
        <c:auto val="1"/>
        <c:lblAlgn val="ctr"/>
        <c:lblOffset val="100"/>
        <c:noMultiLvlLbl val="0"/>
      </c:catAx>
      <c:valAx>
        <c:axId val="20752284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Comparison</a:t>
            </a:r>
            <a:r>
              <a:rPr lang="en-US" altLang="zh-CN" baseline="0" dirty="0"/>
              <a:t> of Agents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Accuracy_all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Sheet1!$A$10:$A$12</c:f>
              <c:strCache>
                <c:ptCount val="3"/>
                <c:pt idx="0">
                  <c:v>RL</c:v>
                </c:pt>
                <c:pt idx="1">
                  <c:v>RL-d</c:v>
                </c:pt>
                <c:pt idx="2">
                  <c:v>RL-0</c:v>
                </c:pt>
              </c:strCache>
            </c:strRef>
          </c:cat>
          <c:val>
            <c:numRef>
              <c:f>Sheet1!$B$10:$B$12</c:f>
              <c:numCache>
                <c:formatCode>General</c:formatCode>
                <c:ptCount val="3"/>
                <c:pt idx="0">
                  <c:v>10.57</c:v>
                </c:pt>
                <c:pt idx="1">
                  <c:v>9.76</c:v>
                </c:pt>
                <c:pt idx="2">
                  <c:v>8.13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Accuracy_level_1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Sheet1!$A$10:$A$12</c:f>
              <c:strCache>
                <c:ptCount val="3"/>
                <c:pt idx="0">
                  <c:v>RL</c:v>
                </c:pt>
                <c:pt idx="1">
                  <c:v>RL-d</c:v>
                </c:pt>
                <c:pt idx="2">
                  <c:v>RL-0</c:v>
                </c:pt>
              </c:strCache>
            </c:strRef>
          </c:cat>
          <c:val>
            <c:numRef>
              <c:f>Sheet1!$C$10:$C$12</c:f>
              <c:numCache>
                <c:formatCode>General</c:formatCode>
                <c:ptCount val="3"/>
                <c:pt idx="0">
                  <c:v>43.53</c:v>
                </c:pt>
                <c:pt idx="1">
                  <c:v>47.65</c:v>
                </c:pt>
                <c:pt idx="2">
                  <c:v>41.18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241840"/>
        <c:axId val="2075228400"/>
      </c:lineChart>
      <c:catAx>
        <c:axId val="207524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28400"/>
        <c:crosses val="autoZero"/>
        <c:auto val="1"/>
        <c:lblAlgn val="ctr"/>
        <c:lblOffset val="100"/>
        <c:noMultiLvlLbl val="0"/>
      </c:catAx>
      <c:valAx>
        <c:axId val="20752284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Comparison</a:t>
            </a:r>
            <a:r>
              <a:rPr lang="en-US" altLang="zh-CN" baseline="0" dirty="0"/>
              <a:t> of Agents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Sheet1!$A$2:$A$12</c:f>
              <c:strCache>
                <c:ptCount val="11"/>
                <c:pt idx="0">
                  <c:v>MCTS-1</c:v>
                </c:pt>
                <c:pt idx="1">
                  <c:v>MCTS-10</c:v>
                </c:pt>
                <c:pt idx="2">
                  <c:v>2022 Best</c:v>
                </c:pt>
                <c:pt idx="3">
                  <c:v>Random</c:v>
                </c:pt>
                <c:pt idx="4">
                  <c:v>Default</c:v>
                </c:pt>
                <c:pt idx="5">
                  <c:v>BFS</c:v>
                </c:pt>
                <c:pt idx="6">
                  <c:v>DFS</c:v>
                </c:pt>
                <c:pt idx="7">
                  <c:v>RHEA</c:v>
                </c:pt>
                <c:pt idx="8">
                  <c:v>RL</c:v>
                </c:pt>
                <c:pt idx="9">
                  <c:v>RL-d</c:v>
                </c:pt>
                <c:pt idx="10">
                  <c:v>RL-0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79.3</c:v>
                </c:pt>
                <c:pt idx="1">
                  <c:v>78.5</c:v>
                </c:pt>
                <c:pt idx="2">
                  <c:v>65.4</c:v>
                </c:pt>
                <c:pt idx="3">
                  <c:v>59.8</c:v>
                </c:pt>
                <c:pt idx="4">
                  <c:v>57.7</c:v>
                </c:pt>
                <c:pt idx="5">
                  <c:v>56.1</c:v>
                </c:pt>
                <c:pt idx="6">
                  <c:v>48.2</c:v>
                </c:pt>
                <c:pt idx="7">
                  <c:v>29.3</c:v>
                </c:pt>
                <c:pt idx="8">
                  <c:v>10.57</c:v>
                </c:pt>
                <c:pt idx="9">
                  <c:v>9.76</c:v>
                </c:pt>
                <c:pt idx="10">
                  <c:v>8.13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5241840"/>
        <c:axId val="2075228400"/>
      </c:lineChart>
      <c:catAx>
        <c:axId val="207524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28400"/>
        <c:crosses val="autoZero"/>
        <c:auto val="1"/>
        <c:lblAlgn val="ctr"/>
        <c:lblOffset val="100"/>
        <c:noMultiLvlLbl val="0"/>
      </c:catAx>
      <c:valAx>
        <c:axId val="20752284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2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6873F-27D0-47BE-8EFE-265BFA78E3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E9D2-1B9D-43D5-A083-6CB787665F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216910" y="1765699"/>
            <a:ext cx="5758180" cy="3326130"/>
            <a:chOff x="3216910" y="1843303"/>
            <a:chExt cx="5758180" cy="3326130"/>
          </a:xfrm>
        </p:grpSpPr>
        <p:pic>
          <p:nvPicPr>
            <p:cNvPr id="6" name="图形 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6910" y="3749573"/>
              <a:ext cx="5758180" cy="141986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sz="12800" dirty="0">
                <a:solidFill>
                  <a:schemeClr val="bg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323840" y="1893969"/>
            <a:ext cx="1976596" cy="177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800">
                <a:solidFill>
                  <a:schemeClr val="bg1"/>
                </a:solidFill>
                <a:ea typeface="思源宋体 CN Heavy" panose="0202090000000000000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2"/>
          </p:nvPr>
        </p:nvSpPr>
        <p:spPr>
          <a:xfrm>
            <a:off x="4015740" y="4034196"/>
            <a:ext cx="4594860" cy="695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zh-CN" altLang="en-US" sz="3600" b="1" kern="1200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216910" y="1765699"/>
            <a:ext cx="5758180" cy="3326130"/>
            <a:chOff x="3216910" y="1843303"/>
            <a:chExt cx="5758180" cy="3326130"/>
          </a:xfrm>
        </p:grpSpPr>
        <p:pic>
          <p:nvPicPr>
            <p:cNvPr id="6" name="图形 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6910" y="3749573"/>
              <a:ext cx="5758180" cy="141986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sz="12800" dirty="0">
                <a:solidFill>
                  <a:schemeClr val="bg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323840" y="1893969"/>
            <a:ext cx="1976596" cy="177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800">
                <a:solidFill>
                  <a:schemeClr val="bg1"/>
                </a:solidFill>
                <a:ea typeface="思源宋体 CN Heavy" panose="0202090000000000000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2"/>
          </p:nvPr>
        </p:nvSpPr>
        <p:spPr>
          <a:xfrm>
            <a:off x="4015740" y="4034196"/>
            <a:ext cx="4594860" cy="695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zh-CN" altLang="en-US" sz="3600" b="1" kern="1200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216910" y="1765699"/>
            <a:ext cx="5758180" cy="3326130"/>
            <a:chOff x="3216910" y="1843303"/>
            <a:chExt cx="5758180" cy="3326130"/>
          </a:xfrm>
        </p:grpSpPr>
        <p:pic>
          <p:nvPicPr>
            <p:cNvPr id="6" name="图形 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6910" y="3749573"/>
              <a:ext cx="5758180" cy="141986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sz="12800" dirty="0">
                <a:solidFill>
                  <a:schemeClr val="bg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323840" y="1893969"/>
            <a:ext cx="1976596" cy="177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800">
                <a:solidFill>
                  <a:schemeClr val="bg1"/>
                </a:solidFill>
                <a:ea typeface="思源宋体 CN Heavy" panose="0202090000000000000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2"/>
          </p:nvPr>
        </p:nvSpPr>
        <p:spPr>
          <a:xfrm>
            <a:off x="4015740" y="4034196"/>
            <a:ext cx="4594860" cy="695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zh-CN" altLang="en-US" sz="3600" b="1" kern="1200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216910" y="1765699"/>
            <a:ext cx="5758180" cy="3326130"/>
            <a:chOff x="3216910" y="1843303"/>
            <a:chExt cx="5758180" cy="3326130"/>
          </a:xfrm>
        </p:grpSpPr>
        <p:pic>
          <p:nvPicPr>
            <p:cNvPr id="6" name="图形 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6910" y="3749573"/>
              <a:ext cx="5758180" cy="141986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sz="12800" dirty="0">
                <a:solidFill>
                  <a:schemeClr val="bg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323840" y="1893969"/>
            <a:ext cx="1976596" cy="177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800">
                <a:solidFill>
                  <a:schemeClr val="bg1"/>
                </a:solidFill>
                <a:ea typeface="思源宋体 CN Heavy" panose="0202090000000000000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2"/>
          </p:nvPr>
        </p:nvSpPr>
        <p:spPr>
          <a:xfrm>
            <a:off x="4015740" y="4034196"/>
            <a:ext cx="4594860" cy="695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zh-CN" altLang="en-US" sz="3600" b="1" kern="1200" dirty="0" smtClean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zh-CN" altLang="en-US" sz="3600" b="1" kern="1200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进阶设计）"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.xml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.xml"/><Relationship Id="rId2" Type="http://schemas.openxmlformats.org/officeDocument/2006/relationships/image" Target="../media/image8.png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18.xml"/><Relationship Id="rId2" Type="http://schemas.openxmlformats.org/officeDocument/2006/relationships/image" Target="../media/image8.png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microsoft.com/office/2007/relationships/hdphoto" Target="../media/image6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microsoft.com/office/2007/relationships/hdphoto" Target="../media/image6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8.png"/><Relationship Id="rId2" Type="http://schemas.openxmlformats.org/officeDocument/2006/relationships/tags" Target="../tags/tag20.xml"/><Relationship Id="rId1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1.xml"/><Relationship Id="rId1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2.xml"/><Relationship Id="rId1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3.xml"/><Relationship Id="rId1" Type="http://schemas.openxmlformats.org/officeDocument/2006/relationships/chart" Target="../charts/chart5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image" Target="../media/image30.png"/><Relationship Id="rId5" Type="http://schemas.openxmlformats.org/officeDocument/2006/relationships/tags" Target="../tags/tag26.xml"/><Relationship Id="rId4" Type="http://schemas.openxmlformats.org/officeDocument/2006/relationships/image" Target="../media/image29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microsoft.com/office/2007/relationships/hdphoto" Target="../media/image6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image" Target="../media/image30.png"/><Relationship Id="rId5" Type="http://schemas.openxmlformats.org/officeDocument/2006/relationships/tags" Target="../tags/tag29.xml"/><Relationship Id="rId4" Type="http://schemas.openxmlformats.org/officeDocument/2006/relationships/image" Target="../media/image29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chart" Target="../charts/char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0.xml"/><Relationship Id="rId1" Type="http://schemas.openxmlformats.org/officeDocument/2006/relationships/chart" Target="../charts/chart8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microsoft.com/office/2007/relationships/hdphoto" Target="../media/image6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microsoft.com/office/2007/relationships/hdphoto" Target="../media/image6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7050" y="610235"/>
            <a:ext cx="10020935" cy="21228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n w="25400" cmpd="thickThin">
                  <a:noFill/>
                </a:ln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Solver for </a:t>
            </a:r>
            <a:endParaRPr lang="zh-CN" altLang="en-US" sz="4400" b="1" dirty="0">
              <a:ln w="25400" cmpd="thickThin">
                <a:noFill/>
              </a:ln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400" b="1" dirty="0">
                <a:ln w="25400" cmpd="thickThin">
                  <a:noFill/>
                </a:ln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Puzzle Games:</a:t>
            </a:r>
            <a:endParaRPr lang="zh-CN" altLang="en-US" sz="4400" b="1" dirty="0">
              <a:ln w="25400" cmpd="thickThin">
                <a:noFill/>
              </a:ln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400" b="1" i="1" dirty="0">
                <a:ln w="25400" cmpd="thickThin">
                  <a:noFill/>
                </a:ln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Baba Is Y’all</a:t>
            </a:r>
            <a:endParaRPr lang="zh-CN" altLang="en-US" sz="4400" b="1" i="1" dirty="0">
              <a:ln w="25400" cmpd="thickThin">
                <a:noFill/>
              </a:ln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875" y="5214080"/>
            <a:ext cx="5851053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Instructor</a:t>
            </a:r>
            <a:r>
              <a:rPr lang="zh-CN" altLang="en-US" sz="2400" dirty="0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Jialin</a:t>
            </a:r>
            <a:r>
              <a:rPr lang="en-US" altLang="zh-CN" sz="2400" dirty="0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Liu, </a:t>
            </a:r>
            <a:r>
              <a:rPr lang="en-US" altLang="zh-CN" sz="2400" dirty="0" err="1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Ziqi</a:t>
            </a:r>
            <a:r>
              <a:rPr lang="en-US" altLang="zh-CN" sz="2400" dirty="0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Wang</a:t>
            </a:r>
            <a:endParaRPr lang="zh-CN" altLang="en-US" sz="2400" dirty="0">
              <a:solidFill>
                <a:srgbClr val="8B7567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Member</a:t>
            </a:r>
            <a:r>
              <a:rPr lang="zh-CN" altLang="en-US" sz="2400" dirty="0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dirty="0" err="1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Xianqing</a:t>
            </a:r>
            <a:r>
              <a:rPr lang="en-US" altLang="zh-CN" sz="2400" dirty="0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 Zeng, </a:t>
            </a:r>
            <a:r>
              <a:rPr lang="en-US" altLang="zh-CN" sz="2400" dirty="0" err="1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Yuhang</a:t>
            </a:r>
            <a:r>
              <a:rPr lang="en-US" altLang="zh-CN" sz="2400" dirty="0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 Lin</a:t>
            </a:r>
            <a:endParaRPr lang="zh-CN" altLang="en-US" sz="2400" dirty="0">
              <a:solidFill>
                <a:srgbClr val="8B7567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8B7567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2023/6/15</a:t>
            </a:r>
            <a:endParaRPr lang="zh-CN" altLang="en-US" sz="2400" dirty="0">
              <a:solidFill>
                <a:srgbClr val="8B7567"/>
              </a:solidFill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26820" y="1746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Baseline - Default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0570" y="259080"/>
            <a:ext cx="47625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3161" y="5063259"/>
            <a:ext cx="498763" cy="49876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03161" y="4564496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↑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169282" y="1571901"/>
            <a:ext cx="498763" cy="498763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200881" y="4564493"/>
            <a:ext cx="498763" cy="498763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↑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696224" y="5063258"/>
            <a:ext cx="498763" cy="498763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→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205441" y="5562017"/>
            <a:ext cx="498763" cy="498763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699838" y="5062668"/>
            <a:ext cx="498763" cy="498763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←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2547" y="4314816"/>
            <a:ext cx="1579347" cy="5534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090" y="3229546"/>
            <a:ext cx="6096000" cy="266989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202301" y="4065435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↑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00881" y="3566968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↑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00621" y="3067908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99345" y="2568847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↑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97461" y="2066991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↑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96185" y="1567930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↑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696224" y="1573446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4987" y="1573446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93750" y="1573445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92513" y="1573445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91276" y="1573446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90039" y="1573446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88802" y="1573445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87565" y="1573445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86328" y="1573445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85091" y="1573445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83854" y="1573444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82617" y="1573444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81380" y="1573444"/>
            <a:ext cx="498763" cy="4987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6108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96133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6158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96183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96208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6233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92448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2473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92498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92523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92548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92573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92598" y="97900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96108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96133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96158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96183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96208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96233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592448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92473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992498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192523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392548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92573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92598" y="1571082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396108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596133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796158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996183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96208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233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592448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792473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992498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192523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392548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592573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792598" y="209533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045166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245191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445216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645241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845266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045291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241506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441531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41556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841581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041606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241631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441656" y="3523499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353315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53340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753365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953390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153415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353440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549655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749680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949705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49730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349755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549780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749805" y="5304177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353315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53340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53365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953390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53415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4353440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549655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749680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949705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149730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349755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5549780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749805" y="5828433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6641681" y="350659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 fitness_1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949830" y="52884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 fitness_2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5949830" y="58115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 fitness_3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2945700" y="46732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current_state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738760" y="466174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next_state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282404" y="46533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next_state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6" idx="3"/>
            <a:endCxn id="87" idx="1"/>
          </p:cNvCxnSpPr>
          <p:nvPr/>
        </p:nvCxnSpPr>
        <p:spPr>
          <a:xfrm flipV="1">
            <a:off x="4409562" y="4846406"/>
            <a:ext cx="329198" cy="1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8" idx="1"/>
          </p:cNvCxnSpPr>
          <p:nvPr/>
        </p:nvCxnSpPr>
        <p:spPr>
          <a:xfrm flipV="1">
            <a:off x="5915685" y="4837988"/>
            <a:ext cx="366719" cy="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434989" y="435866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995956" y="4375684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9" name="直接箭头连接符 98"/>
          <p:cNvCxnSpPr>
            <a:stCxn id="44" idx="2"/>
            <a:endCxn id="96" idx="0"/>
          </p:cNvCxnSpPr>
          <p:nvPr/>
        </p:nvCxnSpPr>
        <p:spPr>
          <a:xfrm>
            <a:off x="4145179" y="3875924"/>
            <a:ext cx="389823" cy="48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5" idx="2"/>
            <a:endCxn id="97" idx="0"/>
          </p:cNvCxnSpPr>
          <p:nvPr/>
        </p:nvCxnSpPr>
        <p:spPr>
          <a:xfrm>
            <a:off x="4345204" y="3875924"/>
            <a:ext cx="1750765" cy="49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8042242" y="464214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final_state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88" idx="3"/>
            <a:endCxn id="103" idx="1"/>
          </p:cNvCxnSpPr>
          <p:nvPr/>
        </p:nvCxnSpPr>
        <p:spPr>
          <a:xfrm flipV="1">
            <a:off x="7459329" y="4826813"/>
            <a:ext cx="582913" cy="1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0366046" y="464214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fitness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095375" y="146993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 1</a:t>
            </a:r>
            <a:endParaRPr lang="zh-CN" altLang="en-US" sz="2400" b="1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095375" y="4826813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 2</a:t>
            </a:r>
            <a:endParaRPr lang="zh-CN" altLang="en-US" sz="2400" b="1" dirty="0"/>
          </a:p>
        </p:txBody>
      </p:sp>
      <p:sp>
        <p:nvSpPr>
          <p:cNvPr id="118" name="文本框 117"/>
          <p:cNvSpPr txBox="1"/>
          <p:nvPr/>
        </p:nvSpPr>
        <p:spPr>
          <a:xfrm>
            <a:off x="7554808" y="4551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103" idx="3"/>
            <a:endCxn id="112" idx="1"/>
          </p:cNvCxnSpPr>
          <p:nvPr/>
        </p:nvCxnSpPr>
        <p:spPr>
          <a:xfrm>
            <a:off x="9211152" y="4826813"/>
            <a:ext cx="115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9275207" y="44574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evaluate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372942" y="3258094"/>
            <a:ext cx="10953750" cy="3352800"/>
          </a:xfrm>
          <a:prstGeom prst="rect">
            <a:avLst/>
          </a:prstGeom>
          <a:solidFill>
            <a:srgbClr val="F5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0570" y="259080"/>
            <a:ext cx="47625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文本框 41"/>
          <p:cNvSpPr txBox="1"/>
          <p:nvPr>
            <p:custDataLst>
              <p:tags r:id="rId3"/>
            </p:custDataLst>
          </p:nvPr>
        </p:nvSpPr>
        <p:spPr>
          <a:xfrm>
            <a:off x="1226820" y="1746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RHEA - Process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/>
          <p:cNvSpPr txBox="1"/>
          <p:nvPr/>
        </p:nvSpPr>
        <p:spPr>
          <a:xfrm>
            <a:off x="1226820" y="2039571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 3</a:t>
            </a:r>
            <a:endParaRPr lang="zh-CN" altLang="en-US" sz="2400" b="1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226136" y="4872839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Step 4</a:t>
            </a:r>
            <a:endParaRPr lang="zh-CN" altLang="en-US" sz="2400" b="1" dirty="0"/>
          </a:p>
        </p:txBody>
      </p:sp>
      <p:sp>
        <p:nvSpPr>
          <p:cNvPr id="129" name="矩形 128"/>
          <p:cNvSpPr/>
          <p:nvPr/>
        </p:nvSpPr>
        <p:spPr>
          <a:xfrm>
            <a:off x="2946861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3146886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3346911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3546936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3746961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3946986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4143201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4343226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4543251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4743276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4943301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5143326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5343351" y="20735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2946861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3146886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3346911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3546936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3746961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946986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4143201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343226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4543251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4743276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4943301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143326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5343351" y="2597776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5543376" y="205775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 fitness_2</a:t>
            </a:r>
            <a:endParaRPr lang="zh-CN" altLang="en-US" dirty="0"/>
          </a:p>
        </p:txBody>
      </p:sp>
      <p:sp>
        <p:nvSpPr>
          <p:cNvPr id="156" name="文本框 155"/>
          <p:cNvSpPr txBox="1"/>
          <p:nvPr/>
        </p:nvSpPr>
        <p:spPr>
          <a:xfrm>
            <a:off x="5543376" y="25808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 fitness_3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2946861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3146886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3346911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3546936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3746961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3946986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4143201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4343226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4543251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4743276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4943301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5143326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5343351" y="147706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5543376" y="146015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 fitness_1</a:t>
            </a:r>
            <a:endParaRPr lang="zh-CN" altLang="en-US" dirty="0"/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7475220" y="2073520"/>
            <a:ext cx="163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7443335" y="1630203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sort &amp; </a:t>
            </a:r>
            <a:r>
              <a:rPr lang="en-US" altLang="zh-CN" dirty="0" err="1"/>
              <a:t>pick_best</a:t>
            </a:r>
            <a:endParaRPr lang="zh-CN" altLang="en-US" dirty="0"/>
          </a:p>
        </p:txBody>
      </p:sp>
      <p:sp>
        <p:nvSpPr>
          <p:cNvPr id="174" name="矩形 173"/>
          <p:cNvSpPr/>
          <p:nvPr/>
        </p:nvSpPr>
        <p:spPr>
          <a:xfrm>
            <a:off x="9489745" y="1917978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76" name="连接符: 肘形 175"/>
          <p:cNvCxnSpPr>
            <a:stCxn id="157" idx="0"/>
            <a:endCxn id="174" idx="0"/>
          </p:cNvCxnSpPr>
          <p:nvPr/>
        </p:nvCxnSpPr>
        <p:spPr>
          <a:xfrm rot="16200000" flipH="1">
            <a:off x="6097859" y="-1573921"/>
            <a:ext cx="440913" cy="6542884"/>
          </a:xfrm>
          <a:prstGeom prst="bentConnector3">
            <a:avLst>
              <a:gd name="adj1" fmla="val -51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2512568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9" name="矩形 178"/>
          <p:cNvSpPr/>
          <p:nvPr/>
        </p:nvSpPr>
        <p:spPr>
          <a:xfrm>
            <a:off x="2712593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2912618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1" name="矩形 180"/>
          <p:cNvSpPr/>
          <p:nvPr/>
        </p:nvSpPr>
        <p:spPr>
          <a:xfrm>
            <a:off x="3112643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3312668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3" name="矩形 182"/>
          <p:cNvSpPr/>
          <p:nvPr/>
        </p:nvSpPr>
        <p:spPr>
          <a:xfrm>
            <a:off x="3512693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4" name="矩形 183"/>
          <p:cNvSpPr/>
          <p:nvPr/>
        </p:nvSpPr>
        <p:spPr>
          <a:xfrm>
            <a:off x="3708908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5" name="矩形 184"/>
          <p:cNvSpPr/>
          <p:nvPr/>
        </p:nvSpPr>
        <p:spPr>
          <a:xfrm>
            <a:off x="3908933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6" name="矩形 185"/>
          <p:cNvSpPr/>
          <p:nvPr/>
        </p:nvSpPr>
        <p:spPr>
          <a:xfrm>
            <a:off x="4108958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4308983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8" name="矩形 187"/>
          <p:cNvSpPr/>
          <p:nvPr/>
        </p:nvSpPr>
        <p:spPr>
          <a:xfrm>
            <a:off x="4509008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>
          <a:xfrm>
            <a:off x="4709033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4909058" y="5044275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2512568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2" name="矩形 191"/>
          <p:cNvSpPr/>
          <p:nvPr/>
        </p:nvSpPr>
        <p:spPr>
          <a:xfrm>
            <a:off x="2712593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3" name="矩形 192"/>
          <p:cNvSpPr/>
          <p:nvPr/>
        </p:nvSpPr>
        <p:spPr>
          <a:xfrm>
            <a:off x="2912618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3112643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3312668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3512693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3708908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3908933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9" name="矩形 198"/>
          <p:cNvSpPr/>
          <p:nvPr/>
        </p:nvSpPr>
        <p:spPr>
          <a:xfrm>
            <a:off x="4108958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4308983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1" name="矩形 200"/>
          <p:cNvSpPr/>
          <p:nvPr/>
        </p:nvSpPr>
        <p:spPr>
          <a:xfrm>
            <a:off x="4509008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2" name="矩形 201"/>
          <p:cNvSpPr/>
          <p:nvPr/>
        </p:nvSpPr>
        <p:spPr>
          <a:xfrm>
            <a:off x="4709033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4909058" y="5568531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5109083" y="502851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 fitness_2</a:t>
            </a:r>
            <a:endParaRPr lang="zh-CN" altLang="en-US" dirty="0"/>
          </a:p>
        </p:txBody>
      </p:sp>
      <p:sp>
        <p:nvSpPr>
          <p:cNvPr id="205" name="文本框 204"/>
          <p:cNvSpPr txBox="1"/>
          <p:nvPr/>
        </p:nvSpPr>
        <p:spPr>
          <a:xfrm>
            <a:off x="5109083" y="555162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 fitness_3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2512568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2712593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8" name="矩形 207"/>
          <p:cNvSpPr/>
          <p:nvPr/>
        </p:nvSpPr>
        <p:spPr>
          <a:xfrm>
            <a:off x="2912618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9" name="矩形 208"/>
          <p:cNvSpPr/>
          <p:nvPr/>
        </p:nvSpPr>
        <p:spPr>
          <a:xfrm>
            <a:off x="3112643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3312668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1" name="矩形 210"/>
          <p:cNvSpPr/>
          <p:nvPr/>
        </p:nvSpPr>
        <p:spPr>
          <a:xfrm>
            <a:off x="3512693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3708908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3" name="矩形 212"/>
          <p:cNvSpPr/>
          <p:nvPr/>
        </p:nvSpPr>
        <p:spPr>
          <a:xfrm>
            <a:off x="3908933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4108958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5" name="矩形 214"/>
          <p:cNvSpPr/>
          <p:nvPr/>
        </p:nvSpPr>
        <p:spPr>
          <a:xfrm>
            <a:off x="4308983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6" name="矩形 215"/>
          <p:cNvSpPr/>
          <p:nvPr/>
        </p:nvSpPr>
        <p:spPr>
          <a:xfrm>
            <a:off x="4509008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4709033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8" name="矩形 217"/>
          <p:cNvSpPr/>
          <p:nvPr/>
        </p:nvSpPr>
        <p:spPr>
          <a:xfrm>
            <a:off x="4909058" y="4447820"/>
            <a:ext cx="2000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19" name="文本框 218"/>
          <p:cNvSpPr txBox="1"/>
          <p:nvPr/>
        </p:nvSpPr>
        <p:spPr>
          <a:xfrm>
            <a:off x="5109083" y="44309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 fitness_1</a:t>
            </a:r>
            <a:endParaRPr lang="zh-CN" altLang="en-US" dirty="0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6686759" y="5237705"/>
            <a:ext cx="3325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/>
        </p:nvSpPr>
        <p:spPr>
          <a:xfrm>
            <a:off x="6197844" y="6148700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pick some best individuals</a:t>
            </a:r>
            <a:endParaRPr lang="zh-CN" altLang="en-US" dirty="0"/>
          </a:p>
        </p:txBody>
      </p:sp>
      <p:sp>
        <p:nvSpPr>
          <p:cNvPr id="224" name="文本框 223"/>
          <p:cNvSpPr txBox="1"/>
          <p:nvPr/>
        </p:nvSpPr>
        <p:spPr>
          <a:xfrm>
            <a:off x="10073861" y="504427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 population</a:t>
            </a:r>
            <a:endParaRPr lang="zh-CN" altLang="en-US" dirty="0"/>
          </a:p>
        </p:txBody>
      </p:sp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0570" y="259080"/>
            <a:ext cx="47625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226820" y="174625"/>
            <a:ext cx="3585036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RHEA - Process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连接符: 肘形 6"/>
          <p:cNvCxnSpPr/>
          <p:nvPr/>
        </p:nvCxnSpPr>
        <p:spPr>
          <a:xfrm rot="5400000" flipH="1" flipV="1">
            <a:off x="7123813" y="2281595"/>
            <a:ext cx="507349" cy="7137134"/>
          </a:xfrm>
          <a:prstGeom prst="bentConnector3">
            <a:avLst>
              <a:gd name="adj1" fmla="val -81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30861" y="520472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crossover &amp; mutate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40610" y="482351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pick &amp; produce</a:t>
            </a:r>
            <a:endParaRPr lang="zh-CN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1110935" y="3430219"/>
            <a:ext cx="10953750" cy="3352800"/>
          </a:xfrm>
          <a:prstGeom prst="rect">
            <a:avLst/>
          </a:prstGeom>
          <a:solidFill>
            <a:srgbClr val="F5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0570" y="259080"/>
            <a:ext cx="47625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文本框 41"/>
          <p:cNvSpPr txBox="1"/>
          <p:nvPr>
            <p:custDataLst>
              <p:tags r:id="rId3"/>
            </p:custDataLst>
          </p:nvPr>
        </p:nvSpPr>
        <p:spPr>
          <a:xfrm>
            <a:off x="1226820" y="1746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MCTS- Process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9" name="图片 88" descr="图示&#10;&#10;描述已自动生成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524359"/>
            <a:ext cx="8362950" cy="3523532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570" y="4083371"/>
            <a:ext cx="2827004" cy="871538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571" y="4916572"/>
            <a:ext cx="6721946" cy="16823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6910" y="1765699"/>
            <a:ext cx="5758180" cy="3326130"/>
            <a:chOff x="3216910" y="1843303"/>
            <a:chExt cx="5758180" cy="3326130"/>
          </a:xfrm>
        </p:grpSpPr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910" y="3749573"/>
              <a:ext cx="5758180" cy="141986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775710" y="4072788"/>
              <a:ext cx="46405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5F493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RL Algorithm</a:t>
              </a:r>
              <a:endParaRPr lang="en-US" altLang="zh-CN" sz="36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800" dirty="0">
                  <a:solidFill>
                    <a:schemeClr val="bg1"/>
                  </a:solidFill>
                  <a:effectLst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3</a:t>
              </a:r>
              <a:endParaRPr lang="en-US" altLang="zh-CN" sz="12800" dirty="0">
                <a:solidFill>
                  <a:schemeClr val="bg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Reinforcement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信件&#10;&#10;中度可信度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44" y="1541426"/>
            <a:ext cx="1197493" cy="1546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2455" y="3231929"/>
            <a:ext cx="7848600" cy="3524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10600" y="6356350"/>
            <a:ext cx="1748742" cy="501650"/>
          </a:xfrm>
          <a:prstGeom prst="rect">
            <a:avLst/>
          </a:prstGeom>
          <a:solidFill>
            <a:srgbClr val="F5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455" y="3222432"/>
            <a:ext cx="7846232" cy="3523793"/>
          </a:xfrm>
          <a:prstGeom prst="rect">
            <a:avLst/>
          </a:prstGeom>
          <a:solidFill>
            <a:srgbClr val="F5F3F1"/>
          </a:solidFill>
        </p:spPr>
      </p:pic>
      <p:cxnSp>
        <p:nvCxnSpPr>
          <p:cNvPr id="3" name="直接箭头连接符 2"/>
          <p:cNvCxnSpPr/>
          <p:nvPr/>
        </p:nvCxnSpPr>
        <p:spPr>
          <a:xfrm>
            <a:off x="4608023" y="2387794"/>
            <a:ext cx="282448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248436">
            <a:off x="8400359" y="1608610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3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8255463" y="2456880"/>
            <a:ext cx="798266" cy="1330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8139904" y="2618753"/>
            <a:ext cx="798266" cy="1330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82885" y="1789129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BABBB BABAB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028762" y="2547371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Policy: A 30% B 70%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Reward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51398"/>
            <a:ext cx="10515600" cy="1752602"/>
          </a:xfrm>
        </p:spPr>
        <p:txBody>
          <a:bodyPr>
            <a:normAutofit/>
          </a:bodyPr>
          <a:lstStyle/>
          <a:p>
            <a:r>
              <a:rPr lang="en-US" altLang="zh-CN" dirty="0"/>
              <a:t>Estimate how good an action is</a:t>
            </a:r>
            <a:endParaRPr lang="en-US" altLang="zh-CN" dirty="0"/>
          </a:p>
          <a:p>
            <a:r>
              <a:rPr lang="en-US" altLang="zh-CN" dirty="0"/>
              <a:t>Better reward function </a:t>
            </a:r>
            <a:r>
              <a:rPr lang="en-US" altLang="zh-CN" dirty="0">
                <a:sym typeface="Wingdings" panose="05000000000000000000" pitchFamily="2" charset="2"/>
              </a:rPr>
              <a:t> faster learning speed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				  higher accuracy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922" y="1463523"/>
            <a:ext cx="6910156" cy="3103395"/>
          </a:xfrm>
          <a:prstGeom prst="rect">
            <a:avLst/>
          </a:prstGeom>
          <a:solidFill>
            <a:srgbClr val="F5F3F1"/>
          </a:solidFill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Reward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94540"/>
            <a:ext cx="6083978" cy="2732353"/>
          </a:xfrm>
          <a:prstGeom prst="rect">
            <a:avLst/>
          </a:prstGeom>
          <a:solidFill>
            <a:srgbClr val="F5F3F1"/>
          </a:solidFill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is better: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Increase, not decrease: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Closer / Further: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1749" y="2346783"/>
            <a:ext cx="5811509" cy="7235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3029" y="3932125"/>
            <a:ext cx="7141211" cy="6594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1445" y="5026851"/>
            <a:ext cx="4309110" cy="1511252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8274338" y="5774863"/>
            <a:ext cx="11717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723349" y="5773754"/>
            <a:ext cx="121809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2880130" y="5773754"/>
                <a:ext cx="1040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30" y="5773754"/>
                <a:ext cx="104009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9" t="-72" r="-1308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8340181" y="5828164"/>
                <a:ext cx="1040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81" y="5828164"/>
                <a:ext cx="104009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9" t="-29" r="-133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1932348" y="5509963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R-0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582322" y="5509963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R-d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Gradient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r="18578"/>
          <a:stretch>
            <a:fillRect/>
          </a:stretch>
        </p:blipFill>
        <p:spPr>
          <a:xfrm>
            <a:off x="6304927" y="1827175"/>
            <a:ext cx="5488998" cy="4297589"/>
          </a:xfrm>
          <a:prstGeom prst="rect">
            <a:avLst/>
          </a:prstGeom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652125"/>
            <a:ext cx="5048875" cy="4760760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5887075" y="3746090"/>
            <a:ext cx="2723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304927" y="311191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Optimized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62991" y="3422924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PPO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+mn-ea"/>
              </a:rPr>
              <a:t>PY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525270"/>
            <a:ext cx="86455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1. js2py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完全脱离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JS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环境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直接将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JS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代码转换为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Python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代码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限制：不支持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ES6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及之后的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JS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特性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2.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PyExecJS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在本地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JS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环境下运行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JS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代码支持的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JS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环境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限制：仅支持调用单文件方法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3. PyV8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将 Chrome V8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引擎用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Python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封装的依赖库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4. Node.js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Python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的os.popen执行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node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命令，执行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JS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脚本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7743" y="453708"/>
            <a:ext cx="2144474" cy="725068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zh-CN" sz="4800" b="1" spc="600" dirty="0">
              <a:solidFill>
                <a:srgbClr val="8B7567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  <a:p>
            <a:pPr algn="ctr"/>
            <a:endParaRPr lang="zh-CN" altLang="en-US" sz="4000" b="1" spc="600" dirty="0">
              <a:solidFill>
                <a:srgbClr val="8B7567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722131" y="1148188"/>
            <a:ext cx="4241289" cy="4269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en-US" altLang="zh-CN" sz="28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28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en-US" altLang="zh-CN" sz="28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Algorithm</a:t>
            </a:r>
            <a:endParaRPr lang="en-US" altLang="zh-CN" sz="28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en-US" altLang="zh-CN" sz="28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RL Algorithm</a:t>
            </a:r>
            <a:endParaRPr lang="en-US" altLang="zh-CN" sz="28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en-US" altLang="zh-CN" sz="28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Experiments &amp; Analysis</a:t>
            </a:r>
            <a:endParaRPr lang="en-US" altLang="zh-CN" sz="28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en-US" altLang="zh-CN" sz="28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&amp; Future</a:t>
            </a:r>
            <a:endParaRPr lang="en-US" altLang="zh-CN" sz="28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调用</a:t>
            </a:r>
            <a:r>
              <a:rPr lang="en-US" altLang="zh-CN" sz="4000" dirty="0">
                <a:sym typeface="+mn-ea"/>
              </a:rPr>
              <a:t>JS</a:t>
            </a:r>
            <a:r>
              <a:rPr lang="zh-CN" altLang="en-US" sz="4000" dirty="0">
                <a:sym typeface="+mn-ea"/>
              </a:rPr>
              <a:t>函数的问题</a:t>
            </a:r>
            <a:endParaRPr lang="zh-CN" altLang="en-US" sz="40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0945" y="1863725"/>
            <a:ext cx="76206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源代码内具有相同引用地址的变量会随着一处修改一起变动，但在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PyExecJS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库传递参数时每个变量都具有不同引用地址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解决：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1.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修改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JS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源码，额外处理判断变量相等以及修改变量等操作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2.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调用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nextMove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函数时传入字符串，将其解析成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state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后继续操作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调用</a:t>
            </a:r>
            <a:r>
              <a:rPr lang="en-US" altLang="zh-CN" sz="4000" dirty="0">
                <a:sym typeface="+mn-ea"/>
              </a:rPr>
              <a:t>JS</a:t>
            </a:r>
            <a:r>
              <a:rPr lang="zh-CN" altLang="en-US" sz="4000" dirty="0">
                <a:sym typeface="+mn-ea"/>
              </a:rPr>
              <a:t>函数的问题</a:t>
            </a:r>
            <a:endParaRPr lang="zh-CN" altLang="en-US" sz="40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0945" y="1863725"/>
            <a:ext cx="79940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源代码传入初始字符串地图（无重叠）并解析为复杂状态，但在游戏过程中会出现物品重叠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解决：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1.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除字符串外，传入当前状态的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“obj_map”, “back_map”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，并将其转换为原始字符表示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2.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在解析状态时针对编码后的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 “obj_map”, “back_map”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，分别解析，并额外进行对重叠物品的处理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ym typeface="+mn-ea"/>
              </a:rPr>
              <a:t>简单关卡的测试</a:t>
            </a:r>
            <a:endParaRPr lang="zh-CN" altLang="en-US" sz="40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38200" y="1525270"/>
            <a:ext cx="86455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level1 = [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['_', '_', '_', '_', '_', '_', '_', '_', '_', '_'],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['_’,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‘v',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'_'],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'b’,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'f',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'_'],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'_'],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'_'],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'_'],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'B', '1', '2',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'F', '_'],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'1', '_'],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5F3F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_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', '3', '_'],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['_', '_', '_', '_', '_', '_', '_', '_', '_', '_']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0" y="2280285"/>
            <a:ext cx="6096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Output: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player [{'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': 'phys', 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name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': 'baba', 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': 2, 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': 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reward: 0.136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	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done: False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player [{'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type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': 'phys', 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name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': 'baba', 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': 3, 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': 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reward: 0.148 	 done: False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player [{'type': 'phys', 'name': 'baba', 'x': 4, 'y': 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}]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reward: 0.158 	 done: False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player [{'type': 'phys', 'name': 'baba', 'x': 4, 'y': 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,}]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reward: 0.176 	 done: True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1251585"/>
            <a:ext cx="59035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Input: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action = ['up', 'right', 'right', 'down']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 init</a:t>
            </a:r>
            <a:r>
              <a:rPr kumimoji="0" lang="en-US" altLang="zh-CN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_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pos = (2, 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6910" y="1765699"/>
            <a:ext cx="5758180" cy="3660596"/>
            <a:chOff x="3216910" y="1843303"/>
            <a:chExt cx="5758180" cy="3660596"/>
          </a:xfrm>
        </p:grpSpPr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910" y="3749573"/>
              <a:ext cx="5758180" cy="141986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775710" y="3749573"/>
              <a:ext cx="464058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5F493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Experiments &amp; Analysis</a:t>
              </a:r>
              <a:endParaRPr lang="en-US" altLang="zh-CN" sz="36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36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800" dirty="0">
                  <a:solidFill>
                    <a:schemeClr val="bg1"/>
                  </a:solidFill>
                  <a:effectLst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4</a:t>
              </a:r>
              <a:endParaRPr lang="en-US" altLang="zh-CN" sz="12800" dirty="0">
                <a:solidFill>
                  <a:schemeClr val="bg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Experiments (Test cases: </a:t>
            </a:r>
            <a:r>
              <a:rPr lang="en-US" altLang="zh-CN" sz="36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246)</a:t>
            </a:r>
            <a:endParaRPr lang="en-US" altLang="zh-CN" sz="36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7178906" y="1691005"/>
          <a:ext cx="4174836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9935" y="1691005"/>
            <a:ext cx="536257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6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7894551" y="1463675"/>
          <a:ext cx="4174836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5697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Baseline</a:t>
            </a:r>
            <a:endParaRPr lang="en-US" altLang="zh-CN"/>
          </a:p>
          <a:p>
            <a:pPr lvl="1"/>
            <a:r>
              <a:rPr lang="en-US" altLang="zh-CN"/>
              <a:t>Own </a:t>
            </a:r>
            <a:r>
              <a:rPr lang="en-US" altLang="zh-CN" u="sng"/>
              <a:t>approximate </a:t>
            </a:r>
            <a:r>
              <a:rPr lang="en-US" altLang="zh-CN"/>
              <a:t>accuracy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Random without search process</a:t>
            </a:r>
            <a:endParaRPr lang="en-US" altLang="zh-CN"/>
          </a:p>
          <a:p>
            <a:pPr marL="457200" lvl="1" indent="457200">
              <a:buNone/>
            </a:pPr>
            <a:r>
              <a:rPr lang="en-US" altLang="zh-CN"/>
              <a:t> -&gt; </a:t>
            </a:r>
            <a:r>
              <a:rPr lang="en-US" altLang="zh-CN" u="sng"/>
              <a:t>minimal </a:t>
            </a:r>
            <a:r>
              <a:rPr lang="en-US" altLang="zh-CN"/>
              <a:t>runtime </a:t>
            </a:r>
            <a:endParaRPr lang="en-US" altLang="zh-CN"/>
          </a:p>
          <a:p>
            <a:pPr marL="457200" lvl="1" indent="457200">
              <a:buNone/>
            </a:pPr>
            <a:endParaRPr lang="en-US" altLang="zh-CN"/>
          </a:p>
          <a:p>
            <a:pPr lvl="1"/>
            <a:r>
              <a:rPr lang="en-US" altLang="zh-CN"/>
              <a:t>BFS prefer less breath </a:t>
            </a:r>
            <a:endParaRPr lang="en-US" altLang="zh-CN"/>
          </a:p>
          <a:p>
            <a:pPr marL="457200" lvl="1" indent="457200">
              <a:buNone/>
            </a:pPr>
            <a:r>
              <a:rPr lang="en-US" altLang="zh-CN"/>
              <a:t>-&gt; </a:t>
            </a:r>
            <a:r>
              <a:rPr lang="en-US" altLang="zh-CN" u="sng"/>
              <a:t>shorter </a:t>
            </a:r>
            <a:r>
              <a:rPr lang="en-US" altLang="zh-CN"/>
              <a:t>length and </a:t>
            </a:r>
            <a:r>
              <a:rPr lang="en-US" altLang="zh-CN" u="sng"/>
              <a:t>higher </a:t>
            </a:r>
            <a:r>
              <a:rPr lang="en-US" altLang="zh-CN"/>
              <a:t>accuracy than DFS</a:t>
            </a:r>
            <a:endParaRPr lang="en-US" altLang="zh-CN"/>
          </a:p>
          <a:p>
            <a:pPr marL="457200" lvl="1" indent="457200">
              <a:buNone/>
            </a:pPr>
            <a:endParaRPr lang="en-US" altLang="zh-CN"/>
          </a:p>
          <a:p>
            <a:pPr lvl="1"/>
            <a:r>
              <a:rPr lang="en-US" altLang="zh-CN"/>
              <a:t>Default agent with heuristic function </a:t>
            </a:r>
            <a:endParaRPr lang="en-US" altLang="zh-CN"/>
          </a:p>
          <a:p>
            <a:pPr marL="457200" lvl="1" indent="457200">
              <a:buNone/>
            </a:pPr>
            <a:r>
              <a:rPr lang="en-US" altLang="zh-CN"/>
              <a:t>-&gt; </a:t>
            </a:r>
            <a:r>
              <a:rPr lang="en-US" altLang="zh-CN" u="sng"/>
              <a:t>outperforms </a:t>
            </a:r>
            <a:r>
              <a:rPr lang="en-US" altLang="zh-CN"/>
              <a:t>other baselines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6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569720"/>
            <a:ext cx="7151370" cy="4351655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MCTS (reaches the highest accuracy)</a:t>
            </a:r>
            <a:endParaRPr lang="en-US" altLang="zh-CN"/>
          </a:p>
          <a:p>
            <a:pPr lvl="0"/>
            <a:endParaRPr lang="en-US" altLang="zh-CN"/>
          </a:p>
          <a:p>
            <a:pPr lvl="1"/>
            <a:r>
              <a:rPr lang="en-US" altLang="zh-CN"/>
              <a:t>Search efficiently</a:t>
            </a:r>
            <a:endParaRPr lang="en-US" altLang="zh-CN"/>
          </a:p>
          <a:p>
            <a:pPr lvl="2"/>
            <a:r>
              <a:rPr lang="en-US" altLang="zh-CN"/>
              <a:t>evaluates the value of each action by simulating random games rather than searching the entire game tree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en-US" altLang="zh-CN"/>
              <a:t>Stronger exploration ability </a:t>
            </a:r>
            <a:endParaRPr lang="en-US" altLang="zh-CN"/>
          </a:p>
          <a:p>
            <a:pPr lvl="2"/>
            <a:r>
              <a:rPr lang="en-US" altLang="zh-CN"/>
              <a:t>employs random simulation to explore different decision paths extensively</a:t>
            </a:r>
            <a:endParaRPr lang="en-US" altLang="zh-CN"/>
          </a:p>
        </p:txBody>
      </p:sp>
      <p:graphicFrame>
        <p:nvGraphicFramePr>
          <p:cNvPr id="5" name="图表 4"/>
          <p:cNvGraphicFramePr/>
          <p:nvPr>
            <p:custDataLst>
              <p:tags r:id="rId2"/>
            </p:custDataLst>
          </p:nvPr>
        </p:nvGraphicFramePr>
        <p:xfrm>
          <a:off x="7447511" y="1569720"/>
          <a:ext cx="4174836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6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569720"/>
            <a:ext cx="6077585" cy="4351655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RHEA (reaches the lowest accuracy)</a:t>
            </a:r>
            <a:endParaRPr lang="en-US" altLang="zh-CN"/>
          </a:p>
          <a:p>
            <a:pPr lvl="0"/>
            <a:endParaRPr lang="en-US" altLang="zh-CN"/>
          </a:p>
          <a:p>
            <a:pPr lvl="1"/>
            <a:r>
              <a:rPr lang="en-US" altLang="zh-CN"/>
              <a:t>Inadaptability		</a:t>
            </a:r>
            <a:endParaRPr lang="en-US" altLang="zh-CN"/>
          </a:p>
          <a:p>
            <a:pPr lvl="2"/>
            <a:r>
              <a:rPr lang="en-US" altLang="zh-CN"/>
              <a:t>originally applies to general video games, emphasis on </a:t>
            </a:r>
            <a:r>
              <a:rPr lang="en-US" altLang="zh-CN" u="sng"/>
              <a:t>immediacy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en-US" altLang="zh-CN"/>
              <a:t>Poor relationship between solutions </a:t>
            </a:r>
            <a:endParaRPr lang="en-US" altLang="zh-CN"/>
          </a:p>
          <a:p>
            <a:pPr lvl="2"/>
            <a:r>
              <a:rPr lang="en-US" altLang="zh-CN"/>
              <a:t>introduces new individuals randomly</a:t>
            </a:r>
            <a:endParaRPr lang="en-US" altLang="zh-CN"/>
          </a:p>
          <a:p>
            <a:pPr lvl="2"/>
            <a:r>
              <a:rPr lang="en-US" altLang="zh-CN"/>
              <a:t>parents of cross-over are still randomly generated</a:t>
            </a:r>
            <a:endParaRPr lang="en-US" altLang="zh-CN"/>
          </a:p>
          <a:p>
            <a:pPr lvl="2"/>
            <a:endParaRPr lang="en-US" altLang="zh-CN"/>
          </a:p>
        </p:txBody>
      </p:sp>
      <p:graphicFrame>
        <p:nvGraphicFramePr>
          <p:cNvPr id="5" name="图表 4"/>
          <p:cNvGraphicFramePr/>
          <p:nvPr>
            <p:custDataLst>
              <p:tags r:id="rId2"/>
            </p:custDataLst>
          </p:nvPr>
        </p:nvGraphicFramePr>
        <p:xfrm>
          <a:off x="7447511" y="1569720"/>
          <a:ext cx="4174836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6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569720"/>
            <a:ext cx="6671945" cy="4351655"/>
          </a:xfrm>
        </p:spPr>
        <p:txBody>
          <a:bodyPr>
            <a:normAutofit fontScale="90000" lnSpcReduction="10000"/>
          </a:bodyPr>
          <a:lstStyle/>
          <a:p>
            <a:pPr lvl="0"/>
            <a:r>
              <a:rPr lang="en-US" altLang="zh-CN"/>
              <a:t>RL (reaches the lowest accuracy)</a:t>
            </a:r>
            <a:endParaRPr lang="en-US" altLang="zh-CN"/>
          </a:p>
          <a:p>
            <a:pPr lvl="0"/>
            <a:endParaRPr lang="en-US" altLang="zh-CN"/>
          </a:p>
          <a:p>
            <a:pPr lvl="1"/>
            <a:r>
              <a:rPr lang="en-US" altLang="zh-CN" u="sng"/>
              <a:t>Sparse </a:t>
            </a:r>
            <a:r>
              <a:rPr lang="en-US" altLang="zh-CN"/>
              <a:t>reward problem		</a:t>
            </a:r>
            <a:endParaRPr lang="en-US" altLang="zh-CN"/>
          </a:p>
          <a:p>
            <a:pPr lvl="2"/>
            <a:r>
              <a:rPr lang="en-US" altLang="zh-CN"/>
              <a:t>need to make a sequence of correct moves to achieve a goal, but rewards are not necessarily immediate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en-US" altLang="zh-CN"/>
              <a:t>Long-term dependencies </a:t>
            </a:r>
            <a:endParaRPr lang="en-US" altLang="zh-CN"/>
          </a:p>
          <a:p>
            <a:pPr lvl="2"/>
            <a:r>
              <a:rPr lang="en-US" altLang="zh-CN"/>
              <a:t>game may require a series of specific actions to reach the goal</a:t>
            </a:r>
            <a:endParaRPr lang="en-US" altLang="zh-CN"/>
          </a:p>
          <a:p>
            <a:pPr lvl="2"/>
            <a:r>
              <a:rPr lang="en-US" altLang="zh-CN"/>
              <a:t>lack of explicit memory mechanism(LSTM)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en-US" altLang="zh-CN" sz="2400"/>
              <a:t>Expensive environment interaction</a:t>
            </a:r>
            <a:endParaRPr lang="en-US" altLang="zh-CN" sz="2400"/>
          </a:p>
          <a:p>
            <a:pPr lvl="2"/>
            <a:r>
              <a:rPr lang="en-US" altLang="zh-CN" sz="2000"/>
              <a:t>env interations(</a:t>
            </a:r>
            <a:r>
              <a:rPr lang="en-US" altLang="zh-CN">
                <a:sym typeface="+mn-ea"/>
              </a:rPr>
              <a:t>JS-&gt;PY</a:t>
            </a:r>
            <a:r>
              <a:rPr lang="en-US" altLang="zh-CN" sz="2000"/>
              <a:t>) actually spend lots of time</a:t>
            </a:r>
            <a:endParaRPr lang="en-US" altLang="zh-CN"/>
          </a:p>
          <a:p>
            <a:pPr lvl="2"/>
            <a:r>
              <a:rPr lang="en-US" altLang="zh-CN"/>
              <a:t>7 fps in practice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graphicFrame>
        <p:nvGraphicFramePr>
          <p:cNvPr id="5" name="图表 4"/>
          <p:cNvGraphicFramePr/>
          <p:nvPr>
            <p:custDataLst>
              <p:tags r:id="rId2"/>
            </p:custDataLst>
          </p:nvPr>
        </p:nvGraphicFramePr>
        <p:xfrm>
          <a:off x="7447511" y="1569720"/>
          <a:ext cx="4174836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6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569720"/>
            <a:ext cx="6077585" cy="435165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/>
              <a:t>RL Algorithms</a:t>
            </a:r>
            <a:endParaRPr lang="en-US" altLang="zh-CN"/>
          </a:p>
          <a:p>
            <a:pPr lvl="0"/>
            <a:endParaRPr lang="en-US" altLang="zh-CN"/>
          </a:p>
          <a:p>
            <a:pPr lvl="1"/>
            <a:r>
              <a:rPr lang="en-US" altLang="zh-CN" u="sng"/>
              <a:t>RL</a:t>
            </a:r>
            <a:r>
              <a:rPr lang="en-US" altLang="zh-CN"/>
              <a:t>		</a:t>
            </a:r>
            <a:endParaRPr lang="en-US" altLang="zh-CN"/>
          </a:p>
          <a:p>
            <a:pPr lvl="2"/>
            <a:r>
              <a:rPr lang="en-US" altLang="zh-CN"/>
              <a:t>standard reward judged by single state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en-US" altLang="zh-CN"/>
              <a:t>RL-0</a:t>
            </a:r>
            <a:endParaRPr lang="en-US" altLang="zh-CN"/>
          </a:p>
          <a:p>
            <a:pPr lvl="2"/>
            <a:r>
              <a:rPr lang="en-US" altLang="zh-CN"/>
              <a:t>desgined reward </a:t>
            </a:r>
            <a:r>
              <a:rPr lang="en-US" altLang="zh-CN">
                <a:sym typeface="+mn-ea"/>
              </a:rPr>
              <a:t>with domain knowledge</a:t>
            </a:r>
            <a:endParaRPr lang="en-US" altLang="zh-CN">
              <a:sym typeface="+mn-ea"/>
            </a:endParaRPr>
          </a:p>
          <a:p>
            <a:pPr lvl="2"/>
            <a:endParaRPr lang="en-US" altLang="zh-CN"/>
          </a:p>
          <a:p>
            <a:pPr lvl="1"/>
            <a:r>
              <a:rPr lang="en-US" altLang="zh-CN" sz="2400"/>
              <a:t>RL-d</a:t>
            </a:r>
            <a:endParaRPr lang="en-US" altLang="zh-CN" sz="2400"/>
          </a:p>
          <a:p>
            <a:pPr lvl="2"/>
            <a:r>
              <a:rPr lang="en-US" altLang="zh-CN">
                <a:sym typeface="+mn-ea"/>
              </a:rPr>
              <a:t>based on RL-0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weighted distance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graphicFrame>
        <p:nvGraphicFramePr>
          <p:cNvPr id="5" name="图表 4"/>
          <p:cNvGraphicFramePr/>
          <p:nvPr>
            <p:custDataLst>
              <p:tags r:id="rId2"/>
            </p:custDataLst>
          </p:nvPr>
        </p:nvGraphicFramePr>
        <p:xfrm>
          <a:off x="7447511" y="1569720"/>
          <a:ext cx="4174836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65400" y="3091180"/>
            <a:ext cx="1731645" cy="662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5400" y="5678805"/>
            <a:ext cx="2040255" cy="751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6910" y="1765699"/>
            <a:ext cx="5758180" cy="3326130"/>
            <a:chOff x="3216910" y="1843303"/>
            <a:chExt cx="5758180" cy="3326130"/>
          </a:xfrm>
        </p:grpSpPr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6910" y="3749573"/>
              <a:ext cx="5758180" cy="141986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775710" y="4072788"/>
              <a:ext cx="464058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>
                  <a:solidFill>
                    <a:srgbClr val="5F493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Introduction</a:t>
              </a:r>
              <a:endParaRPr lang="en-US" altLang="zh-CN" sz="36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800" dirty="0">
                  <a:solidFill>
                    <a:schemeClr val="bg1"/>
                  </a:solidFill>
                  <a:effectLst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1</a:t>
              </a:r>
              <a:endParaRPr lang="zh-CN" altLang="en-US" sz="12800" dirty="0">
                <a:solidFill>
                  <a:schemeClr val="bg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6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569720"/>
            <a:ext cx="6077585" cy="435165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/>
              <a:t>RL Algorithms</a:t>
            </a:r>
            <a:endParaRPr lang="en-US" altLang="zh-CN"/>
          </a:p>
          <a:p>
            <a:pPr lvl="0"/>
            <a:endParaRPr lang="en-US" altLang="zh-CN"/>
          </a:p>
          <a:p>
            <a:pPr lvl="1"/>
            <a:r>
              <a:rPr lang="en-US" altLang="zh-CN" u="sng"/>
              <a:t>RL</a:t>
            </a:r>
            <a:r>
              <a:rPr lang="en-US" altLang="zh-CN"/>
              <a:t>		</a:t>
            </a:r>
            <a:endParaRPr lang="en-US" altLang="zh-CN"/>
          </a:p>
          <a:p>
            <a:pPr lvl="2"/>
            <a:r>
              <a:rPr lang="en-US" altLang="zh-CN"/>
              <a:t>standard reward judged by single state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en-US" altLang="zh-CN"/>
              <a:t>RL-0</a:t>
            </a:r>
            <a:endParaRPr lang="en-US" altLang="zh-CN"/>
          </a:p>
          <a:p>
            <a:pPr lvl="2"/>
            <a:r>
              <a:rPr lang="en-US" altLang="zh-CN"/>
              <a:t>desgined reward </a:t>
            </a:r>
            <a:r>
              <a:rPr lang="en-US" altLang="zh-CN">
                <a:sym typeface="+mn-ea"/>
              </a:rPr>
              <a:t>with domain knowledge</a:t>
            </a:r>
            <a:endParaRPr lang="en-US" altLang="zh-CN">
              <a:sym typeface="+mn-ea"/>
            </a:endParaRPr>
          </a:p>
          <a:p>
            <a:pPr lvl="2"/>
            <a:endParaRPr lang="en-US" altLang="zh-CN"/>
          </a:p>
          <a:p>
            <a:pPr lvl="1"/>
            <a:r>
              <a:rPr lang="en-US" altLang="zh-CN" sz="2400"/>
              <a:t>RL-d</a:t>
            </a:r>
            <a:endParaRPr lang="en-US" altLang="zh-CN" sz="2400"/>
          </a:p>
          <a:p>
            <a:pPr lvl="2"/>
            <a:r>
              <a:rPr lang="en-US" altLang="zh-CN">
                <a:sym typeface="+mn-ea"/>
              </a:rPr>
              <a:t>based on RL-0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weighted distance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graphicFrame>
        <p:nvGraphicFramePr>
          <p:cNvPr id="5" name="图表 4"/>
          <p:cNvGraphicFramePr/>
          <p:nvPr>
            <p:custDataLst>
              <p:tags r:id="rId2"/>
            </p:custDataLst>
          </p:nvPr>
        </p:nvGraphicFramePr>
        <p:xfrm>
          <a:off x="7447511" y="1569720"/>
          <a:ext cx="4174836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65400" y="3091180"/>
            <a:ext cx="1731645" cy="662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5400" y="5678805"/>
            <a:ext cx="2040255" cy="7512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600" b="1" dirty="0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473835"/>
            <a:ext cx="6393815" cy="4785995"/>
          </a:xfrm>
        </p:spPr>
        <p:txBody>
          <a:bodyPr>
            <a:normAutofit fontScale="97500" lnSpcReduction="10000"/>
          </a:bodyPr>
          <a:lstStyle/>
          <a:p>
            <a:pPr lvl="0"/>
            <a:r>
              <a:rPr lang="en-US" altLang="zh-CN"/>
              <a:t>MCTS vs RL</a:t>
            </a:r>
            <a:endParaRPr lang="en-US" altLang="zh-CN"/>
          </a:p>
          <a:p>
            <a:pPr lvl="1"/>
            <a:r>
              <a:rPr lang="en-US" altLang="zh-CN"/>
              <a:t>Balance exploration and exploitation: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MCTS implements powerful UCT policy </a:t>
            </a:r>
            <a:endParaRPr lang="en-US" altLang="zh-CN"/>
          </a:p>
          <a:p>
            <a:pPr lvl="2"/>
            <a:r>
              <a:rPr lang="en-US" altLang="zh-CN"/>
              <a:t>PPO relies on its policy update rules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Handling Sparse Rewards</a:t>
            </a:r>
            <a:endParaRPr lang="en-US" altLang="zh-CN"/>
          </a:p>
          <a:p>
            <a:pPr lvl="2"/>
            <a:r>
              <a:rPr lang="en-US" altLang="zh-CN" sz="2000"/>
              <a:t>better for MCTS which not relying on reward signals for search</a:t>
            </a:r>
            <a:endParaRPr lang="en-US" altLang="zh-CN" sz="2000"/>
          </a:p>
          <a:p>
            <a:pPr lvl="2"/>
            <a:r>
              <a:rPr lang="en-US" altLang="zh-CN" sz="2000"/>
              <a:t>challenging for PPO as a  policy gradient methods</a:t>
            </a:r>
            <a:endParaRPr lang="en-US" altLang="zh-CN" sz="2000"/>
          </a:p>
          <a:p>
            <a:pPr lvl="2"/>
            <a:endParaRPr lang="en-US" altLang="zh-CN" sz="2000"/>
          </a:p>
          <a:p>
            <a:pPr lvl="1"/>
            <a:r>
              <a:rPr lang="en-US" altLang="zh-CN" sz="2400"/>
              <a:t>Long-term Planning</a:t>
            </a:r>
            <a:endParaRPr lang="en-US" altLang="zh-CN" sz="2400"/>
          </a:p>
          <a:p>
            <a:pPr lvl="2"/>
            <a:r>
              <a:rPr lang="en-US" altLang="zh-CN" sz="2000"/>
              <a:t>MCTS </a:t>
            </a:r>
            <a:r>
              <a:rPr lang="en-US" altLang="zh-CN">
                <a:sym typeface="+mn-ea"/>
              </a:rPr>
              <a:t>builds a search tree -&gt; </a:t>
            </a:r>
            <a:r>
              <a:rPr lang="en-US" altLang="zh-CN" sz="2000"/>
              <a:t>conducts explicit long-term planning </a:t>
            </a:r>
            <a:endParaRPr lang="en-US" altLang="zh-CN" sz="2000"/>
          </a:p>
          <a:p>
            <a:pPr lvl="2"/>
            <a:r>
              <a:rPr lang="en-US" altLang="zh-CN" sz="2000"/>
              <a:t>PPO make planning by useful value function</a:t>
            </a:r>
            <a:endParaRPr lang="en-US" altLang="zh-CN" sz="2000"/>
          </a:p>
          <a:p>
            <a:pPr lvl="2"/>
            <a:endParaRPr lang="en-US" altLang="zh-CN"/>
          </a:p>
        </p:txBody>
      </p:sp>
      <p:graphicFrame>
        <p:nvGraphicFramePr>
          <p:cNvPr id="8" name="图表 7"/>
          <p:cNvGraphicFramePr/>
          <p:nvPr>
            <p:custDataLst>
              <p:tags r:id="rId2"/>
            </p:custDataLst>
          </p:nvPr>
        </p:nvGraphicFramePr>
        <p:xfrm>
          <a:off x="7447511" y="1569720"/>
          <a:ext cx="4174836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6910" y="1765699"/>
            <a:ext cx="5758180" cy="3326130"/>
            <a:chOff x="3216910" y="1843303"/>
            <a:chExt cx="5758180" cy="3326130"/>
          </a:xfrm>
        </p:grpSpPr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910" y="3749573"/>
              <a:ext cx="5758180" cy="141986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775710" y="4072788"/>
              <a:ext cx="464058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5F493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Conclusion &amp; Future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5F493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5</a:t>
              </a:r>
              <a:endParaRPr kumimoji="0" lang="en-US" altLang="zh-CN" sz="1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B8918C-84A7-44F4-B702-D704F0B047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3600" b="1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6950" y="1569720"/>
            <a:ext cx="8998585" cy="4351655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First Phase</a:t>
            </a:r>
            <a:endParaRPr lang="en-US" altLang="zh-CN"/>
          </a:p>
          <a:p>
            <a:pPr lvl="1"/>
            <a:r>
              <a:rPr lang="en-US" altLang="zh-CN"/>
              <a:t>Clarified the game’s rules	</a:t>
            </a:r>
            <a:endParaRPr lang="en-US" altLang="zh-CN"/>
          </a:p>
          <a:p>
            <a:pPr lvl="1"/>
            <a:r>
              <a:rPr lang="en-US" altLang="zh-CN"/>
              <a:t>configuring the game simulation environment</a:t>
            </a:r>
            <a:endParaRPr lang="en-US" altLang="zh-CN"/>
          </a:p>
          <a:p>
            <a:pPr lvl="1"/>
            <a:r>
              <a:rPr lang="en-US" altLang="zh-CN"/>
              <a:t>Run several of the given baselines agents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 sz="2800"/>
              <a:t>Second Phase</a:t>
            </a:r>
            <a:endParaRPr lang="en-US" altLang="zh-CN" sz="2800"/>
          </a:p>
          <a:p>
            <a:pPr lvl="1"/>
            <a:r>
              <a:rPr lang="en-US" altLang="zh-CN"/>
              <a:t>Implemented two </a:t>
            </a:r>
            <a:r>
              <a:rPr lang="en-US" altLang="zh-CN" b="1"/>
              <a:t>search algorithms</a:t>
            </a:r>
            <a:r>
              <a:rPr lang="en-US" altLang="zh-CN"/>
              <a:t>, </a:t>
            </a:r>
            <a:endParaRPr lang="en-US" altLang="zh-CN"/>
          </a:p>
          <a:p>
            <a:pPr marL="457200" lvl="1" indent="457200">
              <a:buNone/>
            </a:pPr>
            <a:r>
              <a:rPr lang="en-US" altLang="zh-CN" u="sng"/>
              <a:t>RHEA</a:t>
            </a:r>
            <a:r>
              <a:rPr lang="en-US" altLang="zh-CN"/>
              <a:t> and </a:t>
            </a:r>
            <a:r>
              <a:rPr lang="en-US" altLang="zh-CN" u="sng"/>
              <a:t>MCTS</a:t>
            </a:r>
            <a:endParaRPr lang="en-US" altLang="zh-CN" u="sng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Do experiments among all algorithms on a full level set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Compare </a:t>
            </a:r>
            <a:r>
              <a:rPr lang="en-US" altLang="zh-CN">
                <a:sym typeface="+mn-ea"/>
              </a:rPr>
              <a:t>and analysis </a:t>
            </a:r>
            <a:r>
              <a:rPr lang="en-US" altLang="zh-CN">
                <a:solidFill>
                  <a:schemeClr val="tx1"/>
                </a:solidFill>
              </a:rPr>
              <a:t>the results 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altLang="zh-CN" sz="3600" b="1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6950" y="1569720"/>
            <a:ext cx="8998585" cy="4351655"/>
          </a:xfrm>
        </p:spPr>
        <p:txBody>
          <a:bodyPr>
            <a:normAutofit/>
          </a:bodyPr>
          <a:lstStyle/>
          <a:p>
            <a:pPr lvl="0"/>
            <a:r>
              <a:rPr lang="en-US" altLang="zh-CN">
                <a:sym typeface="+mn-ea"/>
              </a:rPr>
              <a:t>Third Phase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1"/>
            <a:r>
              <a:rPr lang="en-US" altLang="zh-CN"/>
              <a:t>Configure cross-language enrivronment and build gym env</a:t>
            </a:r>
            <a:endParaRPr lang="en-US" altLang="zh-CN"/>
          </a:p>
          <a:p>
            <a:pPr lvl="2"/>
            <a:r>
              <a:rPr lang="en-US" altLang="zh-CN" sz="2000"/>
              <a:t>Invoke </a:t>
            </a:r>
            <a:r>
              <a:rPr lang="en-US" altLang="zh-CN" sz="2000" u="sng"/>
              <a:t>JavaScript</a:t>
            </a:r>
            <a:r>
              <a:rPr lang="en-US" altLang="zh-CN" sz="2000"/>
              <a:t> functions in </a:t>
            </a:r>
            <a:r>
              <a:rPr lang="en-US" altLang="zh-CN" sz="2000" u="sng"/>
              <a:t>Python</a:t>
            </a:r>
            <a:endParaRPr lang="en-US" altLang="zh-CN" sz="2000" u="sng"/>
          </a:p>
          <a:p>
            <a:pPr lvl="2"/>
            <a:endParaRPr lang="en-US" altLang="zh-CN"/>
          </a:p>
          <a:p>
            <a:pPr lvl="1"/>
            <a:r>
              <a:rPr lang="en-US" altLang="zh-CN"/>
              <a:t>Apply DRL algorithm PPO and collect the experiment results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en-US" altLang="zh-CN" sz="2400"/>
              <a:t>Compare the results of </a:t>
            </a:r>
            <a:r>
              <a:rPr lang="en-US" altLang="zh-CN" sz="2400" b="1"/>
              <a:t>search algorithms </a:t>
            </a:r>
            <a:r>
              <a:rPr lang="en-US" altLang="zh-CN" sz="2400"/>
              <a:t>and </a:t>
            </a:r>
            <a:r>
              <a:rPr lang="en-US" altLang="zh-CN" sz="2400" b="1"/>
              <a:t>learning algorithms </a:t>
            </a:r>
            <a:r>
              <a:rPr lang="en-US" altLang="zh-CN" sz="2400"/>
              <a:t>on dynamic mechanism games </a:t>
            </a:r>
            <a:r>
              <a:rPr lang="en-US" altLang="zh-CN">
                <a:sym typeface="+mn-ea"/>
              </a:rPr>
              <a:t>‘baba is you’</a:t>
            </a:r>
            <a:endParaRPr lang="en-US" altLang="zh-CN"/>
          </a:p>
          <a:p>
            <a:pPr lvl="1"/>
            <a:endParaRPr lang="en-US" altLang="zh-CN"/>
          </a:p>
          <a:p>
            <a:pPr lvl="0"/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243840"/>
            <a:ext cx="10515600" cy="1325563"/>
          </a:xfrm>
        </p:spPr>
        <p:txBody>
          <a:bodyPr/>
          <a:lstStyle/>
          <a:p>
            <a:r>
              <a:rPr lang="en-US" altLang="zh-CN" sz="3600" b="1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en-US" altLang="zh-CN" sz="3600" b="1">
              <a:solidFill>
                <a:srgbClr val="5F493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6950" y="1569720"/>
            <a:ext cx="8998585" cy="4351655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Combine PPO and MCTS (like AlphaGo)</a:t>
            </a:r>
            <a:endParaRPr lang="en-US" altLang="zh-CN"/>
          </a:p>
          <a:p>
            <a:pPr lvl="1"/>
            <a:r>
              <a:rPr lang="en-US" altLang="zh-CN"/>
              <a:t>PPO learn a heuristic policy and value function -&gt; guide the search in MCTS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MCTS intensive search results -&gt;  train the policy network and the value network</a:t>
            </a:r>
            <a:endParaRPr lang="en-US" altLang="zh-CN">
              <a:sym typeface="+mn-ea"/>
            </a:endParaRPr>
          </a:p>
          <a:p>
            <a:pPr lvl="1"/>
            <a:endParaRPr lang="en-US" altLang="zh-CN" sz="2400"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Potential Benefit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the sample efficiency and the capacity to generalize of PPO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powerful search capabilities of MCTS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2960" y="1219200"/>
            <a:ext cx="931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5672" y="6089188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https://hempuli.itch.io/baba-is-you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6820" y="1746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Baba Is You: Jam version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570" y="259080"/>
            <a:ext cx="476250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图形用户界面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20" y="1366146"/>
            <a:ext cx="4467225" cy="44481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26820" y="1746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 &amp; Lose conditions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0570" y="259080"/>
            <a:ext cx="476250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735330"/>
            <a:ext cx="6096000" cy="574054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226820" y="1746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 &amp; Lose conditions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0570" y="259080"/>
            <a:ext cx="476250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alphaModFix amt="20000"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735330"/>
            <a:ext cx="6096000" cy="57405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5993" b="2768"/>
          <a:stretch>
            <a:fillRect/>
          </a:stretch>
        </p:blipFill>
        <p:spPr>
          <a:xfrm>
            <a:off x="3048000" y="5671821"/>
            <a:ext cx="6096000" cy="64516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18327" y="6209499"/>
            <a:ext cx="72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http://equius.gil.engineering.nyu.edu/map_home.php#rate_screen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6820" y="1746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Baba Is Y’all: framework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570" y="259080"/>
            <a:ext cx="476250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图形用户界面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942975"/>
            <a:ext cx="8839200" cy="49720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26820" y="1746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Keke AI Competition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570" y="259080"/>
            <a:ext cx="476250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2992582" y="6314736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https://github.com/MasterMilkX/KekeCompetition/wiki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 descr="电视游戏的萤幕截图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61" y="946727"/>
            <a:ext cx="8825858" cy="496454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6910" y="1765699"/>
            <a:ext cx="5758180" cy="3326130"/>
            <a:chOff x="3216910" y="1843303"/>
            <a:chExt cx="5758180" cy="3326130"/>
          </a:xfrm>
        </p:grpSpPr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6910" y="3749573"/>
              <a:ext cx="5758180" cy="141986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775710" y="4072788"/>
              <a:ext cx="464058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5F493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Search Algorithm</a:t>
              </a:r>
              <a:endParaRPr lang="en-US" altLang="zh-CN" sz="3600" b="1" dirty="0">
                <a:solidFill>
                  <a:srgbClr val="5F493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456589" y="1843303"/>
              <a:ext cx="3278823" cy="206121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800" dirty="0">
                  <a:solidFill>
                    <a:schemeClr val="bg1"/>
                  </a:solidFill>
                  <a:effectLst/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2</a:t>
              </a:r>
              <a:endParaRPr lang="en-US" altLang="zh-CN" sz="12800" dirty="0">
                <a:solidFill>
                  <a:schemeClr val="bg1"/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8918C-84A7-44F4-B702-D704F0B047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ZDliN2M5NzVmZjc0ZGNlNWJiMzA0ZDhjNzY2NWJhMzUifQ=="/>
  <p:tag name="KSO_WPP_MARK_KEY" val="a8532bfc-6000-48f2-854d-4aa894d4efe9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已停用母版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5568</Words>
  <Application>WPS 演示</Application>
  <PresentationFormat>宽屏</PresentationFormat>
  <Paragraphs>789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宋体</vt:lpstr>
      <vt:lpstr>Wingdings</vt:lpstr>
      <vt:lpstr>思源宋体 CN Heavy</vt:lpstr>
      <vt:lpstr>思源宋体 CN Heavy</vt:lpstr>
      <vt:lpstr>Times New Roman</vt:lpstr>
      <vt:lpstr>华文中宋</vt:lpstr>
      <vt:lpstr>Open Sans</vt:lpstr>
      <vt:lpstr>Segoe Print</vt:lpstr>
      <vt:lpstr>等线</vt:lpstr>
      <vt:lpstr>微软雅黑</vt:lpstr>
      <vt:lpstr>Arial Unicode MS</vt:lpstr>
      <vt:lpstr>Cambria Math</vt:lpstr>
      <vt:lpstr>等线 Light</vt:lpstr>
      <vt:lpstr>Calibri</vt:lpstr>
      <vt:lpstr>1_已停用母版样式</vt:lpstr>
      <vt:lpstr>已停用母版样式</vt:lpstr>
      <vt:lpstr>2_已停用母版样式</vt:lpstr>
      <vt:lpstr>3_已停用母版样式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Reinforcement Learning</vt:lpstr>
      <vt:lpstr>Reward Function</vt:lpstr>
      <vt:lpstr>Reward Function</vt:lpstr>
      <vt:lpstr>Policy Gradient</vt:lpstr>
      <vt:lpstr>JSPY</vt:lpstr>
      <vt:lpstr>调用JS函数的问题</vt:lpstr>
      <vt:lpstr>调用JS函数的问题</vt:lpstr>
      <vt:lpstr>简单关卡的测试</vt:lpstr>
      <vt:lpstr>PowerPoint 演示文稿</vt:lpstr>
      <vt:lpstr>Experiments (Test cases:  246)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PowerPoint 演示文稿</vt:lpstr>
      <vt:lpstr>Conclusion</vt:lpstr>
      <vt:lpstr>Conclusion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△卿</cp:lastModifiedBy>
  <cp:revision>39</cp:revision>
  <dcterms:created xsi:type="dcterms:W3CDTF">2023-02-16T06:02:00Z</dcterms:created>
  <dcterms:modified xsi:type="dcterms:W3CDTF">2023-06-16T08:06:46Z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11984BB9D4754B4892C0E05909627C4C</vt:lpwstr>
  </property>
</Properties>
</file>