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3" r:id="rId3"/>
    <p:sldId id="399" r:id="rId4"/>
    <p:sldId id="468" r:id="rId5"/>
    <p:sldId id="480" r:id="rId6"/>
    <p:sldId id="469" r:id="rId7"/>
    <p:sldId id="473" r:id="rId8"/>
    <p:sldId id="470" r:id="rId9"/>
    <p:sldId id="471" r:id="rId10"/>
    <p:sldId id="472" r:id="rId11"/>
    <p:sldId id="474" r:id="rId12"/>
    <p:sldId id="461" r:id="rId13"/>
    <p:sldId id="328" r:id="rId14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c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93F"/>
    <a:srgbClr val="8E786B"/>
    <a:srgbClr val="F5F3F1"/>
    <a:srgbClr val="8B7567"/>
    <a:srgbClr val="F4CCB2"/>
    <a:srgbClr val="EA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88" y="216"/>
      </p:cViewPr>
      <p:guideLst>
        <p:guide orient="horz" pos="2085"/>
        <p:guide pos="3921"/>
        <p:guide pos="341"/>
        <p:guide pos="7334"/>
        <p:guide orient="horz" pos="282"/>
        <p:guide orient="horz" pos="39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6565" y="1811655"/>
            <a:ext cx="51441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Q-Learning</a:t>
            </a:r>
            <a:endParaRPr lang="en-US" altLang="zh-CN" sz="5400" dirty="0">
              <a:ln w="25400" cmpd="thickThin">
                <a:noFill/>
              </a:ln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164" y="163830"/>
            <a:ext cx="2831937" cy="520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655" y="6043295"/>
            <a:ext cx="95415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小组成员：曾宪清 杨可芸</a:t>
            </a:r>
            <a:r>
              <a:rPr lang="en-US" altLang="zh-CN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陈驿来</a:t>
            </a:r>
            <a:endParaRPr lang="zh-CN" alt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655" y="5482590"/>
            <a:ext cx="95415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导师：</a:t>
            </a:r>
            <a:r>
              <a:rPr lang="zh-CN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刘佳琳</a:t>
            </a:r>
            <a:endParaRPr lang="zh-CN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7090" y="6043295"/>
            <a:ext cx="20148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2022/10/13</a:t>
            </a:r>
            <a:endParaRPr 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)MOVIX)HW1Z{E%1]`IA%Z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557655"/>
            <a:ext cx="951738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S80C]7@~LXOP2JP4U9M_}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850"/>
            <a:ext cx="12192000" cy="3202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710" y="375285"/>
            <a:ext cx="6214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F493F"/>
                </a:solidFill>
              </a:rPr>
              <a:t>QD-Gym </a:t>
            </a:r>
            <a:r>
              <a:rPr lang="zh-CN" altLang="en-US" sz="2800" b="1">
                <a:solidFill>
                  <a:srgbClr val="5F493F"/>
                </a:solidFill>
              </a:rPr>
              <a:t>问题</a:t>
            </a:r>
            <a:endParaRPr lang="zh-CN" altLang="en-US" sz="2800" b="1">
              <a:solidFill>
                <a:srgbClr val="5F49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5938" y="1674674"/>
            <a:ext cx="6418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感谢</a:t>
            </a:r>
            <a:endParaRPr kumimoji="0" lang="en-US" altLang="zh-CN" sz="72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您的观看与收听</a:t>
            </a:r>
            <a:endParaRPr kumimoji="0" lang="zh-CN" altLang="en-US" sz="36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4124" y="553929"/>
            <a:ext cx="2831937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70184" y="375494"/>
            <a:ext cx="2831937" cy="5203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0600" y="1311275"/>
            <a:ext cx="596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本周任务：</a:t>
            </a:r>
            <a:endParaRPr lang="en-US" altLang="zh-CN" sz="20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QLearning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，尝试配置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QDGym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尝试实现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Policy Gradient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2813685"/>
            <a:ext cx="76231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预期</a:t>
            </a:r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任务：</a:t>
            </a:r>
            <a:endParaRPr lang="en-US" altLang="zh-CN" sz="20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QLearning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；实现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Policy Gradient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TD3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下周：成功调试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QLearning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，利用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gym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环境进行测试；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Policy Gradient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TD3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下下周：理解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PGA-MAP-Elites算法过程，并成功运行测试环境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265" y="37528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02080" y="1028700"/>
            <a:ext cx="87217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Q-learning 是强化学习算法中 value-based 的算法</a:t>
            </a:r>
            <a:endParaRPr lang="zh-CN" altLang="en-US"/>
          </a:p>
          <a:p>
            <a:r>
              <a:rPr lang="zh-CN" altLang="en-US"/>
              <a:t> Q(s, a) 为某一时刻的 s 状态下 (s ∈S)，采取 a(a ∈A) 动作的未来奖励期望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环境会根据 agent 的动作反馈相应的回报 reward r。算法的主要思想就是将 State 与 Action 构建成一张 Q-table 来存储 Q值（初始化为 0），然后根据 Q 值来选取能够获得最大的收益的动作，获取 reward 后根据如下公式来更新 Q-table 的值。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对于动作的选取，还可结合 ε −greedy 策略，即 ε 概率选择 Q 值最大动作，(1 −ε)</a:t>
            </a:r>
            <a:endParaRPr lang="zh-CN" altLang="en-US"/>
          </a:p>
          <a:p>
            <a:r>
              <a:rPr lang="zh-CN" altLang="en-US"/>
              <a:t>概率选择随机动作。引入 ε 可更好地</a:t>
            </a:r>
            <a:r>
              <a:rPr lang="zh-CN" altLang="en-US" b="1"/>
              <a:t>权衡开发与探索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algn="r"/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0794" t="24487" r="9655" b="20705"/>
          <a:stretch>
            <a:fillRect/>
          </a:stretch>
        </p:blipFill>
        <p:spPr>
          <a:xfrm>
            <a:off x="4524375" y="1661795"/>
            <a:ext cx="2705100" cy="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70" y="4152900"/>
            <a:ext cx="682942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80" y="2357120"/>
            <a:ext cx="586359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265" y="37528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12970" y="1269365"/>
            <a:ext cx="6591300" cy="3629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250" y="2059940"/>
            <a:ext cx="872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算法的伪代码如图所示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351020" y="5052695"/>
            <a:ext cx="7315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600">
                <a:sym typeface="+mn-ea"/>
              </a:rPr>
              <a:t>（来自https://blog.csdn.net/qq_30615903/article/details/80739243?ops_reque）</a:t>
            </a:r>
            <a:endParaRPr lang="zh-CN" altLang="en-US" sz="1600"/>
          </a:p>
          <a:p>
            <a:pPr algn="r"/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7810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4" name="图片 3" descr="H@ZJ2)M7I[U75]3Y$~Z_E1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10" y="318770"/>
            <a:ext cx="6724015" cy="6357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500" y="20383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2" name="图片 1" descr="OI@JMBM0CJ6(5HP]OU9G3X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96920" y="0"/>
            <a:ext cx="72174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500" y="20383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4" name="图片 3" descr="BD73O{%MG3LVI5`EBTVFKY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794385"/>
            <a:ext cx="9071610" cy="604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500" y="20383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5" name="图片 4" descr="VKJ@`TFCNUX~M57CJ7({U@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5" y="151765"/>
            <a:ext cx="8209280" cy="6706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500" y="203835"/>
            <a:ext cx="2031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rgbClr val="5F493F"/>
                </a:solidFill>
              </a:rPr>
              <a:t>Q-Learning</a:t>
            </a:r>
            <a:endParaRPr lang="en-US" altLang="zh-CN"/>
          </a:p>
        </p:txBody>
      </p:sp>
      <p:pic>
        <p:nvPicPr>
          <p:cNvPr id="2" name="图片 1" descr="%)4%~SJLE(Q}D[HZ1SZUZ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098550"/>
            <a:ext cx="9964420" cy="54787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715,&quot;width&quot;:10380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1366}"/>
</p:tagLst>
</file>

<file path=ppt/tags/tag3.xml><?xml version="1.0" encoding="utf-8"?>
<p:tagLst xmlns:p="http://schemas.openxmlformats.org/presentationml/2006/main">
  <p:tag name="COMMONDATA" val="eyJoZGlkIjoiYjEwZTk1MmNhYjk2NjY2NWQ5MGM0NjQ1ZGZjMjdlNjEifQ==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思源黑体 CN Light</vt:lpstr>
      <vt:lpstr>黑体</vt:lpstr>
      <vt:lpstr>Open Sans</vt:lpstr>
      <vt:lpstr>思源宋体 CN Heavy</vt:lpstr>
      <vt:lpstr>微软雅黑</vt:lpstr>
      <vt:lpstr>Calibri</vt:lpstr>
      <vt:lpstr>Segoe Print</vt:lpstr>
      <vt:lpstr>等线</vt:lpstr>
      <vt:lpstr>Arial Unicode MS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△卿</cp:lastModifiedBy>
  <cp:revision>55</cp:revision>
  <dcterms:created xsi:type="dcterms:W3CDTF">2019-12-18T02:50:00Z</dcterms:created>
  <dcterms:modified xsi:type="dcterms:W3CDTF">2022-10-27T05:01:08Z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2052-11.1.0.10943</vt:lpwstr>
  </property>
  <property fmtid="{D5CDD505-2E9C-101B-9397-08002B2CF9AE}" pid="3" name="ICV">
    <vt:lpwstr>CB9EF889C32549F894B20A82AAC835DA</vt:lpwstr>
  </property>
</Properties>
</file>