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53" r:id="rId3"/>
    <p:sldId id="480" r:id="rId4"/>
    <p:sldId id="468" r:id="rId5"/>
    <p:sldId id="469" r:id="rId6"/>
    <p:sldId id="481" r:id="rId7"/>
    <p:sldId id="483" r:id="rId8"/>
    <p:sldId id="482" r:id="rId9"/>
    <p:sldId id="487" r:id="rId10"/>
    <p:sldId id="488" r:id="rId11"/>
    <p:sldId id="489" r:id="rId12"/>
    <p:sldId id="328" r:id="rId13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co" initials="K" lastIdx="1" clrIdx="0"/>
  <p:cmAuthor id="2" name="kyy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493F"/>
    <a:srgbClr val="8E786B"/>
    <a:srgbClr val="F5F3F1"/>
    <a:srgbClr val="8B7567"/>
    <a:srgbClr val="F4CCB2"/>
    <a:srgbClr val="EA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88" y="216"/>
      </p:cViewPr>
      <p:guideLst>
        <p:guide orient="horz" pos="2024"/>
        <p:guide pos="3921"/>
        <p:guide pos="368"/>
        <p:guide pos="7334"/>
        <p:guide orient="horz" pos="214"/>
        <p:guide orient="horz"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6565" y="1811655"/>
            <a:ext cx="5144135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ln w="25400" cmpd="thickThin">
                  <a:noFill/>
                </a:ln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Q-Learning </a:t>
            </a:r>
            <a:r>
              <a:rPr lang="en-US" altLang="zh-CN" sz="5400" dirty="0">
                <a:ln w="25400" cmpd="thickThin">
                  <a:noFill/>
                </a:ln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test</a:t>
            </a:r>
            <a:endParaRPr lang="en-US" altLang="zh-CN" sz="5400" dirty="0">
              <a:ln w="25400" cmpd="thickThin">
                <a:noFill/>
              </a:ln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5400" dirty="0">
                <a:ln w="25400" cmpd="thickThin">
                  <a:noFill/>
                </a:ln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and policy </a:t>
            </a:r>
            <a:r>
              <a:rPr lang="en-US" altLang="zh-CN" sz="5400" dirty="0">
                <a:ln w="25400" cmpd="thickThin">
                  <a:noFill/>
                </a:ln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gradient </a:t>
            </a:r>
            <a:endParaRPr lang="en-US" altLang="zh-CN" sz="5400" dirty="0">
              <a:ln w="25400" cmpd="thickThin">
                <a:noFill/>
              </a:ln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7164" y="163830"/>
            <a:ext cx="2831937" cy="5203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1655" y="6043295"/>
            <a:ext cx="954151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小组成员：曾宪清 杨可芸</a:t>
            </a:r>
            <a:r>
              <a:rPr lang="en-US" altLang="zh-CN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 </a:t>
            </a:r>
            <a:r>
              <a:rPr lang="zh-CN" altLang="en-US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陈驿来</a:t>
            </a:r>
            <a:endParaRPr lang="zh-CN" altLang="en-US" sz="2400" dirty="0">
              <a:solidFill>
                <a:srgbClr val="8B756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1655" y="5482590"/>
            <a:ext cx="954151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导师：</a:t>
            </a:r>
            <a:r>
              <a:rPr lang="zh-CN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刘佳琳</a:t>
            </a:r>
            <a:endParaRPr lang="zh-CN" sz="2400" dirty="0">
              <a:solidFill>
                <a:srgbClr val="8B756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7090" y="6043295"/>
            <a:ext cx="20148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400" dirty="0">
                <a:solidFill>
                  <a:srgbClr val="8B756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2022/10/20</a:t>
            </a:r>
            <a:endParaRPr lang="en-US" sz="2400" dirty="0">
              <a:solidFill>
                <a:srgbClr val="8B756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46710" y="375285"/>
            <a:ext cx="6214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5F493F"/>
                </a:solidFill>
              </a:rPr>
              <a:t>Policy Gradient </a:t>
            </a:r>
            <a:r>
              <a:rPr lang="zh-CN" altLang="en-US" sz="2800" b="1">
                <a:solidFill>
                  <a:srgbClr val="5F493F"/>
                </a:solidFill>
              </a:rPr>
              <a:t>（</a:t>
            </a:r>
            <a:r>
              <a:rPr lang="en-US" altLang="zh-CN" sz="2800" b="1">
                <a:solidFill>
                  <a:srgbClr val="5F493F"/>
                </a:solidFill>
              </a:rPr>
              <a:t>train</a:t>
            </a:r>
            <a:r>
              <a:rPr lang="zh-CN" altLang="en-US" sz="2800" b="1">
                <a:solidFill>
                  <a:srgbClr val="5F493F"/>
                </a:solidFill>
              </a:rPr>
              <a:t>）</a:t>
            </a:r>
            <a:endParaRPr lang="zh-CN" altLang="en-US" sz="2800" b="1">
              <a:solidFill>
                <a:srgbClr val="5F493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897255"/>
            <a:ext cx="6989445" cy="4441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" y="5339080"/>
            <a:ext cx="6989445" cy="1029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00010" y="2829560"/>
            <a:ext cx="2572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对于每一个</a:t>
            </a:r>
            <a:r>
              <a:rPr lang="en-US" altLang="zh-CN"/>
              <a:t>episode</a:t>
            </a:r>
            <a:r>
              <a:rPr lang="zh-CN" altLang="en-US"/>
              <a:t>，通过</a:t>
            </a:r>
            <a:r>
              <a:rPr lang="en-US" altLang="zh-CN"/>
              <a:t>action</a:t>
            </a:r>
            <a:r>
              <a:rPr lang="zh-CN" altLang="en-US"/>
              <a:t>和</a:t>
            </a:r>
            <a:r>
              <a:rPr lang="en-US" altLang="zh-CN"/>
              <a:t>reward</a:t>
            </a:r>
            <a:r>
              <a:rPr lang="zh-CN" altLang="en-US"/>
              <a:t>计算</a:t>
            </a:r>
            <a:r>
              <a:rPr lang="en-US" altLang="zh-CN"/>
              <a:t>loss</a:t>
            </a:r>
            <a:r>
              <a:rPr lang="zh-CN" altLang="en-US"/>
              <a:t>，通过</a:t>
            </a:r>
            <a:r>
              <a:rPr lang="en-US" altLang="zh-CN"/>
              <a:t>loss</a:t>
            </a:r>
            <a:r>
              <a:rPr lang="zh-CN" altLang="en-US"/>
              <a:t>更新神经网络</a:t>
            </a:r>
            <a:r>
              <a:rPr lang="zh-CN" altLang="en-US"/>
              <a:t>参数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5938" y="1674674"/>
            <a:ext cx="64182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 w="25400" cmpd="thickThin">
                  <a:noFill/>
                </a:ln>
                <a:solidFill>
                  <a:srgbClr val="5F493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感谢</a:t>
            </a:r>
            <a:endParaRPr kumimoji="0" lang="en-US" altLang="zh-CN" sz="7200" b="0" i="0" u="none" strike="noStrike" kern="1200" cap="none" spc="0" normalizeH="0" baseline="0" noProof="0" dirty="0">
              <a:ln w="25400" cmpd="thickThin">
                <a:noFill/>
              </a:ln>
              <a:solidFill>
                <a:srgbClr val="5F493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 w="25400" cmpd="thickThin">
                  <a:noFill/>
                </a:ln>
                <a:solidFill>
                  <a:srgbClr val="5F493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您的观看与收听</a:t>
            </a:r>
            <a:endParaRPr kumimoji="0" lang="zh-CN" altLang="en-US" sz="3600" b="0" i="0" u="none" strike="noStrike" kern="1200" cap="none" spc="0" normalizeH="0" baseline="0" noProof="0" dirty="0">
              <a:ln w="25400" cmpd="thickThin">
                <a:noFill/>
              </a:ln>
              <a:solidFill>
                <a:srgbClr val="5F493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44124" y="553929"/>
            <a:ext cx="2831937" cy="520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70184" y="375494"/>
            <a:ext cx="2831937" cy="5203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0600" y="1330325"/>
            <a:ext cx="8336915" cy="1137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本周</a:t>
            </a:r>
            <a:r>
              <a:rPr lang="zh-CN" altLang="en-US" sz="20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完成</a:t>
            </a:r>
            <a:r>
              <a:rPr lang="en-US" altLang="zh-CN" sz="20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任务：</a:t>
            </a:r>
            <a:endParaRPr lang="en-US" altLang="zh-CN" sz="20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1. </a:t>
            </a:r>
            <a:r>
              <a:rPr 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利用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gym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的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“Taxi-v3”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环境对上周所写的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Q-Learning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算法进行测试，并解决原有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bug</a:t>
            </a:r>
            <a:endParaRPr lang="en-US" altLang="zh-CN" sz="16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2. 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通过理解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Q-learning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与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Sarsa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算法差异以区分on-policy和off-policy，并比较其运行结果</a:t>
            </a:r>
            <a:endParaRPr lang="zh-CN" altLang="en-US" sz="16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3. 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大致实现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policy gradient</a:t>
            </a:r>
            <a:endParaRPr lang="en-US" altLang="zh-CN" sz="16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0600" y="2813685"/>
            <a:ext cx="639699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预期</a:t>
            </a:r>
            <a:r>
              <a:rPr lang="en-US" altLang="zh-CN" sz="20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任务</a:t>
            </a:r>
            <a:r>
              <a:rPr lang="zh-CN" altLang="en-US" sz="20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目标</a:t>
            </a:r>
            <a:r>
              <a:rPr lang="en-US" altLang="zh-CN" sz="20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：</a:t>
            </a:r>
            <a:endParaRPr lang="en-US" altLang="zh-CN" sz="20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成功调试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QLearning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，利用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gym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环境进行测试；实现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Policy Gradient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，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TD3</a:t>
            </a:r>
            <a:endParaRPr lang="zh-CN" altLang="en-US" sz="16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zh-CN" altLang="en-US" sz="16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第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7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周：优化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policy gradient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，实现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TD3</a:t>
            </a:r>
            <a:endParaRPr lang="zh-CN" altLang="en-US" sz="16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第</a:t>
            </a:r>
            <a:r>
              <a:rPr lang="en-US" altLang="zh-CN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8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</a:rPr>
              <a:t>周：</a:t>
            </a:r>
            <a:r>
              <a:rPr lang="zh-CN" altLang="en-US" sz="1600" dirty="0">
                <a:solidFill>
                  <a:srgbClr val="5F493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理解PGA-MAP-Elites算法过程，并成功运行测试环境</a:t>
            </a:r>
            <a:endParaRPr lang="zh-CN" altLang="en-US" sz="1600" dirty="0">
              <a:solidFill>
                <a:srgbClr val="5F493F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2590" y="318135"/>
            <a:ext cx="29114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800" b="1">
                <a:solidFill>
                  <a:srgbClr val="5F493F"/>
                </a:solidFill>
                <a:sym typeface="+mn-ea"/>
              </a:rPr>
              <a:t>Taxi-v3</a:t>
            </a:r>
            <a:r>
              <a:rPr lang="en-US" altLang="zh-CN" sz="2800" b="1">
                <a:solidFill>
                  <a:srgbClr val="5F493F"/>
                </a:solidFill>
                <a:sym typeface="+mn-ea"/>
              </a:rPr>
              <a:t> </a:t>
            </a:r>
            <a:r>
              <a:rPr lang="zh-CN" altLang="en-US" sz="2800" b="1">
                <a:solidFill>
                  <a:srgbClr val="5F493F"/>
                </a:solidFill>
                <a:sym typeface="+mn-ea"/>
              </a:rPr>
              <a:t>环境说明</a:t>
            </a:r>
            <a:endParaRPr lang="zh-CN" altLang="en-US" sz="2800" b="1">
              <a:solidFill>
                <a:srgbClr val="5F493F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" y="897255"/>
            <a:ext cx="8569325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/>
              <a:t>状态空间 = Discrete(500)</a:t>
            </a:r>
            <a:endParaRPr lang="zh-CN" altLang="en-US" sz="2000" b="1"/>
          </a:p>
          <a:p>
            <a:r>
              <a:rPr lang="zh-CN" altLang="en-US"/>
              <a:t>环境中观察到的状态是一个[0,500)的整数值，其中出租车的位置的行数是0-4，列数是0-4。乘客的位置是0-4，其中4表示乘客在车上。目的地的取值是0-3。因此总的状态数为5*5*5*4=500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/>
              <a:t>动作空间 = Discrete(6)</a:t>
            </a:r>
            <a:endParaRPr lang="zh-CN" altLang="en-US" sz="2000" b="1"/>
          </a:p>
          <a:p>
            <a:r>
              <a:rPr lang="zh-CN" altLang="en-US"/>
              <a:t>动作取值是</a:t>
            </a:r>
            <a:r>
              <a:rPr lang="en-US" altLang="zh-CN"/>
              <a:t>[</a:t>
            </a:r>
            <a:r>
              <a:rPr lang="zh-CN" altLang="en-US"/>
              <a:t>0-5</a:t>
            </a:r>
            <a:r>
              <a:rPr lang="en-US" altLang="zh-CN"/>
              <a:t>]</a:t>
            </a:r>
            <a:r>
              <a:rPr lang="zh-CN" altLang="en-US"/>
              <a:t>，其中0-3表示上下左右，4表示乘客上车，5表示乘客下车</a:t>
            </a:r>
            <a:endParaRPr lang="zh-CN" altLang="en-US"/>
          </a:p>
          <a:p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/>
              <a:t>状态转移</a:t>
            </a:r>
            <a:endParaRPr lang="zh-CN" alt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/>
              <a:t>只能在</a:t>
            </a:r>
            <a:r>
              <a:rPr lang="en-US" altLang="zh-CN" sz="1800">
                <a:sym typeface="+mn-ea"/>
              </a:rPr>
              <a:t>地图范围内上下左右移动一格，并且在有竖线阻拦地方不能横向移动</a:t>
            </a:r>
            <a:endParaRPr lang="en-US" altLang="zh-CN" sz="1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/>
              <a:t>终止条件</a:t>
            </a:r>
            <a:endParaRPr lang="zh-CN" alt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800">
                <a:sym typeface="+mn-ea"/>
              </a:rPr>
              <a:t>乘客在车上且已移动到乘客下车的目标位置</a:t>
            </a:r>
            <a:endParaRPr lang="zh-CN" altLang="en-US" sz="1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/>
              <a:t>奖励函数 R</a:t>
            </a:r>
            <a:endParaRPr lang="zh-CN" altLang="en-US" sz="2000" b="1"/>
          </a:p>
          <a:p>
            <a:r>
              <a:rPr lang="zh-CN" altLang="en-US">
                <a:sym typeface="+mn-ea"/>
              </a:rPr>
              <a:t>完成一次任务可以得到20奖励，每次试图移动得到-1奖励，不合理地邀请乘客上车（例如目前车和乘客不在同一位置，或乘客已经上车）或让乘客下车（例如车不在目的地，或车上没有乘客）得到-10奖励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39020" y="840105"/>
            <a:ext cx="1457325" cy="2228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39020" y="502920"/>
            <a:ext cx="1668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状态空间举例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1670" y="78105"/>
            <a:ext cx="70700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>
                <a:solidFill>
                  <a:srgbClr val="5F493F"/>
                </a:solidFill>
              </a:rPr>
              <a:t>Learning process </a:t>
            </a:r>
            <a:r>
              <a:rPr sz="2800" b="1">
                <a:solidFill>
                  <a:srgbClr val="5F493F"/>
                </a:solidFill>
              </a:rPr>
              <a:t>of Q-learning for Taxi-v3</a:t>
            </a:r>
            <a:endParaRPr sz="2800" b="1">
              <a:solidFill>
                <a:srgbClr val="5F493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791210"/>
            <a:ext cx="2628900" cy="809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" y="1736090"/>
            <a:ext cx="2626360" cy="34143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580" y="1736090"/>
            <a:ext cx="2958465" cy="3418840"/>
          </a:xfrm>
          <a:prstGeom prst="rect">
            <a:avLst/>
          </a:prstGeom>
        </p:spPr>
      </p:pic>
      <p:pic>
        <p:nvPicPr>
          <p:cNvPr id="2" name="图片 1" descr="q-learning_rewar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702310"/>
            <a:ext cx="3220720" cy="2415540"/>
          </a:xfrm>
          <a:prstGeom prst="rect">
            <a:avLst/>
          </a:prstGeom>
        </p:spPr>
      </p:pic>
      <p:pic>
        <p:nvPicPr>
          <p:cNvPr id="4" name="图片 3" descr="q-learning_tes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500" y="3549015"/>
            <a:ext cx="3220720" cy="2415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1670" y="78105"/>
            <a:ext cx="6017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>
                <a:solidFill>
                  <a:srgbClr val="5F493F"/>
                </a:solidFill>
              </a:rPr>
              <a:t>Test result </a:t>
            </a:r>
            <a:r>
              <a:rPr sz="2800" b="1">
                <a:solidFill>
                  <a:srgbClr val="5F493F"/>
                </a:solidFill>
              </a:rPr>
              <a:t>of Q-learning for Taxi-v3</a:t>
            </a:r>
            <a:endParaRPr sz="2800" b="1">
              <a:solidFill>
                <a:srgbClr val="5F493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669925"/>
            <a:ext cx="1085850" cy="503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55" y="669925"/>
            <a:ext cx="1095375" cy="5086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75" y="669925"/>
            <a:ext cx="1047750" cy="5067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975" y="688975"/>
            <a:ext cx="1162050" cy="5048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8990" y="2370455"/>
            <a:ext cx="111442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4835" y="240665"/>
            <a:ext cx="342582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800" b="1">
                <a:solidFill>
                  <a:srgbClr val="5F493F"/>
                </a:solidFill>
              </a:rPr>
              <a:t> Q-learning </a:t>
            </a:r>
            <a:r>
              <a:rPr lang="en-US" sz="2800" b="1">
                <a:solidFill>
                  <a:srgbClr val="5F493F"/>
                </a:solidFill>
              </a:rPr>
              <a:t>vs Sarsa</a:t>
            </a:r>
            <a:endParaRPr lang="en-US" sz="2800" b="1">
              <a:solidFill>
                <a:srgbClr val="5F493F"/>
              </a:solidFill>
            </a:endParaRPr>
          </a:p>
          <a:p>
            <a:pPr algn="l"/>
            <a:endParaRPr sz="2800" b="1">
              <a:solidFill>
                <a:srgbClr val="5F493F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3319780"/>
            <a:ext cx="7197725" cy="5537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67740" y="791845"/>
            <a:ext cx="889254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ym typeface="+mn-ea"/>
              </a:rPr>
              <a:t>其差异主要体现在Q值更新上</a:t>
            </a:r>
            <a:endParaRPr lang="zh-CN" altLang="en-US" sz="20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Q-learning (</a:t>
            </a:r>
            <a:r>
              <a:rPr lang="en-US" altLang="zh-CN" sz="2000">
                <a:sym typeface="+mn-ea"/>
              </a:rPr>
              <a:t>off-policy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选取下一步Q值最大的动作作为更新</a:t>
            </a:r>
            <a:endParaRPr lang="en-US" altLang="zh-CN">
              <a:sym typeface="+mn-ea"/>
            </a:endParaRPr>
          </a:p>
          <a:p>
            <a:pPr indent="0">
              <a:buNone/>
            </a:pPr>
            <a:endParaRPr lang="en-US" altLang="zh-CN" sz="2000" b="1">
              <a:solidFill>
                <a:srgbClr val="5F493F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>
              <a:solidFill>
                <a:srgbClr val="5F493F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000" b="1">
              <a:solidFill>
                <a:srgbClr val="5F493F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Sarsa (on-policy)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使用下一步的实际动作来作为更新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/>
              <a:t>off-policy和on-policy对比</a:t>
            </a:r>
            <a:endParaRPr lang="en-US" altLang="zh-CN" sz="2000"/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产生数据的策略与评估和要改善的策略是</a:t>
            </a:r>
            <a:r>
              <a:rPr lang="zh-CN" altLang="en-US" sz="1800"/>
              <a:t>否为</a:t>
            </a:r>
            <a:r>
              <a:rPr lang="en-US" altLang="zh-CN" sz="1800"/>
              <a:t>同一个策略</a:t>
            </a:r>
            <a:endParaRPr lang="en-US" altLang="zh-CN" sz="18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25" y="1904365"/>
            <a:ext cx="7098665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1670" y="78105"/>
            <a:ext cx="5295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800" b="1">
                <a:solidFill>
                  <a:srgbClr val="5F493F"/>
                </a:solidFill>
              </a:rPr>
              <a:t> Q-learning </a:t>
            </a:r>
            <a:r>
              <a:rPr lang="en-US" sz="2800" b="1">
                <a:solidFill>
                  <a:srgbClr val="5F493F"/>
                </a:solidFill>
              </a:rPr>
              <a:t>vs Sarsa </a:t>
            </a:r>
            <a:r>
              <a:rPr sz="2800" b="1">
                <a:solidFill>
                  <a:srgbClr val="5F493F"/>
                </a:solidFill>
              </a:rPr>
              <a:t>for Taxi-v3</a:t>
            </a:r>
            <a:endParaRPr sz="2800" b="1">
              <a:solidFill>
                <a:srgbClr val="5F493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95" y="763270"/>
            <a:ext cx="3512185" cy="26358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610" y="3482340"/>
            <a:ext cx="3519170" cy="26409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5" y="763270"/>
            <a:ext cx="3476625" cy="2608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75" y="3483610"/>
            <a:ext cx="3515995" cy="2638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70" y="3322320"/>
            <a:ext cx="3519805" cy="2409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rcRect l="1052" t="45635"/>
          <a:stretch>
            <a:fillRect/>
          </a:stretch>
        </p:blipFill>
        <p:spPr>
          <a:xfrm>
            <a:off x="661670" y="835660"/>
            <a:ext cx="3544570" cy="2251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710" y="375285"/>
            <a:ext cx="6214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5F493F"/>
                </a:solidFill>
              </a:rPr>
              <a:t>Policy Gradient </a:t>
            </a:r>
            <a:r>
              <a:rPr lang="zh-CN" altLang="en-US" sz="2800" b="1">
                <a:solidFill>
                  <a:srgbClr val="5F493F"/>
                </a:solidFill>
              </a:rPr>
              <a:t>（</a:t>
            </a:r>
            <a:r>
              <a:rPr lang="en-US" altLang="zh-CN" sz="2800" b="1">
                <a:solidFill>
                  <a:srgbClr val="5F493F"/>
                </a:solidFill>
              </a:rPr>
              <a:t>agent</a:t>
            </a:r>
            <a:r>
              <a:rPr lang="zh-CN" altLang="en-US" sz="2800" b="1">
                <a:solidFill>
                  <a:srgbClr val="5F493F"/>
                </a:solidFill>
              </a:rPr>
              <a:t>）</a:t>
            </a:r>
            <a:endParaRPr lang="zh-CN" altLang="en-US" sz="2800" b="1">
              <a:solidFill>
                <a:srgbClr val="5F493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1066800"/>
            <a:ext cx="7403465" cy="4905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29600" y="2139950"/>
            <a:ext cx="2773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神经网络包含</a:t>
            </a:r>
            <a:r>
              <a:rPr lang="en-US" altLang="zh-CN"/>
              <a:t>4</a:t>
            </a:r>
            <a:r>
              <a:rPr lang="zh-CN" altLang="en-US"/>
              <a:t>个全连接层和</a:t>
            </a:r>
            <a:r>
              <a:rPr lang="en-US" altLang="zh-CN"/>
              <a:t>3</a:t>
            </a:r>
            <a:r>
              <a:rPr lang="zh-CN" altLang="en-US"/>
              <a:t>个激活层，输入</a:t>
            </a:r>
            <a:r>
              <a:rPr lang="en-US" altLang="zh-CN"/>
              <a:t>state</a:t>
            </a:r>
            <a:r>
              <a:rPr lang="zh-CN" altLang="en-US"/>
              <a:t>，输出每个</a:t>
            </a:r>
            <a:r>
              <a:rPr lang="en-US" altLang="zh-CN"/>
              <a:t>action</a:t>
            </a:r>
            <a:r>
              <a:rPr lang="zh-CN" altLang="en-US"/>
              <a:t>对应的</a:t>
            </a:r>
            <a:r>
              <a:rPr lang="zh-CN" altLang="en-US"/>
              <a:t>概率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46710" y="375285"/>
            <a:ext cx="6214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5F493F"/>
                </a:solidFill>
              </a:rPr>
              <a:t>Policy Gradient </a:t>
            </a:r>
            <a:r>
              <a:rPr lang="zh-CN" altLang="en-US" sz="2800" b="1">
                <a:solidFill>
                  <a:srgbClr val="5F493F"/>
                </a:solidFill>
              </a:rPr>
              <a:t>（</a:t>
            </a:r>
            <a:r>
              <a:rPr lang="en-US" altLang="zh-CN" sz="2800" b="1">
                <a:solidFill>
                  <a:srgbClr val="5F493F"/>
                </a:solidFill>
              </a:rPr>
              <a:t>train</a:t>
            </a:r>
            <a:r>
              <a:rPr lang="zh-CN" altLang="en-US" sz="2800" b="1">
                <a:solidFill>
                  <a:srgbClr val="5F493F"/>
                </a:solidFill>
              </a:rPr>
              <a:t>）</a:t>
            </a:r>
            <a:endParaRPr lang="zh-CN" altLang="en-US" sz="2800" b="1">
              <a:solidFill>
                <a:srgbClr val="5F493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02055"/>
            <a:ext cx="9486900" cy="5029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510,&quot;width&quot;:2295}"/>
</p:tagLst>
</file>

<file path=ppt/tags/tag2.xml><?xml version="1.0" encoding="utf-8"?>
<p:tagLst xmlns:p="http://schemas.openxmlformats.org/presentationml/2006/main">
  <p:tag name="COMMONDATA" val="eyJoZGlkIjoiYjEwZTk1MmNhYjk2NjY2NWQ5MGM0NjQ1ZGZjMjdlNjEifQ=="/>
</p:tagLst>
</file>

<file path=ppt/theme/theme1.xml><?xml version="1.0" encoding="utf-8"?>
<a:theme xmlns:a="http://schemas.openxmlformats.org/drawingml/2006/main" name="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WPS 演示</Application>
  <PresentationFormat>宽屏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思源黑体 CN Light</vt:lpstr>
      <vt:lpstr>黑体</vt:lpstr>
      <vt:lpstr>Open Sans</vt:lpstr>
      <vt:lpstr>思源宋体 CN Heavy</vt:lpstr>
      <vt:lpstr>微软雅黑</vt:lpstr>
      <vt:lpstr>Calibri</vt:lpstr>
      <vt:lpstr>Segoe Print</vt:lpstr>
      <vt:lpstr>等线</vt:lpstr>
      <vt:lpstr>Arial Unicode MS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△卿</cp:lastModifiedBy>
  <cp:revision>66</cp:revision>
  <dcterms:created xsi:type="dcterms:W3CDTF">2022-10-20T08:45:00Z</dcterms:created>
  <dcterms:modified xsi:type="dcterms:W3CDTF">2022-10-27T06:21:25Z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2052-11.1.0.10943</vt:lpwstr>
  </property>
  <property fmtid="{D5CDD505-2E9C-101B-9397-08002B2CF9AE}" pid="3" name="ICV">
    <vt:lpwstr>84F026290DEB7B97A60A5163F770CB0B</vt:lpwstr>
  </property>
</Properties>
</file>