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414" r:id="rId3"/>
    <p:sldId id="416" r:id="rId4"/>
    <p:sldId id="417" r:id="rId5"/>
    <p:sldId id="418" r:id="rId6"/>
    <p:sldId id="419" r:id="rId7"/>
    <p:sldId id="420" r:id="rId8"/>
    <p:sldId id="421" r:id="rId9"/>
    <p:sldId id="41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5"/>
    <p:restoredTop sz="94096"/>
  </p:normalViewPr>
  <p:slideViewPr>
    <p:cSldViewPr snapToGrid="0">
      <p:cViewPr varScale="1">
        <p:scale>
          <a:sx n="64" d="100"/>
          <a:sy n="64" d="100"/>
        </p:scale>
        <p:origin x="848" y="52"/>
      </p:cViewPr>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91543025-9D56-4D85-9175-DBD105E8A8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E0D77B14-2350-4900-AC90-470AE7E931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86B5A-F126-4572-BB52-57BEF48E5DE1}" type="datetimeFigureOut">
              <a:rPr lang="zh-TW" altLang="en-US" smtClean="0"/>
              <a:t>2021/7/4</a:t>
            </a:fld>
            <a:endParaRPr lang="zh-TW" altLang="en-US"/>
          </a:p>
        </p:txBody>
      </p:sp>
      <p:sp>
        <p:nvSpPr>
          <p:cNvPr id="4" name="頁尾版面配置區 3">
            <a:extLst>
              <a:ext uri="{FF2B5EF4-FFF2-40B4-BE49-F238E27FC236}">
                <a16:creationId xmlns:a16="http://schemas.microsoft.com/office/drawing/2014/main" id="{17117355-C70E-437F-AF0F-E1A1CA426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A50CFEC6-EBE7-43E2-A938-80D6DC8F67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663820-4D72-4113-A79E-09F18E3E7C23}" type="slidenum">
              <a:rPr lang="zh-TW" altLang="en-US" smtClean="0"/>
              <a:t>‹#›</a:t>
            </a:fld>
            <a:endParaRPr lang="zh-TW" altLang="en-US"/>
          </a:p>
        </p:txBody>
      </p:sp>
    </p:spTree>
    <p:extLst>
      <p:ext uri="{BB962C8B-B14F-4D97-AF65-F5344CB8AC3E}">
        <p14:creationId xmlns:p14="http://schemas.microsoft.com/office/powerpoint/2010/main" val="1323111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1709FAE-25C0-4022-BFCA-3C2E6D9A718C}"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9745A-0CD0-417B-8308-64F74E193736}" type="slidenum">
              <a:rPr lang="en-US" smtClean="0"/>
              <a:t>‹#›</a:t>
            </a:fld>
            <a:endParaRPr lang="en-US"/>
          </a:p>
        </p:txBody>
      </p:sp>
    </p:spTree>
    <p:extLst>
      <p:ext uri="{BB962C8B-B14F-4D97-AF65-F5344CB8AC3E}">
        <p14:creationId xmlns:p14="http://schemas.microsoft.com/office/powerpoint/2010/main" val="42559860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矩形 3"/>
          <p:cNvSpPr/>
          <p:nvPr/>
        </p:nvSpPr>
        <p:spPr>
          <a:xfrm>
            <a:off x="1206500" y="1500188"/>
            <a:ext cx="9753600" cy="19939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5" name="矩形 4"/>
          <p:cNvSpPr/>
          <p:nvPr/>
        </p:nvSpPr>
        <p:spPr>
          <a:xfrm>
            <a:off x="1219200" y="3614739"/>
            <a:ext cx="9753600" cy="1171575"/>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6" name="矩形 5"/>
          <p:cNvSpPr/>
          <p:nvPr/>
        </p:nvSpPr>
        <p:spPr>
          <a:xfrm>
            <a:off x="1206500" y="1500188"/>
            <a:ext cx="304800" cy="19939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7" name="矩形 6"/>
          <p:cNvSpPr/>
          <p:nvPr/>
        </p:nvSpPr>
        <p:spPr>
          <a:xfrm>
            <a:off x="1219200" y="3614739"/>
            <a:ext cx="304800" cy="1171575"/>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pic>
        <p:nvPicPr>
          <p:cNvPr id="10" name="Picture 6"/>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429000" y="5775325"/>
            <a:ext cx="6242051" cy="1011238"/>
          </a:xfrm>
          <a:prstGeom prst="rect">
            <a:avLst/>
          </a:prstGeom>
          <a:noFill/>
          <a:ln w="9525">
            <a:noFill/>
            <a:miter lim="800000"/>
            <a:headEnd/>
            <a:tailEnd/>
          </a:ln>
        </p:spPr>
      </p:pic>
      <p:sp>
        <p:nvSpPr>
          <p:cNvPr id="8" name="標題 7"/>
          <p:cNvSpPr>
            <a:spLocks noGrp="1"/>
          </p:cNvSpPr>
          <p:nvPr>
            <p:ph type="ctrTitle"/>
          </p:nvPr>
        </p:nvSpPr>
        <p:spPr>
          <a:xfrm>
            <a:off x="1625600" y="1571613"/>
            <a:ext cx="9144000" cy="1871667"/>
          </a:xfrm>
        </p:spPr>
        <p:txBody>
          <a:bodyPr anchor="t"/>
          <a:lstStyle>
            <a:lvl1pPr algn="r">
              <a:defRPr sz="3200">
                <a:solidFill>
                  <a:schemeClr val="tx1"/>
                </a:solidFill>
              </a:defRPr>
            </a:lvl1pPr>
          </a:lstStyle>
          <a:p>
            <a:r>
              <a:rPr lang="en-US" altLang="zh-TW" dirty="0"/>
              <a:t>Click to edit Master title style</a:t>
            </a:r>
            <a:endParaRPr lang="en-US" dirty="0"/>
          </a:p>
        </p:txBody>
      </p:sp>
      <p:sp>
        <p:nvSpPr>
          <p:cNvPr id="9" name="副標題 8"/>
          <p:cNvSpPr>
            <a:spLocks noGrp="1"/>
          </p:cNvSpPr>
          <p:nvPr>
            <p:ph type="subTitle" idx="1"/>
          </p:nvPr>
        </p:nvSpPr>
        <p:spPr>
          <a:xfrm>
            <a:off x="1625600" y="3690928"/>
            <a:ext cx="9144000" cy="952518"/>
          </a:xfrm>
        </p:spPr>
        <p:txBody>
          <a:bodyPr/>
          <a:lstStyle>
            <a:lvl1pPr marL="0" indent="0" algn="r">
              <a:buNone/>
              <a:defRPr sz="2000">
                <a:solidFill>
                  <a:schemeClr val="tx2"/>
                </a:solidFill>
                <a:latin typeface="Times New Roman" panose="02020603050405020304" pitchFamily="18" charset="0"/>
                <a:ea typeface="+mj-ea"/>
                <a:cs typeface="Times New Roman" panose="02020603050405020304"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TW" dirty="0"/>
              <a:t>Click to edit Master subtitle style</a:t>
            </a:r>
            <a:endParaRPr lang="en-US" dirty="0"/>
          </a:p>
        </p:txBody>
      </p:sp>
      <p:sp>
        <p:nvSpPr>
          <p:cNvPr id="12" name="頁尾版面配置區 16"/>
          <p:cNvSpPr>
            <a:spLocks noGrp="1"/>
          </p:cNvSpPr>
          <p:nvPr>
            <p:ph type="ftr" sz="quarter" idx="11"/>
          </p:nvPr>
        </p:nvSpPr>
        <p:spPr>
          <a:xfrm>
            <a:off x="7328669" y="6354763"/>
            <a:ext cx="4633384" cy="366712"/>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865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en-US"/>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2551914C-037E-4357-A9FB-0816DB49092C}" type="datetime1">
              <a:rPr lang="en-US" smtClean="0"/>
              <a:t>7/4/2021</a:t>
            </a:fld>
            <a:endParaRPr lang="en-US"/>
          </a:p>
        </p:txBody>
      </p:sp>
      <p:sp>
        <p:nvSpPr>
          <p:cNvPr id="5"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6"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42678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直線接點 3"/>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5" name="等腰三角形 4"/>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6" name="直線接點 5"/>
          <p:cNvSpPr>
            <a:spLocks noChangeShapeType="1"/>
          </p:cNvSpPr>
          <p:nvPr/>
        </p:nvSpPr>
        <p:spPr bwMode="auto">
          <a:xfrm rot="5400000">
            <a:off x="5816071"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2" name="直排標題 1"/>
          <p:cNvSpPr>
            <a:spLocks noGrp="1"/>
          </p:cNvSpPr>
          <p:nvPr>
            <p:ph type="title" orient="vert"/>
          </p:nvPr>
        </p:nvSpPr>
        <p:spPr>
          <a:xfrm>
            <a:off x="8839200" y="274639"/>
            <a:ext cx="2743200" cy="5851525"/>
          </a:xfrm>
        </p:spPr>
        <p:txBody>
          <a:bodyPr vert="eaVert"/>
          <a:lstStyle/>
          <a:p>
            <a:r>
              <a:rPr lang="en-US" altLang="zh-TW"/>
              <a:t>Click to edit Master title style</a:t>
            </a:r>
            <a:endParaRPr lang="en-US"/>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日期版面配置區 3"/>
          <p:cNvSpPr>
            <a:spLocks noGrp="1"/>
          </p:cNvSpPr>
          <p:nvPr>
            <p:ph type="dt" sz="half" idx="10"/>
          </p:nvPr>
        </p:nvSpPr>
        <p:spPr>
          <a:xfrm>
            <a:off x="8534401" y="6356351"/>
            <a:ext cx="3052233" cy="365125"/>
          </a:xfrm>
          <a:prstGeom prst="rect">
            <a:avLst/>
          </a:prstGeom>
        </p:spPr>
        <p:txBody>
          <a:bodyPr/>
          <a:lstStyle>
            <a:lvl1pPr>
              <a:defRPr/>
            </a:lvl1pPr>
          </a:lstStyle>
          <a:p>
            <a:fld id="{A2630126-19E1-4019-8050-CD4234C4E717}" type="datetime1">
              <a:rPr lang="en-US" smtClean="0"/>
              <a:t>7/4/2021</a:t>
            </a:fld>
            <a:endParaRPr lang="en-US"/>
          </a:p>
        </p:txBody>
      </p:sp>
      <p:sp>
        <p:nvSpPr>
          <p:cNvPr id="8" name="頁尾版面配置區 4"/>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9" name="投影片編號版面配置區 5"/>
          <p:cNvSpPr>
            <a:spLocks noGrp="1"/>
          </p:cNvSpPr>
          <p:nvPr>
            <p:ph type="sldNum" sz="quarter" idx="12"/>
          </p:nvPr>
        </p:nvSpPr>
        <p:spPr>
          <a:xfrm>
            <a:off x="817033" y="6356351"/>
            <a:ext cx="2641600" cy="365125"/>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2345753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D73C5C9C-999D-47D1-A1B3-E5A65F640070}" type="datetime1">
              <a:rPr lang="en-US" smtClean="0"/>
              <a:t>7/4/2021</a:t>
            </a:fld>
            <a:endParaRPr lang="en-US"/>
          </a:p>
        </p:txBody>
      </p:sp>
      <p:sp>
        <p:nvSpPr>
          <p:cNvPr id="3"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4"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3495346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52400"/>
            <a:ext cx="10972800" cy="990600"/>
          </a:xfrm>
        </p:spPr>
        <p:txBody>
          <a:bodyPr/>
          <a:lstStyle/>
          <a:p>
            <a:r>
              <a:rPr lang="en-US" altLang="zh-TW"/>
              <a:t>Click to edit Master title style</a:t>
            </a:r>
            <a:endParaRPr lang="zh-TW" altLang="en-US"/>
          </a:p>
        </p:txBody>
      </p:sp>
      <p:sp>
        <p:nvSpPr>
          <p:cNvPr id="3" name="文字版面配置區 2"/>
          <p:cNvSpPr>
            <a:spLocks noGrp="1"/>
          </p:cNvSpPr>
          <p:nvPr>
            <p:ph type="body" sz="half" idx="1"/>
          </p:nvPr>
        </p:nvSpPr>
        <p:spPr>
          <a:xfrm>
            <a:off x="609600" y="1219200"/>
            <a:ext cx="5384800" cy="49101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內容版面配置區 3"/>
          <p:cNvSpPr>
            <a:spLocks noGrp="1"/>
          </p:cNvSpPr>
          <p:nvPr>
            <p:ph sz="half" idx="2"/>
          </p:nvPr>
        </p:nvSpPr>
        <p:spPr>
          <a:xfrm>
            <a:off x="6197600" y="1219200"/>
            <a:ext cx="5384800" cy="49101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77CBB865-A405-4638-9521-13C7A4037108}" type="datetime1">
              <a:rPr lang="en-US" smtClean="0"/>
              <a:t>7/4/2021</a:t>
            </a:fld>
            <a:endParaRPr lang="en-US"/>
          </a:p>
        </p:txBody>
      </p:sp>
      <p:sp>
        <p:nvSpPr>
          <p:cNvPr id="6"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7"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180878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Click to edit Master title style</a:t>
            </a:r>
            <a:endParaRPr lang="en-US" dirty="0"/>
          </a:p>
        </p:txBody>
      </p:sp>
      <p:sp>
        <p:nvSpPr>
          <p:cNvPr id="8" name="內容版面配置區 7"/>
          <p:cNvSpPr>
            <a:spLocks noGrp="1"/>
          </p:cNvSpPr>
          <p:nvPr>
            <p:ph sz="quarter" idx="1"/>
          </p:nvPr>
        </p:nvSpPr>
        <p:spPr>
          <a:xfrm>
            <a:off x="609600" y="1219200"/>
            <a:ext cx="10972800" cy="4937760"/>
          </a:xfrm>
        </p:spPr>
        <p:txBody>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B938A609-3BD4-4847-BAB3-0955E368D7F7}" type="datetime1">
              <a:rPr lang="en-US" smtClean="0"/>
              <a:t>7/4/2021</a:t>
            </a:fld>
            <a:endParaRPr lang="en-US"/>
          </a:p>
        </p:txBody>
      </p:sp>
      <p:sp>
        <p:nvSpPr>
          <p:cNvPr id="5"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6"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76162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4" name="矩形 3"/>
          <p:cNvSpPr/>
          <p:nvPr/>
        </p:nvSpPr>
        <p:spPr>
          <a:xfrm>
            <a:off x="1219200" y="2819401"/>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5" name="矩形 4"/>
          <p:cNvSpPr/>
          <p:nvPr/>
        </p:nvSpPr>
        <p:spPr>
          <a:xfrm>
            <a:off x="1219200" y="2819401"/>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標題 1"/>
          <p:cNvSpPr>
            <a:spLocks noGrp="1"/>
          </p:cNvSpPr>
          <p:nvPr>
            <p:ph type="title"/>
          </p:nvPr>
        </p:nvSpPr>
        <p:spPr>
          <a:xfrm>
            <a:off x="1625600" y="2971800"/>
            <a:ext cx="9144000" cy="1066800"/>
          </a:xfrm>
        </p:spPr>
        <p:txBody>
          <a:bodyPr anchor="t"/>
          <a:lstStyle>
            <a:lvl1pPr algn="r">
              <a:buNone/>
              <a:defRPr sz="3200" b="0" cap="none" baseline="0"/>
            </a:lvl1pPr>
          </a:lstStyle>
          <a:p>
            <a:r>
              <a:rPr lang="en-US" altLang="zh-TW"/>
              <a:t>Click to edit Master title style</a:t>
            </a:r>
            <a:endParaRPr lang="en-US"/>
          </a:p>
        </p:txBody>
      </p:sp>
      <p:sp>
        <p:nvSpPr>
          <p:cNvPr id="3" name="文字版面配置區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TW"/>
              <a:t>Click to edit Master text styles</a:t>
            </a:r>
          </a:p>
        </p:txBody>
      </p:sp>
      <p:sp>
        <p:nvSpPr>
          <p:cNvPr id="6" name="日期版面配置區 3"/>
          <p:cNvSpPr>
            <a:spLocks noGrp="1"/>
          </p:cNvSpPr>
          <p:nvPr>
            <p:ph type="dt" sz="half" idx="10"/>
          </p:nvPr>
        </p:nvSpPr>
        <p:spPr>
          <a:xfrm>
            <a:off x="8534400" y="6354763"/>
            <a:ext cx="3048000" cy="366712"/>
          </a:xfrm>
          <a:prstGeom prst="rect">
            <a:avLst/>
          </a:prstGeom>
        </p:spPr>
        <p:txBody>
          <a:bodyPr/>
          <a:lstStyle>
            <a:lvl1pPr>
              <a:defRPr/>
            </a:lvl1pPr>
          </a:lstStyle>
          <a:p>
            <a:fld id="{F3FBE94E-F9F9-4CAE-917A-5CD43C796B84}" type="datetime1">
              <a:rPr lang="en-US" smtClean="0"/>
              <a:t>7/4/2021</a:t>
            </a:fld>
            <a:endParaRPr lang="en-US"/>
          </a:p>
        </p:txBody>
      </p:sp>
      <p:sp>
        <p:nvSpPr>
          <p:cNvPr id="7" name="頁尾版面配置區 4"/>
          <p:cNvSpPr>
            <a:spLocks noGrp="1"/>
          </p:cNvSpPr>
          <p:nvPr>
            <p:ph type="ftr" sz="quarter" idx="11"/>
          </p:nvPr>
        </p:nvSpPr>
        <p:spPr>
          <a:xfrm>
            <a:off x="3865033" y="6354763"/>
            <a:ext cx="4633384" cy="366712"/>
          </a:xfrm>
          <a:prstGeom prst="rect">
            <a:avLst/>
          </a:prstGeom>
        </p:spPr>
        <p:txBody>
          <a:bodyPr/>
          <a:lstStyle>
            <a:lvl1pPr>
              <a:defRPr/>
            </a:lvl1pPr>
          </a:lstStyle>
          <a:p>
            <a:endParaRPr lang="en-US"/>
          </a:p>
        </p:txBody>
      </p:sp>
      <p:sp>
        <p:nvSpPr>
          <p:cNvPr id="8" name="投影片編號版面配置區 5"/>
          <p:cNvSpPr>
            <a:spLocks noGrp="1"/>
          </p:cNvSpPr>
          <p:nvPr>
            <p:ph type="sldNum" sz="quarter" idx="12"/>
          </p:nvPr>
        </p:nvSpPr>
        <p:spPr>
          <a:xfrm>
            <a:off x="1426634" y="6354763"/>
            <a:ext cx="2027767" cy="366712"/>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2348596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28600"/>
            <a:ext cx="10972800" cy="914400"/>
          </a:xfrm>
        </p:spPr>
        <p:txBody>
          <a:bodyPr/>
          <a:lstStyle/>
          <a:p>
            <a:r>
              <a:rPr lang="en-US" altLang="zh-TW"/>
              <a:t>Click to edit Master title style</a:t>
            </a:r>
            <a:endParaRPr lang="en-US"/>
          </a:p>
        </p:txBody>
      </p:sp>
      <p:sp>
        <p:nvSpPr>
          <p:cNvPr id="9" name="內容版面配置區 8"/>
          <p:cNvSpPr>
            <a:spLocks noGrp="1"/>
          </p:cNvSpPr>
          <p:nvPr>
            <p:ph sz="quarter" idx="1"/>
          </p:nvPr>
        </p:nvSpPr>
        <p:spPr>
          <a:xfrm>
            <a:off x="609600" y="1219200"/>
            <a:ext cx="5388864" cy="49377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11" name="內容版面配置區 10"/>
          <p:cNvSpPr>
            <a:spLocks noGrp="1"/>
          </p:cNvSpPr>
          <p:nvPr>
            <p:ph sz="quarter" idx="2"/>
          </p:nvPr>
        </p:nvSpPr>
        <p:spPr>
          <a:xfrm>
            <a:off x="6176264" y="1216152"/>
            <a:ext cx="5388864" cy="493776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4EB2D897-E70C-437B-AC50-0C381103269C}" type="datetime1">
              <a:rPr lang="en-US" smtClean="0"/>
              <a:t>7/4/2021</a:t>
            </a:fld>
            <a:endParaRPr lang="en-US"/>
          </a:p>
        </p:txBody>
      </p:sp>
      <p:sp>
        <p:nvSpPr>
          <p:cNvPr id="6"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7"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156836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28600"/>
            <a:ext cx="10972800" cy="914400"/>
          </a:xfrm>
        </p:spPr>
        <p:txBody>
          <a:bodyPr anchor="ctr"/>
          <a:lstStyle>
            <a:lvl1pPr>
              <a:defRPr/>
            </a:lvl1pPr>
          </a:lstStyle>
          <a:p>
            <a:r>
              <a:rPr lang="en-US" altLang="zh-TW"/>
              <a:t>Click to edit Master title style</a:t>
            </a:r>
            <a:endParaRPr lang="en-US"/>
          </a:p>
        </p:txBody>
      </p:sp>
      <p:sp>
        <p:nvSpPr>
          <p:cNvPr id="3" name="文字版面配置區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ltLang="zh-TW"/>
              <a:t>Click to edit Master text styles</a:t>
            </a:r>
          </a:p>
        </p:txBody>
      </p:sp>
      <p:sp>
        <p:nvSpPr>
          <p:cNvPr id="4" name="文字版面配置區 3"/>
          <p:cNvSpPr>
            <a:spLocks noGrp="1"/>
          </p:cNvSpPr>
          <p:nvPr>
            <p:ph type="body" sz="half" idx="3"/>
          </p:nvPr>
        </p:nvSpPr>
        <p:spPr>
          <a:xfrm>
            <a:off x="6197601"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ltLang="zh-TW"/>
              <a:t>Click to edit Master text styles</a:t>
            </a:r>
          </a:p>
        </p:txBody>
      </p:sp>
      <p:sp>
        <p:nvSpPr>
          <p:cNvPr id="11" name="內容版面配置區 10"/>
          <p:cNvSpPr>
            <a:spLocks noGrp="1"/>
          </p:cNvSpPr>
          <p:nvPr>
            <p:ph sz="quarter" idx="2"/>
          </p:nvPr>
        </p:nvSpPr>
        <p:spPr>
          <a:xfrm>
            <a:off x="609600" y="2133600"/>
            <a:ext cx="5384800" cy="40386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13" name="內容版面配置區 12"/>
          <p:cNvSpPr>
            <a:spLocks noGrp="1"/>
          </p:cNvSpPr>
          <p:nvPr>
            <p:ph sz="quarter" idx="4"/>
          </p:nvPr>
        </p:nvSpPr>
        <p:spPr>
          <a:xfrm>
            <a:off x="6197600" y="2133600"/>
            <a:ext cx="5384800" cy="40386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日期版面配置區 13"/>
          <p:cNvSpPr>
            <a:spLocks noGrp="1"/>
          </p:cNvSpPr>
          <p:nvPr>
            <p:ph type="dt" sz="half" idx="10"/>
          </p:nvPr>
        </p:nvSpPr>
        <p:spPr>
          <a:xfrm>
            <a:off x="8534401" y="6356351"/>
            <a:ext cx="3052233" cy="365125"/>
          </a:xfrm>
          <a:prstGeom prst="rect">
            <a:avLst/>
          </a:prstGeom>
        </p:spPr>
        <p:txBody>
          <a:bodyPr/>
          <a:lstStyle>
            <a:lvl1pPr>
              <a:defRPr/>
            </a:lvl1pPr>
          </a:lstStyle>
          <a:p>
            <a:fld id="{FB9AB157-01C8-486E-88DA-38A2233B91FE}" type="datetime1">
              <a:rPr lang="en-US" smtClean="0"/>
              <a:t>7/4/2021</a:t>
            </a:fld>
            <a:endParaRPr lang="en-US"/>
          </a:p>
        </p:txBody>
      </p:sp>
      <p:sp>
        <p:nvSpPr>
          <p:cNvPr id="8"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9" name="投影片編號版面配置區 22"/>
          <p:cNvSpPr>
            <a:spLocks noGrp="1"/>
          </p:cNvSpPr>
          <p:nvPr>
            <p:ph type="sldNum" sz="quarter" idx="12"/>
          </p:nvPr>
        </p:nvSpPr>
        <p:spPr>
          <a:xfrm>
            <a:off x="8976784" y="6308726"/>
            <a:ext cx="2641600" cy="365125"/>
          </a:xfrm>
          <a:prstGeom prst="rect">
            <a:avLst/>
          </a:prstGeom>
        </p:spPr>
        <p:txBody>
          <a:bodyPr/>
          <a:lstStyle>
            <a:lvl1pPr>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368810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等腰三角形 2"/>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標題 1"/>
          <p:cNvSpPr>
            <a:spLocks noGrp="1"/>
          </p:cNvSpPr>
          <p:nvPr>
            <p:ph type="title"/>
          </p:nvPr>
        </p:nvSpPr>
        <p:spPr>
          <a:xfrm>
            <a:off x="609600" y="228600"/>
            <a:ext cx="10972800" cy="914400"/>
          </a:xfrm>
        </p:spPr>
        <p:txBody>
          <a:bodyPr/>
          <a:lstStyle/>
          <a:p>
            <a:r>
              <a:rPr lang="en-US" altLang="zh-TW"/>
              <a:t>Click to edit Master title style</a:t>
            </a:r>
            <a:endParaRPr lang="en-US"/>
          </a:p>
        </p:txBody>
      </p:sp>
      <p:sp>
        <p:nvSpPr>
          <p:cNvPr id="4" name="日期版面配置區 2"/>
          <p:cNvSpPr>
            <a:spLocks noGrp="1"/>
          </p:cNvSpPr>
          <p:nvPr>
            <p:ph type="dt" sz="half" idx="10"/>
          </p:nvPr>
        </p:nvSpPr>
        <p:spPr>
          <a:xfrm>
            <a:off x="8534401" y="6356351"/>
            <a:ext cx="3052233" cy="365125"/>
          </a:xfrm>
          <a:prstGeom prst="rect">
            <a:avLst/>
          </a:prstGeom>
        </p:spPr>
        <p:txBody>
          <a:bodyPr/>
          <a:lstStyle>
            <a:lvl1pPr>
              <a:defRPr/>
            </a:lvl1pPr>
          </a:lstStyle>
          <a:p>
            <a:fld id="{FF0F0FA8-629D-492D-84C5-0143ACFA2CB9}" type="datetime1">
              <a:rPr lang="en-US" smtClean="0"/>
              <a:t>7/4/2021</a:t>
            </a:fld>
            <a:endParaRPr lang="en-US"/>
          </a:p>
        </p:txBody>
      </p:sp>
      <p:sp>
        <p:nvSpPr>
          <p:cNvPr id="5" name="頁尾版面配置區 3"/>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6" name="投影片編號版面配置區 4"/>
          <p:cNvSpPr>
            <a:spLocks noGrp="1"/>
          </p:cNvSpPr>
          <p:nvPr>
            <p:ph type="sldNum" sz="quarter" idx="12"/>
          </p:nvPr>
        </p:nvSpPr>
        <p:spPr>
          <a:xfrm>
            <a:off x="817033" y="6356351"/>
            <a:ext cx="2641600" cy="365125"/>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398385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線接點 1"/>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3" name="等腰三角形 2"/>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4" name="日期版面配置區 1"/>
          <p:cNvSpPr>
            <a:spLocks noGrp="1"/>
          </p:cNvSpPr>
          <p:nvPr>
            <p:ph type="dt" sz="half" idx="10"/>
          </p:nvPr>
        </p:nvSpPr>
        <p:spPr>
          <a:xfrm>
            <a:off x="8534401" y="6356351"/>
            <a:ext cx="3052233" cy="365125"/>
          </a:xfrm>
          <a:prstGeom prst="rect">
            <a:avLst/>
          </a:prstGeom>
        </p:spPr>
        <p:txBody>
          <a:bodyPr/>
          <a:lstStyle>
            <a:lvl1pPr>
              <a:defRPr/>
            </a:lvl1pPr>
          </a:lstStyle>
          <a:p>
            <a:fld id="{83F1950D-5091-4FA1-A5B5-2207A5B01B07}" type="datetime1">
              <a:rPr lang="en-US" smtClean="0"/>
              <a:t>7/4/2021</a:t>
            </a:fld>
            <a:endParaRPr lang="en-US"/>
          </a:p>
        </p:txBody>
      </p:sp>
      <p:sp>
        <p:nvSpPr>
          <p:cNvPr id="5" name="頁尾版面配置區 2"/>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6" name="投影片編號版面配置區 3"/>
          <p:cNvSpPr>
            <a:spLocks noGrp="1"/>
          </p:cNvSpPr>
          <p:nvPr>
            <p:ph type="sldNum" sz="quarter" idx="12"/>
          </p:nvPr>
        </p:nvSpPr>
        <p:spPr>
          <a:xfrm>
            <a:off x="817033" y="6356351"/>
            <a:ext cx="2641600" cy="365125"/>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59469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5" name="直線接點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6" name="直線接點 5"/>
          <p:cNvSpPr>
            <a:spLocks noChangeShapeType="1"/>
          </p:cNvSpPr>
          <p:nvPr/>
        </p:nvSpPr>
        <p:spPr bwMode="auto">
          <a:xfrm rot="5400000">
            <a:off x="5220229"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7" name="等腰三角形 6"/>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標題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en-US" altLang="zh-TW"/>
              <a:t>Click to edit Master title style</a:t>
            </a:r>
            <a:endParaRPr lang="en-US"/>
          </a:p>
        </p:txBody>
      </p:sp>
      <p:sp>
        <p:nvSpPr>
          <p:cNvPr id="3" name="文字版面配置區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ltLang="zh-TW"/>
              <a:t>Click to edit Master text styles</a:t>
            </a:r>
          </a:p>
        </p:txBody>
      </p:sp>
      <p:sp>
        <p:nvSpPr>
          <p:cNvPr id="12" name="內容版面配置區 11"/>
          <p:cNvSpPr>
            <a:spLocks noGrp="1"/>
          </p:cNvSpPr>
          <p:nvPr>
            <p:ph sz="quarter" idx="1"/>
          </p:nvPr>
        </p:nvSpPr>
        <p:spPr>
          <a:xfrm>
            <a:off x="406400" y="304800"/>
            <a:ext cx="7620000" cy="57150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8" name="日期版面配置區 4"/>
          <p:cNvSpPr>
            <a:spLocks noGrp="1"/>
          </p:cNvSpPr>
          <p:nvPr>
            <p:ph type="dt" sz="half" idx="10"/>
          </p:nvPr>
        </p:nvSpPr>
        <p:spPr>
          <a:xfrm>
            <a:off x="8534401" y="6356351"/>
            <a:ext cx="3052233" cy="365125"/>
          </a:xfrm>
          <a:prstGeom prst="rect">
            <a:avLst/>
          </a:prstGeom>
        </p:spPr>
        <p:txBody>
          <a:bodyPr/>
          <a:lstStyle>
            <a:lvl1pPr>
              <a:defRPr/>
            </a:lvl1pPr>
          </a:lstStyle>
          <a:p>
            <a:fld id="{007F5D12-10DF-4FF3-8C7F-4D16D3179AB8}" type="datetime1">
              <a:rPr lang="en-US" smtClean="0"/>
              <a:t>7/4/2021</a:t>
            </a:fld>
            <a:endParaRPr lang="en-US"/>
          </a:p>
        </p:txBody>
      </p:sp>
      <p:sp>
        <p:nvSpPr>
          <p:cNvPr id="9" name="頁尾版面配置區 5"/>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10" name="投影片編號版面配置區 6"/>
          <p:cNvSpPr>
            <a:spLocks noGrp="1"/>
          </p:cNvSpPr>
          <p:nvPr>
            <p:ph type="sldNum" sz="quarter" idx="12"/>
          </p:nvPr>
        </p:nvSpPr>
        <p:spPr>
          <a:xfrm>
            <a:off x="817033" y="6356351"/>
            <a:ext cx="2641600" cy="365125"/>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118004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5" name="直線接點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white"/>
              </a:solidFill>
            </a:endParaRPr>
          </a:p>
        </p:txBody>
      </p:sp>
      <p:sp>
        <p:nvSpPr>
          <p:cNvPr id="6" name="等腰三角形 5"/>
          <p:cNvSpPr>
            <a:spLocks noChangeAspect="1"/>
          </p:cNvSpPr>
          <p:nvPr/>
        </p:nvSpPr>
        <p:spPr>
          <a:xfrm rot="5400000">
            <a:off x="590550" y="644736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7" name="矩形 6"/>
          <p:cNvSpPr/>
          <p:nvPr/>
        </p:nvSpPr>
        <p:spPr>
          <a:xfrm>
            <a:off x="609601" y="500063"/>
            <a:ext cx="243417"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標題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ltLang="zh-TW"/>
              <a:t>Click to edit Master title style</a:t>
            </a:r>
            <a:endParaRPr lang="en-US"/>
          </a:p>
        </p:txBody>
      </p:sp>
      <p:sp>
        <p:nvSpPr>
          <p:cNvPr id="3" name="圖片版面配置區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altLang="zh-TW" noProof="0"/>
              <a:t>Click icon to add picture</a:t>
            </a:r>
            <a:endParaRPr lang="en-US" noProof="0" dirty="0"/>
          </a:p>
        </p:txBody>
      </p:sp>
      <p:sp>
        <p:nvSpPr>
          <p:cNvPr id="4" name="文字版面配置區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ltLang="zh-TW"/>
              <a:t>Click to edit Master text styles</a:t>
            </a:r>
          </a:p>
        </p:txBody>
      </p:sp>
      <p:sp>
        <p:nvSpPr>
          <p:cNvPr id="8" name="日期版面配置區 4"/>
          <p:cNvSpPr>
            <a:spLocks noGrp="1"/>
          </p:cNvSpPr>
          <p:nvPr>
            <p:ph type="dt" sz="half" idx="10"/>
          </p:nvPr>
        </p:nvSpPr>
        <p:spPr>
          <a:xfrm>
            <a:off x="8534401" y="6356351"/>
            <a:ext cx="3052233" cy="365125"/>
          </a:xfrm>
          <a:prstGeom prst="rect">
            <a:avLst/>
          </a:prstGeom>
        </p:spPr>
        <p:txBody>
          <a:bodyPr/>
          <a:lstStyle>
            <a:lvl1pPr>
              <a:defRPr/>
            </a:lvl1pPr>
          </a:lstStyle>
          <a:p>
            <a:fld id="{847A41D8-1459-45C4-B416-C43A84C1AC66}" type="datetime1">
              <a:rPr lang="en-US" smtClean="0"/>
              <a:t>7/4/2021</a:t>
            </a:fld>
            <a:endParaRPr lang="en-US"/>
          </a:p>
        </p:txBody>
      </p:sp>
      <p:sp>
        <p:nvSpPr>
          <p:cNvPr id="9" name="頁尾版面配置區 5"/>
          <p:cNvSpPr>
            <a:spLocks noGrp="1"/>
          </p:cNvSpPr>
          <p:nvPr>
            <p:ph type="ftr" sz="quarter" idx="11"/>
          </p:nvPr>
        </p:nvSpPr>
        <p:spPr>
          <a:xfrm>
            <a:off x="6903797" y="6356351"/>
            <a:ext cx="4673600" cy="365125"/>
          </a:xfrm>
          <a:prstGeom prst="rect">
            <a:avLst/>
          </a:prstGeom>
        </p:spPr>
        <p:txBody>
          <a:bodyPr/>
          <a:lstStyle>
            <a:lvl1pPr>
              <a:defRPr/>
            </a:lvl1pPr>
          </a:lstStyle>
          <a:p>
            <a:endParaRPr lang="en-US"/>
          </a:p>
        </p:txBody>
      </p:sp>
      <p:sp>
        <p:nvSpPr>
          <p:cNvPr id="10" name="投影片編號版面配置區 6"/>
          <p:cNvSpPr>
            <a:spLocks noGrp="1"/>
          </p:cNvSpPr>
          <p:nvPr>
            <p:ph type="sldNum" sz="quarter" idx="12"/>
          </p:nvPr>
        </p:nvSpPr>
        <p:spPr>
          <a:xfrm>
            <a:off x="817033" y="6356351"/>
            <a:ext cx="2641600" cy="365125"/>
          </a:xfrm>
          <a:prstGeom prst="rect">
            <a:avLst/>
          </a:prstGeom>
        </p:spPr>
        <p:txBody>
          <a:bodyPr/>
          <a:lstStyle>
            <a:lvl1pPr fontAlgn="auto">
              <a:spcBef>
                <a:spcPts val="0"/>
              </a:spcBef>
              <a:spcAft>
                <a:spcPts val="0"/>
              </a:spcAft>
              <a:defRPr>
                <a:latin typeface="+mn-lt"/>
                <a:ea typeface="+mn-ea"/>
              </a:defRPr>
            </a:lvl1pPr>
          </a:lstStyle>
          <a:p>
            <a:fld id="{D94E11FD-4589-4230-BC13-9330B3694969}" type="slidenum">
              <a:rPr lang="en-US" smtClean="0"/>
              <a:t>‹#›</a:t>
            </a:fld>
            <a:endParaRPr lang="en-US"/>
          </a:p>
        </p:txBody>
      </p:sp>
    </p:spTree>
    <p:extLst>
      <p:ext uri="{BB962C8B-B14F-4D97-AF65-F5344CB8AC3E}">
        <p14:creationId xmlns:p14="http://schemas.microsoft.com/office/powerpoint/2010/main" val="382765389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bwMode="auto">
          <a:xfrm>
            <a:off x="609600" y="152400"/>
            <a:ext cx="109728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027" name="文字版面配置區 12"/>
          <p:cNvSpPr>
            <a:spLocks noGrp="1"/>
          </p:cNvSpPr>
          <p:nvPr>
            <p:ph type="body" idx="1"/>
          </p:nvPr>
        </p:nvSpPr>
        <p:spPr bwMode="auto">
          <a:xfrm>
            <a:off x="609600" y="1219200"/>
            <a:ext cx="109728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29" name="直線接點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sz="1800" dirty="0">
              <a:solidFill>
                <a:prstClr val="black"/>
              </a:solidFill>
            </a:endParaRPr>
          </a:p>
        </p:txBody>
      </p:sp>
      <p:sp>
        <p:nvSpPr>
          <p:cNvPr id="11" name="頁尾版面配置區 16">
            <a:extLst>
              <a:ext uri="{FF2B5EF4-FFF2-40B4-BE49-F238E27FC236}">
                <a16:creationId xmlns:a16="http://schemas.microsoft.com/office/drawing/2014/main" id="{063A8A98-737F-46A0-8FA8-5C423A97053D}"/>
              </a:ext>
            </a:extLst>
          </p:cNvPr>
          <p:cNvSpPr>
            <a:spLocks noGrp="1"/>
          </p:cNvSpPr>
          <p:nvPr>
            <p:ph type="ftr" sz="quarter" idx="3"/>
          </p:nvPr>
        </p:nvSpPr>
        <p:spPr>
          <a:xfrm>
            <a:off x="7328669" y="6354763"/>
            <a:ext cx="4633384" cy="366712"/>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746011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3200" kern="1200">
          <a:solidFill>
            <a:schemeClr val="tx2"/>
          </a:solidFill>
          <a:latin typeface="Times New Roman" panose="02020603050405020304" pitchFamily="18" charset="0"/>
          <a:ea typeface="+mj-ea"/>
          <a:cs typeface="Times New Roman" panose="02020603050405020304" pitchFamily="18" charset="0"/>
        </a:defRPr>
      </a:lvl1pPr>
      <a:lvl2pPr algn="l" rtl="0" eaLnBrk="1" fontAlgn="base" hangingPunct="1">
        <a:spcBef>
          <a:spcPct val="0"/>
        </a:spcBef>
        <a:spcAft>
          <a:spcPct val="0"/>
        </a:spcAft>
        <a:defRPr sz="3200">
          <a:solidFill>
            <a:schemeClr val="tx2"/>
          </a:solidFill>
          <a:latin typeface="Bookman Old Style" pitchFamily="18" charset="0"/>
          <a:ea typeface="標楷體" pitchFamily="65" charset="-120"/>
        </a:defRPr>
      </a:lvl2pPr>
      <a:lvl3pPr algn="l" rtl="0" eaLnBrk="1" fontAlgn="base" hangingPunct="1">
        <a:spcBef>
          <a:spcPct val="0"/>
        </a:spcBef>
        <a:spcAft>
          <a:spcPct val="0"/>
        </a:spcAft>
        <a:defRPr sz="3200">
          <a:solidFill>
            <a:schemeClr val="tx2"/>
          </a:solidFill>
          <a:latin typeface="Bookman Old Style" pitchFamily="18" charset="0"/>
          <a:ea typeface="標楷體" pitchFamily="65" charset="-120"/>
        </a:defRPr>
      </a:lvl3pPr>
      <a:lvl4pPr algn="l" rtl="0" eaLnBrk="1" fontAlgn="base" hangingPunct="1">
        <a:spcBef>
          <a:spcPct val="0"/>
        </a:spcBef>
        <a:spcAft>
          <a:spcPct val="0"/>
        </a:spcAft>
        <a:defRPr sz="3200">
          <a:solidFill>
            <a:schemeClr val="tx2"/>
          </a:solidFill>
          <a:latin typeface="Bookman Old Style" pitchFamily="18" charset="0"/>
          <a:ea typeface="標楷體" pitchFamily="65" charset="-120"/>
        </a:defRPr>
      </a:lvl4pPr>
      <a:lvl5pPr algn="l" rtl="0" eaLnBrk="1" fontAlgn="base" hangingPunct="1">
        <a:spcBef>
          <a:spcPct val="0"/>
        </a:spcBef>
        <a:spcAft>
          <a:spcPct val="0"/>
        </a:spcAft>
        <a:defRPr sz="3200">
          <a:solidFill>
            <a:schemeClr val="tx2"/>
          </a:solidFill>
          <a:latin typeface="Bookman Old Style" pitchFamily="18" charset="0"/>
          <a:ea typeface="標楷體" pitchFamily="65" charset="-120"/>
        </a:defRPr>
      </a:lvl5pPr>
      <a:lvl6pPr marL="457200" algn="l" rtl="0" eaLnBrk="1" fontAlgn="base" hangingPunct="1">
        <a:spcBef>
          <a:spcPct val="0"/>
        </a:spcBef>
        <a:spcAft>
          <a:spcPct val="0"/>
        </a:spcAft>
        <a:defRPr sz="3200">
          <a:solidFill>
            <a:schemeClr val="tx2"/>
          </a:solidFill>
          <a:latin typeface="Bookman Old Style" pitchFamily="18" charset="0"/>
          <a:ea typeface="標楷體" pitchFamily="65" charset="-120"/>
        </a:defRPr>
      </a:lvl6pPr>
      <a:lvl7pPr marL="914400" algn="l" rtl="0" eaLnBrk="1" fontAlgn="base" hangingPunct="1">
        <a:spcBef>
          <a:spcPct val="0"/>
        </a:spcBef>
        <a:spcAft>
          <a:spcPct val="0"/>
        </a:spcAft>
        <a:defRPr sz="3200">
          <a:solidFill>
            <a:schemeClr val="tx2"/>
          </a:solidFill>
          <a:latin typeface="Bookman Old Style" pitchFamily="18" charset="0"/>
          <a:ea typeface="標楷體" pitchFamily="65" charset="-120"/>
        </a:defRPr>
      </a:lvl7pPr>
      <a:lvl8pPr marL="1371600" algn="l" rtl="0" eaLnBrk="1" fontAlgn="base" hangingPunct="1">
        <a:spcBef>
          <a:spcPct val="0"/>
        </a:spcBef>
        <a:spcAft>
          <a:spcPct val="0"/>
        </a:spcAft>
        <a:defRPr sz="3200">
          <a:solidFill>
            <a:schemeClr val="tx2"/>
          </a:solidFill>
          <a:latin typeface="Bookman Old Style" pitchFamily="18" charset="0"/>
          <a:ea typeface="標楷體" pitchFamily="65" charset="-120"/>
        </a:defRPr>
      </a:lvl8pPr>
      <a:lvl9pPr marL="1828800" algn="l" rtl="0" eaLnBrk="1" fontAlgn="base" hangingPunct="1">
        <a:spcBef>
          <a:spcPct val="0"/>
        </a:spcBef>
        <a:spcAft>
          <a:spcPct val="0"/>
        </a:spcAft>
        <a:defRPr sz="3200">
          <a:solidFill>
            <a:schemeClr val="tx2"/>
          </a:solidFill>
          <a:latin typeface="Bookman Old Style" pitchFamily="18" charset="0"/>
          <a:ea typeface="標楷體" pitchFamily="65" charset="-120"/>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Times New Roman" panose="02020603050405020304" pitchFamily="18" charset="0"/>
          <a:ea typeface="+mn-ea"/>
          <a:cs typeface="Times New Roman" panose="02020603050405020304" pitchFamily="18" charset="0"/>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97BE-4C01-4296-899E-72145857A8B7}"/>
              </a:ext>
            </a:extLst>
          </p:cNvPr>
          <p:cNvSpPr>
            <a:spLocks noGrp="1"/>
          </p:cNvSpPr>
          <p:nvPr>
            <p:ph type="ctrTitle"/>
          </p:nvPr>
        </p:nvSpPr>
        <p:spPr/>
        <p:txBody>
          <a:bodyPr/>
          <a:lstStyle/>
          <a:p>
            <a:r>
              <a:rPr lang="en-US" sz="4200" dirty="0">
                <a:latin typeface="Calibri" panose="020F0502020204030204" pitchFamily="34" charset="0"/>
                <a:cs typeface="Calibri" panose="020F0502020204030204" pitchFamily="34" charset="0"/>
              </a:rPr>
              <a:t>Possible problems in cellular network</a:t>
            </a:r>
          </a:p>
        </p:txBody>
      </p:sp>
      <p:sp>
        <p:nvSpPr>
          <p:cNvPr id="3" name="Subtitle 2">
            <a:extLst>
              <a:ext uri="{FF2B5EF4-FFF2-40B4-BE49-F238E27FC236}">
                <a16:creationId xmlns:a16="http://schemas.microsoft.com/office/drawing/2014/main" id="{ABBBE2A7-3B24-45F3-A969-87B28D821F71}"/>
              </a:ext>
            </a:extLst>
          </p:cNvPr>
          <p:cNvSpPr>
            <a:spLocks noGrp="1"/>
          </p:cNvSpPr>
          <p:nvPr>
            <p:ph type="subTitle" idx="1"/>
          </p:nvPr>
        </p:nvSpPr>
        <p:spPr>
          <a:xfrm>
            <a:off x="1625600" y="3666865"/>
            <a:ext cx="9144000" cy="952518"/>
          </a:xfrm>
        </p:spPr>
        <p:txBody>
          <a:bodyPr/>
          <a:lstStyle/>
          <a:p>
            <a:r>
              <a:rPr lang="en-US" sz="2400" dirty="0">
                <a:latin typeface="Arial" panose="020B0604020202020204" pitchFamily="34" charset="0"/>
                <a:cs typeface="Arial" panose="020B0604020202020204" pitchFamily="34" charset="0"/>
              </a:rPr>
              <a:t>Presenter: Po-</a:t>
            </a:r>
            <a:r>
              <a:rPr lang="en-US" sz="2400" dirty="0" err="1">
                <a:latin typeface="Arial" panose="020B0604020202020204" pitchFamily="34" charset="0"/>
                <a:cs typeface="Arial" panose="020B0604020202020204" pitchFamily="34" charset="0"/>
              </a:rPr>
              <a:t>Hsun</a:t>
            </a:r>
            <a:r>
              <a:rPr lang="en-US" sz="2400" dirty="0">
                <a:latin typeface="Arial" panose="020B0604020202020204" pitchFamily="34" charset="0"/>
                <a:cs typeface="Arial" panose="020B0604020202020204" pitchFamily="34" charset="0"/>
              </a:rPr>
              <a:t> Lin</a:t>
            </a:r>
          </a:p>
          <a:p>
            <a:r>
              <a:rPr lang="en-US" altLang="zh-TW" sz="2400" dirty="0">
                <a:latin typeface="Arial" panose="020B0604020202020204" pitchFamily="34" charset="0"/>
                <a:cs typeface="Arial" panose="020B0604020202020204" pitchFamily="34" charset="0"/>
              </a:rPr>
              <a:t>Advisor: </a:t>
            </a:r>
            <a:r>
              <a:rPr lang="en-GB" altLang="zh-TW" sz="2400" dirty="0">
                <a:latin typeface="Arial" panose="020B0604020202020204" pitchFamily="34" charset="0"/>
                <a:cs typeface="Arial" panose="020B0604020202020204" pitchFamily="34" charset="0"/>
              </a:rPr>
              <a:t>Wan</a:t>
            </a:r>
            <a:r>
              <a:rPr lang="en-US" altLang="zh-TW" sz="2400" dirty="0">
                <a:latin typeface="Arial" panose="020B0604020202020204" pitchFamily="34" charset="0"/>
                <a:cs typeface="Arial" panose="020B0604020202020204" pitchFamily="34" charset="0"/>
              </a:rPr>
              <a:t>j</a:t>
            </a:r>
            <a:r>
              <a:rPr lang="en-GB" altLang="zh-TW" sz="2400" dirty="0" err="1">
                <a:latin typeface="Arial" panose="020B0604020202020204" pitchFamily="34" charset="0"/>
                <a:cs typeface="Arial" panose="020B0604020202020204" pitchFamily="34" charset="0"/>
              </a:rPr>
              <a:t>iun</a:t>
            </a:r>
            <a:r>
              <a:rPr lang="en-GB" altLang="zh-TW" sz="2400" dirty="0">
                <a:latin typeface="Arial" panose="020B0604020202020204" pitchFamily="34" charset="0"/>
                <a:cs typeface="Arial" panose="020B0604020202020204" pitchFamily="34" charset="0"/>
              </a:rPr>
              <a:t> Liao</a:t>
            </a:r>
          </a:p>
        </p:txBody>
      </p:sp>
    </p:spTree>
    <p:extLst>
      <p:ext uri="{BB962C8B-B14F-4D97-AF65-F5344CB8AC3E}">
        <p14:creationId xmlns:p14="http://schemas.microsoft.com/office/powerpoint/2010/main" val="17141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p:txBody>
          <a:bodyPr/>
          <a:lstStyle/>
          <a:p>
            <a:r>
              <a:rPr lang="en-US" sz="4800" dirty="0">
                <a:solidFill>
                  <a:srgbClr val="0070C0"/>
                </a:solidFill>
                <a:latin typeface="Calibri" panose="020F0502020204030204" pitchFamily="34" charset="0"/>
                <a:cs typeface="Calibri" panose="020F0502020204030204" pitchFamily="34" charset="0"/>
              </a:rPr>
              <a:t>Federated Learning  </a:t>
            </a:r>
            <a:r>
              <a:rPr lang="en-US" dirty="0">
                <a:solidFill>
                  <a:srgbClr val="0070C0"/>
                </a:solidFill>
                <a:latin typeface="Calibri" panose="020F0502020204030204" pitchFamily="34" charset="0"/>
                <a:cs typeface="Calibri" panose="020F0502020204030204" pitchFamily="34" charset="0"/>
              </a:rPr>
              <a:t>common federated learning</a:t>
            </a: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806124" y="6457813"/>
            <a:ext cx="385876" cy="261039"/>
          </a:xfrm>
        </p:spPr>
        <p:txBody>
          <a:bodyPr/>
          <a:lstStyle/>
          <a:p>
            <a:fld id="{D94E11FD-4589-4230-BC13-9330B3694969}" type="slidenum">
              <a:rPr lang="en-US" smtClean="0"/>
              <a:t>2</a:t>
            </a:fld>
            <a:endParaRPr lang="en-US"/>
          </a:p>
        </p:txBody>
      </p:sp>
      <p:sp>
        <p:nvSpPr>
          <p:cNvPr id="9" name="矩形 8">
            <a:extLst>
              <a:ext uri="{FF2B5EF4-FFF2-40B4-BE49-F238E27FC236}">
                <a16:creationId xmlns:a16="http://schemas.microsoft.com/office/drawing/2014/main" id="{103660E9-1498-400F-B330-971BCC84AF65}"/>
              </a:ext>
            </a:extLst>
          </p:cNvPr>
          <p:cNvSpPr/>
          <p:nvPr/>
        </p:nvSpPr>
        <p:spPr>
          <a:xfrm>
            <a:off x="169594" y="5490577"/>
            <a:ext cx="2898151" cy="369332"/>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arXiv:1902.04885 [cs.AI]</a:t>
            </a:r>
            <a:endParaRPr lang="zh-TW" altLang="en-US" dirty="0">
              <a:latin typeface="Times New Roman" panose="02020603050405020304" pitchFamily="18" charset="0"/>
              <a:cs typeface="Times New Roman" panose="02020603050405020304" pitchFamily="18" charset="0"/>
            </a:endParaRPr>
          </a:p>
        </p:txBody>
      </p:sp>
      <p:pic>
        <p:nvPicPr>
          <p:cNvPr id="10" name="內容版面配置區 7">
            <a:extLst>
              <a:ext uri="{FF2B5EF4-FFF2-40B4-BE49-F238E27FC236}">
                <a16:creationId xmlns:a16="http://schemas.microsoft.com/office/drawing/2014/main" id="{7B8AB6EF-E2A4-4F6D-B78C-0141E4254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69594" y="1262270"/>
            <a:ext cx="7395931" cy="4134678"/>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19E8CAC-537F-42A4-9B64-A219313BB95D}"/>
                  </a:ext>
                </a:extLst>
              </p:cNvPr>
              <p:cNvSpPr/>
              <p:nvPr/>
            </p:nvSpPr>
            <p:spPr>
              <a:xfrm>
                <a:off x="7571068" y="1259822"/>
                <a:ext cx="4531481" cy="5494068"/>
              </a:xfrm>
              <a:prstGeom prst="rect">
                <a:avLst/>
              </a:prstGeom>
            </p:spPr>
            <p:txBody>
              <a:bodyPr wrap="square">
                <a:spAutoFit/>
              </a:bodyPr>
              <a:lstStyle/>
              <a:p>
                <a:pPr>
                  <a:spcBef>
                    <a:spcPts val="600"/>
                  </a:spcBef>
                  <a:spcAft>
                    <a:spcPts val="600"/>
                  </a:spcAft>
                </a:pPr>
                <a:r>
                  <a:rPr lang="en-US" altLang="zh-TW" sz="2400" dirty="0">
                    <a:latin typeface="Times New Roman" panose="02020603050405020304" pitchFamily="18" charset="0"/>
                    <a:cs typeface="Times New Roman" panose="02020603050405020304" pitchFamily="18" charset="0"/>
                  </a:rPr>
                  <a:t>U devices orchestrated by parameter server (PS) to jointly train a common ML model</a:t>
                </a:r>
              </a:p>
              <a:p>
                <a:pPr>
                  <a:spcBef>
                    <a:spcPts val="600"/>
                  </a:spcBef>
                  <a:spcAft>
                    <a:spcPts val="600"/>
                  </a:spcAft>
                </a:pPr>
                <a:r>
                  <a:rPr lang="en-US" altLang="zh-TW" sz="2400" dirty="0">
                    <a:latin typeface="Times New Roman" panose="02020603050405020304" pitchFamily="18" charset="0"/>
                    <a:cs typeface="Times New Roman" panose="02020603050405020304" pitchFamily="18" charset="0"/>
                  </a:rPr>
                  <a:t>Training objective function</a:t>
                </a: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en-US" altLang="zh-TW" sz="2400" b="1" i="1" smtClean="0">
                                  <a:latin typeface="Cambria Math" panose="02040503050406030204" pitchFamily="18" charset="0"/>
                                </a:rPr>
                                <m:t>𝒎</m:t>
                              </m:r>
                            </m:lim>
                          </m:limLow>
                        </m:fName>
                        <m:e>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𝑈</m:t>
                              </m:r>
                            </m:sup>
                            <m:e>
                              <m:f>
                                <m:fPr>
                                  <m:ctrlPr>
                                    <a:rPr lang="en-US" altLang="zh-TW" sz="2400" b="0" i="1" smtClean="0">
                                      <a:latin typeface="Cambria Math" panose="02040503050406030204" pitchFamily="18" charset="0"/>
                                    </a:rPr>
                                  </m:ctrlPr>
                                </m:fPr>
                                <m:num>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𝑝</m:t>
                                      </m:r>
                                    </m:e>
                                    <m:sub>
                                      <m:r>
                                        <a:rPr lang="en-US" altLang="zh-TW" sz="2400" b="0" i="1" smtClean="0">
                                          <a:latin typeface="Cambria Math" panose="02040503050406030204" pitchFamily="18" charset="0"/>
                                        </a:rPr>
                                        <m:t>𝑖</m:t>
                                      </m:r>
                                    </m:sub>
                                  </m:sSub>
                                </m:num>
                                <m:den>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𝐾</m:t>
                                      </m:r>
                                    </m:e>
                                    <m:sub>
                                      <m:r>
                                        <a:rPr lang="en-US" altLang="zh-TW" sz="2400" b="0" i="1" smtClean="0">
                                          <a:latin typeface="Cambria Math" panose="02040503050406030204" pitchFamily="18" charset="0"/>
                                        </a:rPr>
                                        <m:t>𝑖</m:t>
                                      </m:r>
                                    </m:sub>
                                  </m:sSub>
                                </m:den>
                              </m:f>
                              <m:nary>
                                <m:naryPr>
                                  <m:chr m:val="∑"/>
                                  <m:limLoc m:val="subSup"/>
                                  <m:supHide m:val="on"/>
                                  <m:ctrlPr>
                                    <a:rPr lang="en-US" altLang="zh-TW" sz="2400" b="0" i="1" smtClean="0">
                                      <a:latin typeface="Cambria Math" panose="02040503050406030204" pitchFamily="18" charset="0"/>
                                    </a:rPr>
                                  </m:ctrlPr>
                                </m:naryPr>
                                <m:sub>
                                  <m:r>
                                    <m:rPr>
                                      <m:brk m:alnAt="9"/>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m:rPr>
                                          <m:brk m:alnAt="9"/>
                                        </m:rPr>
                                        <a:rPr lang="en-US" altLang="zh-TW" sz="2400" b="0" i="1" smtClean="0">
                                          <a:latin typeface="Cambria Math" panose="02040503050406030204" pitchFamily="18" charset="0"/>
                                          <a:ea typeface="Cambria Math" panose="02040503050406030204" pitchFamily="18" charset="0"/>
                                        </a:rPr>
                                        <m:t>𝐾</m:t>
                                      </m:r>
                                    </m:e>
                                    <m:sub>
                                      <m:r>
                                        <m:rPr>
                                          <m:brk m:alnAt="9"/>
                                        </m:rPr>
                                        <a:rPr lang="en-US" altLang="zh-TW" sz="2400" b="0" i="1" smtClean="0">
                                          <a:latin typeface="Cambria Math" panose="02040503050406030204" pitchFamily="18" charset="0"/>
                                          <a:ea typeface="Cambria Math" panose="02040503050406030204" pitchFamily="18" charset="0"/>
                                        </a:rPr>
                                        <m:t>𝑖</m:t>
                                      </m:r>
                                    </m:sub>
                                  </m:sSub>
                                </m:sub>
                                <m:sup/>
                                <m:e>
                                  <m:r>
                                    <a:rPr lang="en-US" altLang="zh-TW" sz="2400" b="0" i="1" smtClean="0">
                                      <a:latin typeface="Cambria Math" panose="02040503050406030204" pitchFamily="18" charset="0"/>
                                    </a:rPr>
                                    <m:t>𝑓</m:t>
                                  </m:r>
                                  <m:r>
                                    <a:rPr lang="en-US" altLang="zh-TW" sz="2400" b="0" i="1" smtClean="0">
                                      <a:latin typeface="Cambria Math" panose="02040503050406030204" pitchFamily="18" charset="0"/>
                                    </a:rPr>
                                    <m:t>(</m:t>
                                  </m:r>
                                  <m:r>
                                    <a:rPr lang="en-US" altLang="zh-TW" sz="2400" b="1" i="1" smtClean="0">
                                      <a:latin typeface="Cambria Math" panose="02040503050406030204" pitchFamily="18" charset="0"/>
                                    </a:rPr>
                                    <m:t>𝒎</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1" i="1" smtClean="0">
                                          <a:latin typeface="Cambria Math" panose="02040503050406030204" pitchFamily="18" charset="0"/>
                                        </a:rPr>
                                        <m:t>𝒙</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1" i="1" smtClean="0">
                                          <a:latin typeface="Cambria Math" panose="02040503050406030204" pitchFamily="18" charset="0"/>
                                        </a:rPr>
                                        <m:t>𝒚</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e>
                              </m:nary>
                            </m:e>
                          </m:nary>
                        </m:e>
                      </m:func>
                    </m:oMath>
                  </m:oMathPara>
                </a14:m>
                <a:endParaRPr lang="en-US" altLang="zh-TW" sz="2400" b="0"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en-US" altLang="zh-TW" sz="2400" b="1" i="1" smtClean="0">
                        <a:latin typeface="Cambria Math" panose="02040503050406030204" pitchFamily="18" charset="0"/>
                      </a:rPr>
                      <m:t>𝒎</m:t>
                    </m:r>
                    <m:r>
                      <a:rPr lang="en-US" altLang="zh-TW" sz="2400" b="0" i="1" smtClean="0">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ea typeface="Cambria Math" panose="02040503050406030204" pitchFamily="18" charset="0"/>
                          </a:rPr>
                        </m:ctrlPr>
                      </m:sSupPr>
                      <m:e>
                        <m:r>
                          <a:rPr lang="en-US" altLang="zh-TW" sz="2400" b="0" i="1" smtClean="0">
                            <a:latin typeface="Cambria Math" panose="02040503050406030204" pitchFamily="18" charset="0"/>
                            <a:ea typeface="Cambria Math" panose="02040503050406030204" pitchFamily="18" charset="0"/>
                          </a:rPr>
                          <m:t>𝑅</m:t>
                        </m:r>
                      </m:e>
                      <m:sup>
                        <m:r>
                          <a:rPr lang="en-US" altLang="zh-TW" sz="2400" b="0" i="1" smtClean="0">
                            <a:latin typeface="Cambria Math" panose="02040503050406030204" pitchFamily="18" charset="0"/>
                            <a:ea typeface="Cambria Math" panose="02040503050406030204" pitchFamily="18" charset="0"/>
                          </a:rPr>
                          <m:t>𝑑</m:t>
                        </m:r>
                      </m:sup>
                    </m:sSup>
                  </m:oMath>
                </a14:m>
                <a:r>
                  <a:rPr lang="en-US" altLang="zh-TW" sz="2400" dirty="0">
                    <a:latin typeface="Times New Roman" panose="02020603050405020304" pitchFamily="18" charset="0"/>
                    <a:cs typeface="Times New Roman" panose="02020603050405020304" pitchFamily="18" charset="0"/>
                  </a:rPr>
                  <a:t>: ML model wanted to find</a:t>
                </a:r>
              </a:p>
              <a:p>
                <a:pPr>
                  <a:spcBef>
                    <a:spcPts val="600"/>
                  </a:spcBef>
                  <a:spcAft>
                    <a:spcPts val="600"/>
                  </a:spcAft>
                </a:pPr>
                <a14:m>
                  <m:oMath xmlns:m="http://schemas.openxmlformats.org/officeDocument/2006/math">
                    <m:r>
                      <a:rPr lang="en-US" altLang="zh-TW" sz="2400" b="0" i="1" smtClean="0">
                        <a:latin typeface="Cambria Math" panose="02040503050406030204" pitchFamily="18" charset="0"/>
                      </a:rPr>
                      <m:t>𝑓</m:t>
                    </m:r>
                    <m:r>
                      <a:rPr lang="en-US" altLang="zh-TW" sz="2400" b="0" i="1" smtClean="0">
                        <a:latin typeface="Cambria Math" panose="02040503050406030204" pitchFamily="18" charset="0"/>
                      </a:rPr>
                      <m:t>(∙)</m:t>
                    </m:r>
                  </m:oMath>
                </a14:m>
                <a:r>
                  <a:rPr lang="en-US" altLang="zh-TW" sz="2400" dirty="0">
                    <a:latin typeface="Times New Roman" panose="02020603050405020304" pitchFamily="18" charset="0"/>
                    <a:cs typeface="Times New Roman" panose="02020603050405020304" pitchFamily="18" charset="0"/>
                  </a:rPr>
                  <a:t>: loss function</a:t>
                </a:r>
              </a:p>
              <a:p>
                <a:pPr>
                  <a:spcBef>
                    <a:spcPts val="600"/>
                  </a:spcBef>
                  <a:spcAft>
                    <a:spcPts val="600"/>
                  </a:spcAft>
                </a:pP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1" i="1" smtClean="0">
                            <a:latin typeface="Cambria Math" panose="02040503050406030204" pitchFamily="18" charset="0"/>
                          </a:rPr>
                          <m:t>𝒙</m:t>
                        </m:r>
                      </m:e>
                      <m:sub>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oMath>
                </a14:m>
                <a:r>
                  <a:rPr lang="en-US" altLang="zh-TW" sz="2400" dirty="0">
                    <a:latin typeface="Times New Roman" panose="02020603050405020304" pitchFamily="18" charset="0"/>
                    <a:cs typeface="Times New Roman" panose="02020603050405020304" pitchFamily="18" charset="0"/>
                  </a:rPr>
                  <a:t> input k-</a:t>
                </a:r>
                <a:r>
                  <a:rPr lang="en-US" altLang="zh-TW" sz="2400" dirty="0" err="1">
                    <a:latin typeface="Times New Roman" panose="02020603050405020304" pitchFamily="18" charset="0"/>
                    <a:cs typeface="Times New Roman" panose="02020603050405020304" pitchFamily="18" charset="0"/>
                  </a:rPr>
                  <a:t>th</a:t>
                </a:r>
                <a:r>
                  <a:rPr lang="en-US" altLang="zh-TW" sz="2400" dirty="0">
                    <a:latin typeface="Times New Roman" panose="02020603050405020304" pitchFamily="18" charset="0"/>
                    <a:cs typeface="Times New Roman" panose="02020603050405020304" pitchFamily="18" charset="0"/>
                  </a:rPr>
                  <a:t> vector of device </a:t>
                </a:r>
                <a:r>
                  <a:rPr lang="en-US" altLang="zh-TW" sz="2400" dirty="0" err="1">
                    <a:latin typeface="Times New Roman" panose="02020603050405020304" pitchFamily="18" charset="0"/>
                    <a:cs typeface="Times New Roman" panose="02020603050405020304" pitchFamily="18" charset="0"/>
                  </a:rPr>
                  <a:t>i</a:t>
                </a:r>
                <a:endParaRPr lang="en-US" altLang="zh-TW" sz="2400"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sSub>
                      <m:sSubPr>
                        <m:ctrlPr>
                          <a:rPr lang="en-US" altLang="zh-TW" sz="2400" i="1">
                            <a:latin typeface="Cambria Math" panose="02040503050406030204" pitchFamily="18" charset="0"/>
                          </a:rPr>
                        </m:ctrlPr>
                      </m:sSubPr>
                      <m:e>
                        <m:r>
                          <a:rPr lang="en-US" altLang="zh-TW" sz="2400" b="1" i="1" smtClean="0">
                            <a:latin typeface="Cambria Math" panose="02040503050406030204" pitchFamily="18" charset="0"/>
                          </a:rPr>
                          <m:t>𝒚</m:t>
                        </m:r>
                      </m:e>
                      <m:sub>
                        <m:r>
                          <a:rPr lang="en-US" altLang="zh-TW" sz="2400" i="1">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𝑘</m:t>
                        </m:r>
                      </m:sub>
                    </m:sSub>
                    <m:r>
                      <a:rPr lang="en-US" altLang="zh-TW" sz="2400" i="1">
                        <a:latin typeface="Cambria Math" panose="02040503050406030204" pitchFamily="18" charset="0"/>
                      </a:rPr>
                      <m:t>:</m:t>
                    </m:r>
                  </m:oMath>
                </a14:m>
                <a:r>
                  <a:rPr lang="en-US" altLang="zh-TW" sz="2400" dirty="0">
                    <a:latin typeface="Times New Roman" panose="02020603050405020304" pitchFamily="18" charset="0"/>
                    <a:cs typeface="Times New Roman" panose="02020603050405020304" pitchFamily="18" charset="0"/>
                  </a:rPr>
                  <a:t> output k-</a:t>
                </a:r>
                <a:r>
                  <a:rPr lang="en-US" altLang="zh-TW" sz="2400" dirty="0" err="1">
                    <a:latin typeface="Times New Roman" panose="02020603050405020304" pitchFamily="18" charset="0"/>
                    <a:cs typeface="Times New Roman" panose="02020603050405020304" pitchFamily="18" charset="0"/>
                  </a:rPr>
                  <a:t>th</a:t>
                </a:r>
                <a:r>
                  <a:rPr lang="en-US" altLang="zh-TW" sz="2400" dirty="0">
                    <a:latin typeface="Times New Roman" panose="02020603050405020304" pitchFamily="18" charset="0"/>
                    <a:cs typeface="Times New Roman" panose="02020603050405020304" pitchFamily="18" charset="0"/>
                  </a:rPr>
                  <a:t> vector of device I</a:t>
                </a:r>
              </a:p>
              <a:p>
                <a:pPr>
                  <a:spcBef>
                    <a:spcPts val="600"/>
                  </a:spcBef>
                  <a:spcAft>
                    <a:spcPts val="600"/>
                  </a:spcAft>
                </a:pP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𝑝</m:t>
                        </m:r>
                      </m:e>
                      <m:sub>
                        <m:r>
                          <a:rPr lang="en-US" altLang="zh-TW" sz="2400" b="0" i="1" smtClean="0">
                            <a:latin typeface="Cambria Math" panose="02040503050406030204" pitchFamily="18" charset="0"/>
                          </a:rPr>
                          <m:t>𝑖</m:t>
                        </m:r>
                      </m:sub>
                    </m:sSub>
                  </m:oMath>
                </a14:m>
                <a:r>
                  <a:rPr lang="en-US" altLang="zh-TW" sz="2400" dirty="0">
                    <a:latin typeface="Times New Roman" panose="02020603050405020304" pitchFamily="18" charset="0"/>
                    <a:cs typeface="Times New Roman" panose="02020603050405020304" pitchFamily="18" charset="0"/>
                  </a:rPr>
                  <a:t>: scaling parameter for devices</a:t>
                </a:r>
              </a:p>
            </p:txBody>
          </p:sp>
        </mc:Choice>
        <mc:Fallback>
          <p:sp>
            <p:nvSpPr>
              <p:cNvPr id="11" name="矩形 10">
                <a:extLst>
                  <a:ext uri="{FF2B5EF4-FFF2-40B4-BE49-F238E27FC236}">
                    <a16:creationId xmlns:a16="http://schemas.microsoft.com/office/drawing/2014/main" id="{619E8CAC-537F-42A4-9B64-A219313BB95D}"/>
                  </a:ext>
                </a:extLst>
              </p:cNvPr>
              <p:cNvSpPr>
                <a:spLocks noRot="1" noChangeAspect="1" noMove="1" noResize="1" noEditPoints="1" noAdjustHandles="1" noChangeArrowheads="1" noChangeShapeType="1" noTextEdit="1"/>
              </p:cNvSpPr>
              <p:nvPr/>
            </p:nvSpPr>
            <p:spPr>
              <a:xfrm>
                <a:off x="7571068" y="1259822"/>
                <a:ext cx="4531481" cy="5494068"/>
              </a:xfrm>
              <a:prstGeom prst="rect">
                <a:avLst/>
              </a:prstGeom>
              <a:blipFill>
                <a:blip r:embed="rId3"/>
                <a:stretch>
                  <a:fillRect l="-2153" t="-888" b="-1665"/>
                </a:stretch>
              </a:blipFill>
            </p:spPr>
            <p:txBody>
              <a:bodyPr/>
              <a:lstStyle/>
              <a:p>
                <a:r>
                  <a:rPr lang="zh-TW" altLang="en-US">
                    <a:noFill/>
                  </a:rPr>
                  <a:t> </a:t>
                </a:r>
              </a:p>
            </p:txBody>
          </p:sp>
        </mc:Fallback>
      </mc:AlternateContent>
      <p:sp>
        <p:nvSpPr>
          <p:cNvPr id="7" name="矩形 6">
            <a:extLst>
              <a:ext uri="{FF2B5EF4-FFF2-40B4-BE49-F238E27FC236}">
                <a16:creationId xmlns:a16="http://schemas.microsoft.com/office/drawing/2014/main" id="{763526B8-B962-43BD-A7BD-F3586591DD84}"/>
              </a:ext>
            </a:extLst>
          </p:cNvPr>
          <p:cNvSpPr/>
          <p:nvPr/>
        </p:nvSpPr>
        <p:spPr>
          <a:xfrm>
            <a:off x="4880114" y="6355281"/>
            <a:ext cx="2584174" cy="37350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arXiv:2104.02151 [</a:t>
            </a:r>
            <a:r>
              <a:rPr lang="en-US" altLang="zh-TW" dirty="0" err="1">
                <a:latin typeface="Times New Roman" panose="02020603050405020304" pitchFamily="18" charset="0"/>
                <a:cs typeface="Times New Roman" panose="02020603050405020304" pitchFamily="18" charset="0"/>
              </a:rPr>
              <a:t>cs.LG</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72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p:txBody>
          <a:bodyPr/>
          <a:lstStyle/>
          <a:p>
            <a:r>
              <a:rPr lang="en-US" sz="4800" dirty="0">
                <a:solidFill>
                  <a:srgbClr val="0070C0"/>
                </a:solidFill>
                <a:latin typeface="Calibri" panose="020F0502020204030204" pitchFamily="34" charset="0"/>
                <a:cs typeface="Calibri" panose="020F0502020204030204" pitchFamily="34" charset="0"/>
              </a:rPr>
              <a:t>Federated Learning</a:t>
            </a:r>
            <a:r>
              <a:rPr lang="en-US" altLang="zh-TW" dirty="0">
                <a:solidFill>
                  <a:srgbClr val="0070C0"/>
                </a:solidFill>
                <a:latin typeface="Calibri" panose="020F0502020204030204" pitchFamily="34" charset="0"/>
                <a:cs typeface="Calibri" panose="020F0502020204030204" pitchFamily="34" charset="0"/>
              </a:rPr>
              <a:t>  possible problems</a:t>
            </a:r>
            <a:endParaRPr lang="en-US" dirty="0">
              <a:solidFill>
                <a:srgbClr val="0070C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3</a:t>
            </a:fld>
            <a:endParaRPr lang="en-US"/>
          </a:p>
        </p:txBody>
      </p:sp>
      <p:sp>
        <p:nvSpPr>
          <p:cNvPr id="5" name="內容版面配置區 4">
            <a:extLst>
              <a:ext uri="{FF2B5EF4-FFF2-40B4-BE49-F238E27FC236}">
                <a16:creationId xmlns:a16="http://schemas.microsoft.com/office/drawing/2014/main" id="{0BF4D956-86CC-44E4-887A-A31541730901}"/>
              </a:ext>
            </a:extLst>
          </p:cNvPr>
          <p:cNvSpPr>
            <a:spLocks noGrp="1"/>
          </p:cNvSpPr>
          <p:nvPr>
            <p:ph sz="quarter" idx="4294967295"/>
          </p:nvPr>
        </p:nvSpPr>
        <p:spPr>
          <a:xfrm>
            <a:off x="609600" y="1219199"/>
            <a:ext cx="10972800" cy="3998843"/>
          </a:xfrm>
        </p:spPr>
        <p:txBody>
          <a:bodyPr/>
          <a:lstStyle/>
          <a:p>
            <a:pPr marL="0" indent="0">
              <a:lnSpc>
                <a:spcPct val="150000"/>
              </a:lnSpc>
              <a:buNone/>
            </a:pPr>
            <a:r>
              <a:rPr lang="en-US" altLang="zh-TW" dirty="0"/>
              <a:t>1. Convergence Analysis</a:t>
            </a:r>
          </a:p>
          <a:p>
            <a:pPr marL="274638" lvl="1" indent="0">
              <a:lnSpc>
                <a:spcPct val="150000"/>
              </a:lnSpc>
              <a:buNone/>
            </a:pPr>
            <a:r>
              <a:rPr lang="en-US" altLang="zh-TW" dirty="0">
                <a:solidFill>
                  <a:schemeClr val="tx1"/>
                </a:solidFill>
              </a:rPr>
              <a:t>How many learning steps required to converge considering wireless channels(data rate), device mobility (leave/in)?</a:t>
            </a:r>
          </a:p>
          <a:p>
            <a:pPr marL="0" indent="0">
              <a:lnSpc>
                <a:spcPct val="150000"/>
              </a:lnSpc>
              <a:buNone/>
            </a:pPr>
            <a:r>
              <a:rPr lang="en-US" altLang="zh-TW" dirty="0"/>
              <a:t>2. Wireless Resource Management</a:t>
            </a:r>
          </a:p>
          <a:p>
            <a:pPr marL="274638" lvl="1" indent="0">
              <a:lnSpc>
                <a:spcPct val="150000"/>
              </a:lnSpc>
              <a:buNone/>
            </a:pPr>
            <a:r>
              <a:rPr lang="en-US" altLang="zh-TW" dirty="0"/>
              <a:t>2-1 Resource allocation based on mobility patterns of devices</a:t>
            </a:r>
          </a:p>
          <a:p>
            <a:pPr marL="274638" lvl="1" indent="0">
              <a:lnSpc>
                <a:spcPct val="150000"/>
              </a:lnSpc>
              <a:buNone/>
            </a:pPr>
            <a:r>
              <a:rPr lang="en-US" altLang="zh-TW" dirty="0"/>
              <a:t>2-2 Optimize the resource allocation with the consideration of QoS</a:t>
            </a:r>
          </a:p>
        </p:txBody>
      </p:sp>
      <p:sp>
        <p:nvSpPr>
          <p:cNvPr id="6" name="矩形 5">
            <a:extLst>
              <a:ext uri="{FF2B5EF4-FFF2-40B4-BE49-F238E27FC236}">
                <a16:creationId xmlns:a16="http://schemas.microsoft.com/office/drawing/2014/main" id="{E195B244-A392-4708-820A-8D5DAF1015AE}"/>
              </a:ext>
            </a:extLst>
          </p:cNvPr>
          <p:cNvSpPr/>
          <p:nvPr/>
        </p:nvSpPr>
        <p:spPr>
          <a:xfrm>
            <a:off x="609600" y="6315524"/>
            <a:ext cx="2584174" cy="37350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arXiv:2104.02151 [</a:t>
            </a:r>
            <a:r>
              <a:rPr lang="en-US" altLang="zh-TW" dirty="0" err="1">
                <a:latin typeface="Times New Roman" panose="02020603050405020304" pitchFamily="18" charset="0"/>
                <a:cs typeface="Times New Roman" panose="02020603050405020304" pitchFamily="18" charset="0"/>
              </a:rPr>
              <a:t>cs.LG</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15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a:xfrm>
            <a:off x="420756" y="142460"/>
            <a:ext cx="11685104" cy="990600"/>
          </a:xfrm>
        </p:spPr>
        <p:txBody>
          <a:bodyPr/>
          <a:lstStyle/>
          <a:p>
            <a:r>
              <a:rPr lang="en-US" sz="4800" dirty="0">
                <a:solidFill>
                  <a:srgbClr val="0070C0"/>
                </a:solidFill>
                <a:latin typeface="Calibri" panose="020F0502020204030204" pitchFamily="34" charset="0"/>
                <a:cs typeface="Calibri" panose="020F0502020204030204" pitchFamily="34" charset="0"/>
              </a:rPr>
              <a:t>MEC Offloading Control </a:t>
            </a:r>
            <a:r>
              <a:rPr lang="en-US" altLang="zh-TW" dirty="0">
                <a:solidFill>
                  <a:srgbClr val="0070C0"/>
                </a:solidFill>
                <a:latin typeface="Calibri" panose="020F0502020204030204" pitchFamily="34" charset="0"/>
                <a:cs typeface="Calibri" panose="020F0502020204030204" pitchFamily="34" charset="0"/>
              </a:rPr>
              <a:t>reinforcement learning approach</a:t>
            </a:r>
            <a:endParaRPr lang="en-US" dirty="0">
              <a:solidFill>
                <a:srgbClr val="0070C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4</a:t>
            </a:fld>
            <a:endParaRPr lang="en-US"/>
          </a:p>
        </p:txBody>
      </p:sp>
      <p:pic>
        <p:nvPicPr>
          <p:cNvPr id="3" name="圖片 2">
            <a:extLst>
              <a:ext uri="{FF2B5EF4-FFF2-40B4-BE49-F238E27FC236}">
                <a16:creationId xmlns:a16="http://schemas.microsoft.com/office/drawing/2014/main" id="{435AFC02-7CD8-41E4-89D9-BFB8818F86AE}"/>
              </a:ext>
            </a:extLst>
          </p:cNvPr>
          <p:cNvPicPr>
            <a:picLocks noChangeAspect="1"/>
          </p:cNvPicPr>
          <p:nvPr/>
        </p:nvPicPr>
        <p:blipFill>
          <a:blip r:embed="rId2"/>
          <a:stretch>
            <a:fillRect/>
          </a:stretch>
        </p:blipFill>
        <p:spPr>
          <a:xfrm>
            <a:off x="502718" y="1523435"/>
            <a:ext cx="6038095" cy="4228571"/>
          </a:xfrm>
          <a:prstGeom prst="rect">
            <a:avLst/>
          </a:prstGeom>
        </p:spPr>
      </p:pic>
      <p:sp>
        <p:nvSpPr>
          <p:cNvPr id="6" name="矩形 5">
            <a:extLst>
              <a:ext uri="{FF2B5EF4-FFF2-40B4-BE49-F238E27FC236}">
                <a16:creationId xmlns:a16="http://schemas.microsoft.com/office/drawing/2014/main" id="{D9CEE98B-1573-4418-8D14-327B3C848C29}"/>
              </a:ext>
            </a:extLst>
          </p:cNvPr>
          <p:cNvSpPr/>
          <p:nvPr/>
        </p:nvSpPr>
        <p:spPr>
          <a:xfrm>
            <a:off x="6775938" y="1190249"/>
            <a:ext cx="4531481" cy="461665"/>
          </a:xfrm>
          <a:prstGeom prst="rect">
            <a:avLst/>
          </a:prstGeom>
        </p:spPr>
        <p:txBody>
          <a:bodyPr wrap="square">
            <a:spAutoFit/>
          </a:bodyPr>
          <a:lstStyle/>
          <a:p>
            <a:pPr>
              <a:spcBef>
                <a:spcPts val="600"/>
              </a:spcBef>
              <a:spcAft>
                <a:spcPts val="600"/>
              </a:spcAft>
            </a:pPr>
            <a:endParaRPr lang="en-US" altLang="zh-TW"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0E48021E-00D4-4031-A7C3-D1C3EE1FCEE6}"/>
              </a:ext>
            </a:extLst>
          </p:cNvPr>
          <p:cNvSpPr/>
          <p:nvPr/>
        </p:nvSpPr>
        <p:spPr>
          <a:xfrm>
            <a:off x="543340" y="5671428"/>
            <a:ext cx="5827643" cy="646331"/>
          </a:xfrm>
          <a:prstGeom prst="rect">
            <a:avLst/>
          </a:prstGeom>
        </p:spPr>
        <p:txBody>
          <a:bodyPr wrap="square">
            <a:spAutoFit/>
          </a:bodyPr>
          <a:lstStyle/>
          <a:p>
            <a:r>
              <a:rPr lang="en-US" altLang="zh-TW" sz="1200" dirty="0"/>
              <a:t>J. Li, H. Gao, T. </a:t>
            </a:r>
            <a:r>
              <a:rPr lang="en-US" altLang="zh-TW" sz="1200" dirty="0" err="1"/>
              <a:t>Lv</a:t>
            </a:r>
            <a:r>
              <a:rPr lang="en-US" altLang="zh-TW" sz="1200" dirty="0"/>
              <a:t> and Y. Lu, "Deep reinforcement learning based computation offloading and resource allocation for MEC," 2018 IEEE Wireless Communications and Networking Conference (WCNC), 2018, pp. 1-6, </a:t>
            </a:r>
            <a:r>
              <a:rPr lang="en-US" altLang="zh-TW" sz="1200" dirty="0" err="1"/>
              <a:t>doi</a:t>
            </a:r>
            <a:r>
              <a:rPr lang="en-US" altLang="zh-TW" sz="1200" dirty="0"/>
              <a:t>: 10.1109/WCNC.2018.8377343.</a:t>
            </a:r>
            <a:endParaRPr lang="zh-TW" altLang="en-US" sz="1200"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0504B00C-9E9F-4D25-A896-973D0D44DFD9}"/>
                  </a:ext>
                </a:extLst>
              </p:cNvPr>
              <p:cNvSpPr/>
              <p:nvPr/>
            </p:nvSpPr>
            <p:spPr>
              <a:xfrm>
                <a:off x="6256978" y="1247425"/>
                <a:ext cx="5809127" cy="5960478"/>
              </a:xfrm>
              <a:prstGeom prst="rect">
                <a:avLst/>
              </a:prstGeom>
            </p:spPr>
            <p:txBody>
              <a:bodyPr wrap="square">
                <a:spAutoFit/>
              </a:bodyPr>
              <a:lstStyle/>
              <a:p>
                <a:r>
                  <a:rPr lang="en-US" altLang="zh-TW" sz="2400" dirty="0">
                    <a:latin typeface="Times New Roman" panose="02020603050405020304" pitchFamily="18" charset="0"/>
                    <a:cs typeface="Times New Roman" panose="02020603050405020304" pitchFamily="18" charset="0"/>
                  </a:rPr>
                  <a:t>Ofﬂoading decision vector </a:t>
                </a:r>
                <a:r>
                  <a:rPr lang="en-US" altLang="zh-TW" sz="2400" b="1" dirty="0">
                    <a:latin typeface="Times New Roman" panose="02020603050405020304" pitchFamily="18" charset="0"/>
                    <a:cs typeface="Times New Roman" panose="02020603050405020304" pitchFamily="18" charset="0"/>
                  </a:rPr>
                  <a:t>A</a:t>
                </a:r>
                <a:r>
                  <a:rPr lang="en-US" altLang="zh-TW" sz="2400" dirty="0">
                    <a:latin typeface="Times New Roman" panose="02020603050405020304" pitchFamily="18" charset="0"/>
                    <a:cs typeface="Times New Roman" panose="02020603050405020304" pitchFamily="18" charset="0"/>
                  </a:rPr>
                  <a:t> </a:t>
                </a:r>
              </a:p>
              <a:p>
                <a14:m>
                  <m:oMathPara xmlns:m="http://schemas.openxmlformats.org/officeDocument/2006/math">
                    <m:oMathParaPr>
                      <m:jc m:val="centerGroup"/>
                    </m:oMathParaPr>
                    <m:oMath xmlns:m="http://schemas.openxmlformats.org/officeDocument/2006/math">
                      <m:r>
                        <a:rPr lang="en-US" altLang="zh-TW" sz="2400" b="1" i="1" dirty="0" smtClean="0">
                          <a:latin typeface="Cambria Math" panose="02040503050406030204" pitchFamily="18" charset="0"/>
                          <a:cs typeface="Times New Roman" panose="02020603050405020304" pitchFamily="18" charset="0"/>
                        </a:rPr>
                        <m:t>𝑨</m:t>
                      </m:r>
                      <m:r>
                        <a:rPr lang="en-US" altLang="zh-TW" sz="2400" i="1" dirty="0" smtClean="0">
                          <a:latin typeface="Cambria Math" panose="02040503050406030204" pitchFamily="18" charset="0"/>
                          <a:cs typeface="Times New Roman" panose="02020603050405020304" pitchFamily="18" charset="0"/>
                        </a:rPr>
                        <m:t> </m:t>
                      </m:r>
                      <m:r>
                        <a:rPr lang="en-US" altLang="zh-TW" sz="2400" i="1" dirty="0">
                          <a:latin typeface="Cambria Math" panose="02040503050406030204" pitchFamily="18" charset="0"/>
                          <a:cs typeface="Times New Roman" panose="02020603050405020304" pitchFamily="18" charset="0"/>
                        </a:rPr>
                        <m:t>= [</m:t>
                      </m:r>
                      <m:sSub>
                        <m:sSubPr>
                          <m:ctrlPr>
                            <a:rPr lang="en-US" altLang="zh-TW" sz="2400" b="0" i="1" dirty="0" smtClean="0">
                              <a:latin typeface="Cambria Math" panose="02040503050406030204" pitchFamily="18" charset="0"/>
                              <a:cs typeface="Times New Roman" panose="02020603050405020304" pitchFamily="18" charset="0"/>
                            </a:rPr>
                          </m:ctrlPr>
                        </m:sSubPr>
                        <m:e>
                          <m:r>
                            <a:rPr lang="en-US" altLang="zh-TW" sz="2400" i="1" dirty="0">
                              <a:latin typeface="Cambria Math" panose="02040503050406030204" pitchFamily="18" charset="0"/>
                              <a:cs typeface="Times New Roman" panose="02020603050405020304" pitchFamily="18" charset="0"/>
                            </a:rPr>
                            <m:t>𝛼</m:t>
                          </m:r>
                        </m:e>
                        <m:sub>
                          <m:r>
                            <a:rPr lang="en-US" altLang="zh-TW" sz="2400" i="1" dirty="0">
                              <a:latin typeface="Cambria Math" panose="02040503050406030204" pitchFamily="18" charset="0"/>
                              <a:cs typeface="Times New Roman" panose="02020603050405020304" pitchFamily="18" charset="0"/>
                            </a:rPr>
                            <m:t>1</m:t>
                          </m:r>
                        </m:sub>
                      </m:sSub>
                      <m:r>
                        <a:rPr lang="en-US" altLang="zh-TW" sz="2400" i="1" dirty="0">
                          <a:latin typeface="Cambria Math" panose="02040503050406030204" pitchFamily="18" charset="0"/>
                          <a:cs typeface="Times New Roman" panose="02020603050405020304" pitchFamily="18" charset="0"/>
                        </a:rPr>
                        <m:t>,</m:t>
                      </m:r>
                      <m:sSub>
                        <m:sSubPr>
                          <m:ctrlPr>
                            <a:rPr lang="en-US" altLang="zh-TW" sz="2400" b="0" i="1" dirty="0" smtClean="0">
                              <a:latin typeface="Cambria Math" panose="02040503050406030204" pitchFamily="18" charset="0"/>
                              <a:cs typeface="Times New Roman" panose="02020603050405020304" pitchFamily="18" charset="0"/>
                            </a:rPr>
                          </m:ctrlPr>
                        </m:sSubPr>
                        <m:e>
                          <m:r>
                            <a:rPr lang="en-US" altLang="zh-TW" sz="2400" i="1" dirty="0">
                              <a:latin typeface="Cambria Math" panose="02040503050406030204" pitchFamily="18" charset="0"/>
                              <a:cs typeface="Times New Roman" panose="02020603050405020304" pitchFamily="18" charset="0"/>
                            </a:rPr>
                            <m:t>𝛼</m:t>
                          </m:r>
                        </m:e>
                        <m:sub>
                          <m:r>
                            <a:rPr lang="en-US" altLang="zh-TW" sz="2400" i="1" dirty="0">
                              <a:latin typeface="Cambria Math" panose="02040503050406030204" pitchFamily="18" charset="0"/>
                              <a:cs typeface="Times New Roman" panose="02020603050405020304" pitchFamily="18" charset="0"/>
                            </a:rPr>
                            <m:t>2</m:t>
                          </m:r>
                        </m:sub>
                      </m:sSub>
                      <m:r>
                        <a:rPr lang="en-US" altLang="zh-TW" sz="2400" i="1" dirty="0">
                          <a:latin typeface="Cambria Math" panose="02040503050406030204" pitchFamily="18" charset="0"/>
                          <a:cs typeface="Times New Roman" panose="02020603050405020304" pitchFamily="18" charset="0"/>
                        </a:rPr>
                        <m:t>, . . . , </m:t>
                      </m:r>
                      <m:sSub>
                        <m:sSubPr>
                          <m:ctrlPr>
                            <a:rPr lang="en-US" altLang="zh-TW" sz="2400" b="0" i="1" dirty="0" smtClean="0">
                              <a:latin typeface="Cambria Math" panose="02040503050406030204" pitchFamily="18" charset="0"/>
                              <a:cs typeface="Times New Roman" panose="02020603050405020304" pitchFamily="18" charset="0"/>
                            </a:rPr>
                          </m:ctrlPr>
                        </m:sSubPr>
                        <m:e>
                          <m:r>
                            <a:rPr lang="en-US" altLang="zh-TW" sz="2400" i="1" dirty="0">
                              <a:latin typeface="Cambria Math" panose="02040503050406030204" pitchFamily="18" charset="0"/>
                              <a:cs typeface="Times New Roman" panose="02020603050405020304" pitchFamily="18" charset="0"/>
                            </a:rPr>
                            <m:t>𝛼</m:t>
                          </m:r>
                        </m:e>
                        <m:sub>
                          <m:r>
                            <a:rPr lang="en-US" altLang="zh-TW" sz="2400" i="1" dirty="0">
                              <a:latin typeface="Cambria Math" panose="02040503050406030204" pitchFamily="18" charset="0"/>
                              <a:cs typeface="Times New Roman" panose="02020603050405020304" pitchFamily="18" charset="0"/>
                            </a:rPr>
                            <m:t>𝑁</m:t>
                          </m:r>
                        </m:sub>
                      </m:sSub>
                      <m:r>
                        <a:rPr lang="en-US" altLang="zh-TW" sz="2400" i="1" dirty="0">
                          <a:latin typeface="Cambria Math" panose="02040503050406030204" pitchFamily="18" charset="0"/>
                          <a:cs typeface="Times New Roman" panose="02020603050405020304" pitchFamily="18" charset="0"/>
                        </a:rPr>
                        <m:t> </m:t>
                      </m:r>
                      <m:r>
                        <a:rPr lang="en-US" altLang="zh-TW" sz="2400" i="1" dirty="0" smtClean="0">
                          <a:latin typeface="Cambria Math" panose="02040503050406030204" pitchFamily="18" charset="0"/>
                          <a:cs typeface="Times New Roman" panose="02020603050405020304" pitchFamily="18" charset="0"/>
                        </a:rPr>
                        <m:t>]</m:t>
                      </m:r>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Computational resource allocation vector </a:t>
                </a:r>
                <a:r>
                  <a:rPr lang="en-US" altLang="zh-TW" sz="2400" b="1" dirty="0">
                    <a:latin typeface="Times New Roman" panose="02020603050405020304" pitchFamily="18" charset="0"/>
                    <a:cs typeface="Times New Roman" panose="02020603050405020304" pitchFamily="18" charset="0"/>
                  </a:rPr>
                  <a:t>f</a:t>
                </a:r>
              </a:p>
              <a:p>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cs typeface="Times New Roman" panose="02020603050405020304" pitchFamily="18" charset="0"/>
                        </a:rPr>
                        <m:t>𝒇</m:t>
                      </m:r>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1</m:t>
                          </m:r>
                        </m:sub>
                      </m:sSub>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2</m:t>
                          </m:r>
                        </m:sub>
                      </m:sSub>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𝑁</m:t>
                          </m:r>
                        </m:sub>
                      </m:sSub>
                      <m:r>
                        <a:rPr lang="en-US" altLang="zh-TW" sz="2400" b="0" i="1" smtClean="0">
                          <a:latin typeface="Cambria Math" panose="02040503050406030204" pitchFamily="18" charset="0"/>
                          <a:cs typeface="Times New Roman" panose="02020603050405020304" pitchFamily="18" charset="0"/>
                        </a:rPr>
                        <m:t>]</m:t>
                      </m:r>
                    </m:oMath>
                  </m:oMathPara>
                </a14:m>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Minimize sum cost of execution delay and energy consumption of all users in the system</a:t>
                </a:r>
              </a:p>
              <a:p>
                <a14:m>
                  <m:oMathPara xmlns:m="http://schemas.openxmlformats.org/officeDocument/2006/math">
                    <m:oMathParaPr>
                      <m:jc m:val="centerGroup"/>
                    </m:oMathParaPr>
                    <m:oMath xmlns:m="http://schemas.openxmlformats.org/officeDocument/2006/math">
                      <m:func>
                        <m:funcPr>
                          <m:ctrlPr>
                            <a:rPr lang="en-US" altLang="zh-TW" sz="2400" b="0" i="1" smtClean="0">
                              <a:latin typeface="Cambria Math" panose="02040503050406030204" pitchFamily="18" charset="0"/>
                              <a:cs typeface="Times New Roman" panose="02020603050405020304" pitchFamily="18" charset="0"/>
                            </a:rPr>
                          </m:ctrlPr>
                        </m:funcPr>
                        <m:fName>
                          <m:limLow>
                            <m:limLowPr>
                              <m:ctrlPr>
                                <a:rPr lang="en-US" altLang="zh-TW" sz="2400" b="0" i="1" smtClean="0">
                                  <a:latin typeface="Cambria Math" panose="02040503050406030204" pitchFamily="18" charset="0"/>
                                  <a:cs typeface="Times New Roman" panose="02020603050405020304" pitchFamily="18" charset="0"/>
                                </a:rPr>
                              </m:ctrlPr>
                            </m:limLowPr>
                            <m:e>
                              <m:r>
                                <m:rPr>
                                  <m:sty m:val="p"/>
                                </m:rPr>
                                <a:rPr lang="en-US" altLang="zh-TW" sz="2400" b="0" i="0" smtClean="0">
                                  <a:latin typeface="Cambria Math" panose="02040503050406030204" pitchFamily="18" charset="0"/>
                                  <a:cs typeface="Times New Roman" panose="02020603050405020304" pitchFamily="18" charset="0"/>
                                </a:rPr>
                                <m:t>min</m:t>
                              </m:r>
                            </m:e>
                            <m:lim>
                              <m:r>
                                <a:rPr lang="en-US" altLang="zh-TW" sz="2400" b="1" i="1" smtClean="0">
                                  <a:latin typeface="Cambria Math" panose="02040503050406030204" pitchFamily="18" charset="0"/>
                                  <a:cs typeface="Times New Roman" panose="02020603050405020304" pitchFamily="18" charset="0"/>
                                </a:rPr>
                                <m:t>𝑨</m:t>
                              </m:r>
                              <m:r>
                                <a:rPr lang="en-US" altLang="zh-TW" sz="2400" b="0" i="1" smtClean="0">
                                  <a:latin typeface="Cambria Math" panose="02040503050406030204" pitchFamily="18" charset="0"/>
                                  <a:cs typeface="Times New Roman" panose="02020603050405020304" pitchFamily="18" charset="0"/>
                                </a:rPr>
                                <m:t>,</m:t>
                              </m:r>
                              <m:r>
                                <a:rPr lang="en-US" altLang="zh-TW" sz="2400" b="1" i="1" smtClean="0">
                                  <a:latin typeface="Cambria Math" panose="02040503050406030204" pitchFamily="18" charset="0"/>
                                  <a:cs typeface="Times New Roman" panose="02020603050405020304" pitchFamily="18" charset="0"/>
                                </a:rPr>
                                <m:t>𝒇</m:t>
                              </m:r>
                            </m:lim>
                          </m:limLow>
                        </m:fName>
                        <m:e>
                          <m:nary>
                            <m:naryPr>
                              <m:chr m:val="∑"/>
                              <m:ctrlPr>
                                <a:rPr lang="en-US" altLang="zh-TW" sz="2400" b="0" i="1" smtClean="0">
                                  <a:latin typeface="Cambria Math" panose="02040503050406030204" pitchFamily="18" charset="0"/>
                                  <a:cs typeface="Times New Roman" panose="02020603050405020304" pitchFamily="18" charset="0"/>
                                </a:rPr>
                              </m:ctrlPr>
                            </m:naryPr>
                            <m:sub>
                              <m:r>
                                <m:rPr>
                                  <m:brk m:alnAt="23"/>
                                </m:rPr>
                                <a:rPr lang="en-US" altLang="zh-TW" sz="2400" b="0" i="1" smtClean="0">
                                  <a:latin typeface="Cambria Math" panose="02040503050406030204" pitchFamily="18" charset="0"/>
                                  <a:cs typeface="Times New Roman" panose="02020603050405020304" pitchFamily="18" charset="0"/>
                                </a:rPr>
                                <m:t>𝑛</m:t>
                              </m:r>
                              <m:r>
                                <a:rPr lang="en-US" altLang="zh-TW" sz="2400" b="0" i="1" smtClean="0">
                                  <a:latin typeface="Cambria Math" panose="02040503050406030204" pitchFamily="18" charset="0"/>
                                  <a:cs typeface="Times New Roman" panose="02020603050405020304" pitchFamily="18" charset="0"/>
                                </a:rPr>
                                <m:t>=1</m:t>
                              </m:r>
                            </m:sub>
                            <m:sup>
                              <m:r>
                                <a:rPr lang="en-US" altLang="zh-TW" sz="2400" b="0" i="1" smtClean="0">
                                  <a:latin typeface="Cambria Math" panose="02040503050406030204" pitchFamily="18" charset="0"/>
                                  <a:cs typeface="Times New Roman" panose="02020603050405020304" pitchFamily="18" charset="0"/>
                                </a:rPr>
                                <m:t>𝑁</m:t>
                              </m:r>
                            </m:sup>
                            <m:e>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sSubSup>
                                <m:sSubSupPr>
                                  <m:ctrlPr>
                                    <a:rPr lang="en-US" altLang="zh-TW" sz="2400" b="0" i="1" smtClean="0">
                                      <a:latin typeface="Cambria Math" panose="02040503050406030204" pitchFamily="18" charset="0"/>
                                      <a:cs typeface="Times New Roman" panose="02020603050405020304" pitchFamily="18" charset="0"/>
                                    </a:rPr>
                                  </m:ctrlPr>
                                </m:sSubSupPr>
                                <m:e>
                                  <m:r>
                                    <a:rPr lang="en-US" altLang="zh-TW" sz="2400" b="0" i="1" smtClean="0">
                                      <a:latin typeface="Cambria Math" panose="02040503050406030204" pitchFamily="18" charset="0"/>
                                      <a:cs typeface="Times New Roman" panose="02020603050405020304" pitchFamily="18" charset="0"/>
                                    </a:rPr>
                                    <m:t>𝐶</m:t>
                                  </m:r>
                                </m:e>
                                <m:sub>
                                  <m:r>
                                    <a:rPr lang="en-US" altLang="zh-TW" sz="2400" b="0" i="1" smtClean="0">
                                      <a:latin typeface="Cambria Math" panose="02040503050406030204" pitchFamily="18" charset="0"/>
                                      <a:cs typeface="Times New Roman" panose="02020603050405020304" pitchFamily="18" charset="0"/>
                                    </a:rPr>
                                    <m:t>𝑛</m:t>
                                  </m:r>
                                </m:sub>
                                <m:sup>
                                  <m:r>
                                    <a:rPr lang="en-US" altLang="zh-TW" sz="2400" b="0" i="1" smtClean="0">
                                      <a:latin typeface="Cambria Math" panose="02040503050406030204" pitchFamily="18" charset="0"/>
                                      <a:cs typeface="Times New Roman" panose="02020603050405020304" pitchFamily="18" charset="0"/>
                                    </a:rPr>
                                    <m:t>𝑜</m:t>
                                  </m:r>
                                </m:sup>
                              </m:sSubSup>
                              <m:r>
                                <a:rPr lang="en-US" altLang="zh-TW" sz="2400" b="0" i="1" smtClean="0">
                                  <a:latin typeface="Cambria Math" panose="02040503050406030204" pitchFamily="18" charset="0"/>
                                  <a:cs typeface="Times New Roman" panose="02020603050405020304" pitchFamily="18" charset="0"/>
                                </a:rPr>
                                <m:t>+</m:t>
                              </m:r>
                              <m:d>
                                <m:dPr>
                                  <m:ctrlPr>
                                    <a:rPr lang="en-US" altLang="zh-TW" sz="2400" b="0" i="1" smtClean="0">
                                      <a:latin typeface="Cambria Math" panose="02040503050406030204" pitchFamily="18" charset="0"/>
                                      <a:cs typeface="Times New Roman" panose="02020603050405020304" pitchFamily="18" charset="0"/>
                                    </a:rPr>
                                  </m:ctrlPr>
                                </m:dPr>
                                <m:e>
                                  <m:r>
                                    <a:rPr lang="en-US" altLang="zh-TW" sz="2400" b="0" i="1" smtClean="0">
                                      <a:latin typeface="Cambria Math" panose="02040503050406030204" pitchFamily="18" charset="0"/>
                                      <a:cs typeface="Times New Roman" panose="02020603050405020304" pitchFamily="18" charset="0"/>
                                    </a:rPr>
                                    <m:t>1−</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e>
                              </m:d>
                              <m:sSubSup>
                                <m:sSubSupPr>
                                  <m:ctrlPr>
                                    <a:rPr lang="en-US" altLang="zh-TW" sz="2400" b="0" i="1" smtClean="0">
                                      <a:latin typeface="Cambria Math" panose="02040503050406030204" pitchFamily="18" charset="0"/>
                                      <a:cs typeface="Times New Roman" panose="02020603050405020304" pitchFamily="18" charset="0"/>
                                    </a:rPr>
                                  </m:ctrlPr>
                                </m:sSubSupPr>
                                <m:e>
                                  <m:r>
                                    <a:rPr lang="en-US" altLang="zh-TW" sz="2400" b="0" i="1" smtClean="0">
                                      <a:latin typeface="Cambria Math" panose="02040503050406030204" pitchFamily="18" charset="0"/>
                                      <a:cs typeface="Times New Roman" panose="02020603050405020304" pitchFamily="18" charset="0"/>
                                    </a:rPr>
                                    <m:t>𝐶</m:t>
                                  </m:r>
                                </m:e>
                                <m:sub>
                                  <m:r>
                                    <a:rPr lang="en-US" altLang="zh-TW" sz="2400" b="0" i="1" smtClean="0">
                                      <a:latin typeface="Cambria Math" panose="02040503050406030204" pitchFamily="18" charset="0"/>
                                      <a:cs typeface="Times New Roman" panose="02020603050405020304" pitchFamily="18" charset="0"/>
                                    </a:rPr>
                                    <m:t>𝑛</m:t>
                                  </m:r>
                                </m:sub>
                                <m:sup>
                                  <m:r>
                                    <a:rPr lang="en-US" altLang="zh-TW" sz="2400" b="0" i="1" smtClean="0">
                                      <a:latin typeface="Cambria Math" panose="02040503050406030204" pitchFamily="18" charset="0"/>
                                      <a:cs typeface="Times New Roman" panose="02020603050405020304" pitchFamily="18" charset="0"/>
                                    </a:rPr>
                                    <m:t>𝑙</m:t>
                                  </m:r>
                                </m:sup>
                              </m:sSubSup>
                            </m:e>
                          </m:nary>
                        </m:e>
                      </m:func>
                    </m:oMath>
                  </m:oMathPara>
                </a14:m>
                <a:endParaRPr lang="en-US" altLang="zh-TW" sz="2400" dirty="0">
                  <a:latin typeface="Times New Roman" panose="02020603050405020304" pitchFamily="18" charset="0"/>
                  <a:cs typeface="Times New Roman" panose="02020603050405020304" pitchFamily="18" charset="0"/>
                </a:endParaRPr>
              </a:p>
              <a:p>
                <a:pPr>
                  <a:spcBef>
                    <a:spcPts val="600"/>
                  </a:spcBef>
                </a:pPr>
                <a:r>
                  <a:rPr lang="en-US" altLang="zh-TW" sz="2400" dirty="0" err="1">
                    <a:latin typeface="Times New Roman" panose="02020603050405020304" pitchFamily="18" charset="0"/>
                    <a:cs typeface="Times New Roman" panose="02020603050405020304" pitchFamily="18" charset="0"/>
                  </a:rPr>
                  <a:t>s.t.</a:t>
                </a:r>
                <a:r>
                  <a:rPr lang="en-US" altLang="zh-TW"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𝑛</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i="1">
                        <a:latin typeface="Cambria Math" panose="02040503050406030204" pitchFamily="18" charset="0"/>
                        <a:ea typeface="Cambria Math" panose="02040503050406030204" pitchFamily="18" charset="0"/>
                        <a:cs typeface="Times New Roman" panose="02020603050405020304" pitchFamily="18" charset="0"/>
                      </a:rPr>
                      <m:t>𝑁</m:t>
                    </m:r>
                  </m:oMath>
                </a14:m>
                <a:endParaRPr lang="en-US" altLang="zh-TW" sz="2400" dirty="0">
                  <a:latin typeface="Times New Roman" panose="02020603050405020304" pitchFamily="18" charset="0"/>
                  <a:cs typeface="Times New Roman" panose="02020603050405020304" pitchFamily="18" charset="0"/>
                </a:endParaRPr>
              </a:p>
              <a:p>
                <a:pPr>
                  <a:spcBef>
                    <a:spcPts val="600"/>
                  </a:spcBef>
                </a:pPr>
                <a14:m>
                  <m:oMath xmlns:m="http://schemas.openxmlformats.org/officeDocument/2006/math">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r>
                      <a:rPr lang="en-US" altLang="zh-TW"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0,1</m:t>
                        </m:r>
                      </m:e>
                    </m:d>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TW" sz="2400" dirty="0">
                    <a:latin typeface="Times New Roman" panose="02020603050405020304" pitchFamily="18" charset="0"/>
                    <a:cs typeface="Times New Roman" panose="02020603050405020304" pitchFamily="18" charset="0"/>
                  </a:rPr>
                  <a:t>(offloading decision)</a:t>
                </a:r>
              </a:p>
              <a:p>
                <a:pPr>
                  <a:spcBef>
                    <a:spcPts val="600"/>
                  </a:spcBef>
                </a:pPr>
                <a14:m>
                  <m:oMath xmlns:m="http://schemas.openxmlformats.org/officeDocument/2006/math">
                    <m:d>
                      <m:dPr>
                        <m:ctrlPr>
                          <a:rPr lang="en-US" altLang="zh-TW" sz="2400" b="0" i="1" smtClean="0">
                            <a:latin typeface="Cambria Math" panose="02040503050406030204" pitchFamily="18" charset="0"/>
                            <a:cs typeface="Times New Roman" panose="02020603050405020304" pitchFamily="18" charset="0"/>
                          </a:rPr>
                        </m:ctrlPr>
                      </m:dPr>
                      <m:e>
                        <m:r>
                          <a:rPr lang="en-US" altLang="zh-TW" sz="2400" b="0" i="1" smtClean="0">
                            <a:latin typeface="Cambria Math" panose="02040503050406030204" pitchFamily="18" charset="0"/>
                            <a:cs typeface="Times New Roman" panose="02020603050405020304" pitchFamily="18" charset="0"/>
                          </a:rPr>
                          <m:t>1−</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e>
                    </m:d>
                    <m:sSubSup>
                      <m:sSubSupPr>
                        <m:ctrlPr>
                          <a:rPr lang="en-US" altLang="zh-TW" sz="2400" b="0" i="1" smtClean="0">
                            <a:latin typeface="Cambria Math" panose="02040503050406030204" pitchFamily="18" charset="0"/>
                            <a:cs typeface="Times New Roman" panose="02020603050405020304" pitchFamily="18" charset="0"/>
                          </a:rPr>
                        </m:ctrlPr>
                      </m:sSubSupPr>
                      <m:e>
                        <m:r>
                          <a:rPr lang="en-US" altLang="zh-TW" sz="2400" b="0" i="1" smtClean="0">
                            <a:latin typeface="Cambria Math" panose="02040503050406030204" pitchFamily="18" charset="0"/>
                            <a:cs typeface="Times New Roman" panose="02020603050405020304" pitchFamily="18" charset="0"/>
                          </a:rPr>
                          <m:t>𝑇</m:t>
                        </m:r>
                      </m:e>
                      <m:sub>
                        <m:r>
                          <a:rPr lang="en-US" altLang="zh-TW" sz="2400" b="0" i="1" smtClean="0">
                            <a:latin typeface="Cambria Math" panose="02040503050406030204" pitchFamily="18" charset="0"/>
                            <a:cs typeface="Times New Roman" panose="02020603050405020304" pitchFamily="18" charset="0"/>
                          </a:rPr>
                          <m:t>𝑛</m:t>
                        </m:r>
                      </m:sub>
                      <m:sup>
                        <m:r>
                          <a:rPr lang="en-US" altLang="zh-TW" sz="2400" b="0" i="1" smtClean="0">
                            <a:latin typeface="Cambria Math" panose="02040503050406030204" pitchFamily="18" charset="0"/>
                            <a:cs typeface="Times New Roman" panose="02020603050405020304" pitchFamily="18" charset="0"/>
                          </a:rPr>
                          <m:t>𝑙</m:t>
                        </m:r>
                      </m:sup>
                    </m:sSubSup>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sSubSup>
                      <m:sSubSupPr>
                        <m:ctrlPr>
                          <a:rPr lang="en-US" altLang="zh-TW" sz="2400" b="0" i="1" smtClean="0">
                            <a:latin typeface="Cambria Math" panose="02040503050406030204" pitchFamily="18" charset="0"/>
                            <a:cs typeface="Times New Roman" panose="02020603050405020304" pitchFamily="18" charset="0"/>
                          </a:rPr>
                        </m:ctrlPr>
                      </m:sSubSupPr>
                      <m:e>
                        <m:r>
                          <a:rPr lang="en-US" altLang="zh-TW" sz="2400" b="0" i="1" smtClean="0">
                            <a:latin typeface="Cambria Math" panose="02040503050406030204" pitchFamily="18" charset="0"/>
                            <a:cs typeface="Times New Roman" panose="02020603050405020304" pitchFamily="18" charset="0"/>
                          </a:rPr>
                          <m:t>𝑇</m:t>
                        </m:r>
                      </m:e>
                      <m:sub>
                        <m:r>
                          <a:rPr lang="en-US" altLang="zh-TW" sz="2400" b="0" i="1" smtClean="0">
                            <a:latin typeface="Cambria Math" panose="02040503050406030204" pitchFamily="18" charset="0"/>
                            <a:cs typeface="Times New Roman" panose="02020603050405020304" pitchFamily="18" charset="0"/>
                          </a:rPr>
                          <m:t>𝑛</m:t>
                        </m:r>
                      </m:sub>
                      <m:sup>
                        <m:r>
                          <a:rPr lang="en-US" altLang="zh-TW" sz="2400" b="0" i="1" smtClean="0">
                            <a:latin typeface="Cambria Math" panose="02040503050406030204" pitchFamily="18" charset="0"/>
                            <a:cs typeface="Times New Roman" panose="02020603050405020304" pitchFamily="18" charset="0"/>
                          </a:rPr>
                          <m:t>𝑜</m:t>
                        </m:r>
                      </m:sup>
                    </m:sSubSup>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𝜏</m:t>
                        </m:r>
                      </m:e>
                      <m:sub>
                        <m:r>
                          <a:rPr lang="en-US" altLang="zh-TW" sz="2400" b="0" i="1" smtClean="0">
                            <a:latin typeface="Cambria Math" panose="02040503050406030204" pitchFamily="18" charset="0"/>
                            <a:cs typeface="Times New Roman" panose="02020603050405020304" pitchFamily="18" charset="0"/>
                          </a:rPr>
                          <m:t>𝑛</m:t>
                        </m:r>
                      </m:sub>
                    </m:sSub>
                  </m:oMath>
                </a14:m>
                <a:r>
                  <a:rPr lang="en-US" altLang="zh-TW" sz="2400" b="0" i="1" dirty="0">
                    <a:latin typeface="Cambria Math" panose="02040503050406030204" pitchFamily="18" charset="0"/>
                    <a:cs typeface="Times New Roman" panose="02020603050405020304" pitchFamily="18" charset="0"/>
                  </a:rPr>
                  <a:t> </a:t>
                </a:r>
                <a:r>
                  <a:rPr lang="en-US" altLang="zh-TW" sz="2400" b="0" dirty="0">
                    <a:latin typeface="Cambria Math" panose="02040503050406030204" pitchFamily="18" charset="0"/>
                    <a:cs typeface="Times New Roman" panose="02020603050405020304" pitchFamily="18" charset="0"/>
                  </a:rPr>
                  <a:t>(QoS)</a:t>
                </a:r>
              </a:p>
              <a:p>
                <a:pPr>
                  <a:spcBef>
                    <a:spcPts val="600"/>
                  </a:spcBef>
                </a:pPr>
                <a14:m>
                  <m:oMath xmlns:m="http://schemas.openxmlformats.org/officeDocument/2006/math">
                    <m:r>
                      <a:rPr lang="en-US" altLang="zh-TW" sz="2400" b="0" i="1" smtClean="0">
                        <a:latin typeface="Cambria Math" panose="02040503050406030204" pitchFamily="18" charset="0"/>
                        <a:cs typeface="Times New Roman" panose="02020603050405020304" pitchFamily="18" charset="0"/>
                      </a:rPr>
                      <m:t>0≤</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𝑛</m:t>
                        </m:r>
                      </m:sub>
                    </m:sSub>
                    <m:r>
                      <a:rPr lang="en-US" altLang="zh-TW" sz="2400" b="0" i="1" smtClean="0">
                        <a:latin typeface="Cambria Math" panose="02040503050406030204" pitchFamily="18" charset="0"/>
                        <a:cs typeface="Times New Roman" panose="02020603050405020304" pitchFamily="18" charset="0"/>
                      </a:rPr>
                      <m:t>≤</m:t>
                    </m:r>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r>
                      <a:rPr lang="en-US" altLang="zh-TW" sz="2400" b="0" i="1" smtClean="0">
                        <a:latin typeface="Cambria Math" panose="02040503050406030204" pitchFamily="18" charset="0"/>
                        <a:cs typeface="Times New Roman" panose="02020603050405020304" pitchFamily="18" charset="0"/>
                      </a:rPr>
                      <m:t>𝐹</m:t>
                    </m:r>
                  </m:oMath>
                </a14:m>
                <a:r>
                  <a:rPr lang="en-US" altLang="zh-TW" sz="2400" b="0" i="1" dirty="0">
                    <a:latin typeface="Cambria Math" panose="02040503050406030204" pitchFamily="18" charset="0"/>
                    <a:cs typeface="Times New Roman" panose="02020603050405020304" pitchFamily="18" charset="0"/>
                  </a:rPr>
                  <a:t> </a:t>
                </a:r>
                <a:r>
                  <a:rPr lang="en-US" altLang="zh-TW" sz="2400" b="0" dirty="0">
                    <a:latin typeface="Cambria Math" panose="02040503050406030204" pitchFamily="18" charset="0"/>
                    <a:cs typeface="Times New Roman" panose="02020603050405020304" pitchFamily="18" charset="0"/>
                  </a:rPr>
                  <a:t>(max </a:t>
                </a:r>
                <a:r>
                  <a:rPr lang="en-US" altLang="zh-TW" sz="2400" b="0" dirty="0" err="1">
                    <a:latin typeface="Cambria Math" panose="02040503050406030204" pitchFamily="18" charset="0"/>
                    <a:cs typeface="Times New Roman" panose="02020603050405020304" pitchFamily="18" charset="0"/>
                  </a:rPr>
                  <a:t>allocatable</a:t>
                </a:r>
                <a:r>
                  <a:rPr lang="en-US" altLang="zh-TW" sz="2400" b="0" dirty="0">
                    <a:latin typeface="Cambria Math" panose="02040503050406030204" pitchFamily="18" charset="0"/>
                    <a:cs typeface="Times New Roman" panose="02020603050405020304" pitchFamily="18" charset="0"/>
                  </a:rPr>
                  <a:t> resource)</a:t>
                </a:r>
              </a:p>
              <a:p>
                <a:pPr>
                  <a:spcBef>
                    <a:spcPts val="600"/>
                  </a:spcBef>
                </a:pPr>
                <a14:m>
                  <m:oMath xmlns:m="http://schemas.openxmlformats.org/officeDocument/2006/math">
                    <m:nary>
                      <m:naryPr>
                        <m:chr m:val="∑"/>
                        <m:limLoc m:val="subSup"/>
                        <m:ctrlPr>
                          <a:rPr lang="en-US" altLang="zh-TW" sz="2400" b="0" i="1" smtClean="0">
                            <a:latin typeface="Cambria Math" panose="02040503050406030204" pitchFamily="18" charset="0"/>
                            <a:cs typeface="Times New Roman" panose="02020603050405020304" pitchFamily="18" charset="0"/>
                          </a:rPr>
                        </m:ctrlPr>
                      </m:naryPr>
                      <m:sub>
                        <m:r>
                          <m:rPr>
                            <m:brk m:alnAt="25"/>
                          </m:rPr>
                          <a:rPr lang="en-US" altLang="zh-TW" sz="2400" b="0" i="1" smtClean="0">
                            <a:latin typeface="Cambria Math" panose="02040503050406030204" pitchFamily="18" charset="0"/>
                            <a:cs typeface="Times New Roman" panose="02020603050405020304" pitchFamily="18" charset="0"/>
                          </a:rPr>
                          <m:t>𝑛</m:t>
                        </m:r>
                        <m:r>
                          <a:rPr lang="en-US" altLang="zh-TW" sz="2400" b="0" i="1" smtClean="0">
                            <a:latin typeface="Cambria Math" panose="02040503050406030204" pitchFamily="18" charset="0"/>
                            <a:cs typeface="Times New Roman" panose="02020603050405020304" pitchFamily="18" charset="0"/>
                          </a:rPr>
                          <m:t>=1</m:t>
                        </m:r>
                      </m:sub>
                      <m:sup>
                        <m:r>
                          <a:rPr lang="en-US" altLang="zh-TW" sz="2400" b="0" i="1" smtClean="0">
                            <a:latin typeface="Cambria Math" panose="02040503050406030204" pitchFamily="18" charset="0"/>
                            <a:cs typeface="Times New Roman" panose="02020603050405020304" pitchFamily="18" charset="0"/>
                          </a:rPr>
                          <m:t>𝑁</m:t>
                        </m:r>
                      </m:sup>
                      <m:e>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𝛼</m:t>
                            </m:r>
                          </m:e>
                          <m:sub>
                            <m:r>
                              <a:rPr lang="en-US" altLang="zh-TW" sz="2400" b="0" i="1" smtClean="0">
                                <a:latin typeface="Cambria Math" panose="02040503050406030204" pitchFamily="18" charset="0"/>
                                <a:cs typeface="Times New Roman" panose="02020603050405020304" pitchFamily="18" charset="0"/>
                              </a:rPr>
                              <m:t>𝑛</m:t>
                            </m:r>
                          </m:sub>
                        </m:sSub>
                        <m:sSub>
                          <m:sSubPr>
                            <m:ctrlPr>
                              <a:rPr lang="en-US" altLang="zh-TW" sz="2400" b="0" i="1" smtClean="0">
                                <a:latin typeface="Cambria Math" panose="02040503050406030204" pitchFamily="18" charset="0"/>
                                <a:cs typeface="Times New Roman" panose="02020603050405020304" pitchFamily="18" charset="0"/>
                              </a:rPr>
                            </m:ctrlPr>
                          </m:sSubPr>
                          <m:e>
                            <m:r>
                              <a:rPr lang="en-US" altLang="zh-TW" sz="2400" b="0" i="1" smtClean="0">
                                <a:latin typeface="Cambria Math" panose="02040503050406030204" pitchFamily="18" charset="0"/>
                                <a:cs typeface="Times New Roman" panose="02020603050405020304" pitchFamily="18" charset="0"/>
                              </a:rPr>
                              <m:t>𝑓</m:t>
                            </m:r>
                          </m:e>
                          <m:sub>
                            <m:r>
                              <a:rPr lang="en-US" altLang="zh-TW" sz="2400" b="0" i="1" smtClean="0">
                                <a:latin typeface="Cambria Math" panose="02040503050406030204" pitchFamily="18" charset="0"/>
                                <a:cs typeface="Times New Roman" panose="02020603050405020304" pitchFamily="18" charset="0"/>
                              </a:rPr>
                              <m:t>𝑛</m:t>
                            </m:r>
                          </m:sub>
                        </m:sSub>
                        <m:r>
                          <a:rPr lang="en-US" altLang="zh-TW" sz="2400" b="0" i="1" smtClean="0">
                            <a:latin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cs typeface="Times New Roman" panose="02020603050405020304" pitchFamily="18" charset="0"/>
                          </a:rPr>
                          <m:t>𝐹</m:t>
                        </m:r>
                      </m:e>
                    </m:nary>
                    <m:r>
                      <a:rPr lang="en-US" altLang="zh-TW" sz="2400" b="0" i="1" smtClean="0">
                        <a:latin typeface="Cambria Math" panose="02040503050406030204" pitchFamily="18" charset="0"/>
                        <a:cs typeface="Times New Roman" panose="02020603050405020304" pitchFamily="18" charset="0"/>
                      </a:rPr>
                      <m:t>, </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b="0" i="1" smtClean="0">
                        <a:latin typeface="Cambria Math" panose="02040503050406030204" pitchFamily="18" charset="0"/>
                        <a:ea typeface="Cambria Math" panose="02040503050406030204" pitchFamily="18" charset="0"/>
                        <a:cs typeface="Times New Roman" panose="02020603050405020304" pitchFamily="18" charset="0"/>
                      </a:rPr>
                      <m:t>𝑁</m:t>
                    </m:r>
                  </m:oMath>
                </a14:m>
                <a:r>
                  <a:rPr lang="en-US" altLang="zh-TW" sz="2400" b="0" i="1" dirty="0">
                    <a:latin typeface="Cambria Math" panose="02040503050406030204" pitchFamily="18" charset="0"/>
                    <a:cs typeface="Times New Roman" panose="02020603050405020304" pitchFamily="18" charset="0"/>
                  </a:rPr>
                  <a:t> </a:t>
                </a:r>
                <a:r>
                  <a:rPr lang="en-US" altLang="zh-TW" sz="2400" b="0" dirty="0">
                    <a:latin typeface="Cambria Math" panose="02040503050406030204" pitchFamily="18" charset="0"/>
                    <a:cs typeface="Times New Roman" panose="02020603050405020304" pitchFamily="18" charset="0"/>
                  </a:rPr>
                  <a:t>(max resource)</a:t>
                </a:r>
              </a:p>
              <a:p>
                <a:endParaRPr lang="en-US" altLang="zh-TW" sz="2400" b="0" dirty="0">
                  <a:latin typeface="Cambria Math" panose="02040503050406030204" pitchFamily="18" charset="0"/>
                  <a:cs typeface="Times New Roman" panose="02020603050405020304" pitchFamily="18" charset="0"/>
                </a:endParaRPr>
              </a:p>
            </p:txBody>
          </p:sp>
        </mc:Choice>
        <mc:Fallback>
          <p:sp>
            <p:nvSpPr>
              <p:cNvPr id="8" name="矩形 7">
                <a:extLst>
                  <a:ext uri="{FF2B5EF4-FFF2-40B4-BE49-F238E27FC236}">
                    <a16:creationId xmlns:a16="http://schemas.microsoft.com/office/drawing/2014/main" id="{0504B00C-9E9F-4D25-A896-973D0D44DFD9}"/>
                  </a:ext>
                </a:extLst>
              </p:cNvPr>
              <p:cNvSpPr>
                <a:spLocks noRot="1" noChangeAspect="1" noMove="1" noResize="1" noEditPoints="1" noAdjustHandles="1" noChangeArrowheads="1" noChangeShapeType="1" noTextEdit="1"/>
              </p:cNvSpPr>
              <p:nvPr/>
            </p:nvSpPr>
            <p:spPr>
              <a:xfrm>
                <a:off x="6256978" y="1247425"/>
                <a:ext cx="5809127" cy="5960478"/>
              </a:xfrm>
              <a:prstGeom prst="rect">
                <a:avLst/>
              </a:prstGeom>
              <a:blipFill>
                <a:blip r:embed="rId3"/>
                <a:stretch>
                  <a:fillRect l="-1574" t="-819" r="-3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6519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a:xfrm>
            <a:off x="420756" y="142460"/>
            <a:ext cx="11685104" cy="990600"/>
          </a:xfrm>
        </p:spPr>
        <p:txBody>
          <a:bodyPr/>
          <a:lstStyle/>
          <a:p>
            <a:r>
              <a:rPr lang="en-US" sz="4800" dirty="0">
                <a:solidFill>
                  <a:srgbClr val="0070C0"/>
                </a:solidFill>
                <a:latin typeface="Calibri" panose="020F0502020204030204" pitchFamily="34" charset="0"/>
                <a:cs typeface="Calibri" panose="020F0502020204030204" pitchFamily="34" charset="0"/>
              </a:rPr>
              <a:t>MEC offloading control </a:t>
            </a:r>
            <a:r>
              <a:rPr lang="en-US" dirty="0">
                <a:solidFill>
                  <a:srgbClr val="0070C0"/>
                </a:solidFill>
                <a:latin typeface="Calibri" panose="020F0502020204030204" pitchFamily="34" charset="0"/>
                <a:cs typeface="Calibri" panose="020F0502020204030204" pitchFamily="34" charset="0"/>
              </a:rPr>
              <a:t>possible problems</a:t>
            </a: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5</a:t>
            </a:fld>
            <a:endParaRPr lang="en-US"/>
          </a:p>
        </p:txBody>
      </p:sp>
      <p:sp>
        <p:nvSpPr>
          <p:cNvPr id="6" name="矩形 5">
            <a:extLst>
              <a:ext uri="{FF2B5EF4-FFF2-40B4-BE49-F238E27FC236}">
                <a16:creationId xmlns:a16="http://schemas.microsoft.com/office/drawing/2014/main" id="{D9CEE98B-1573-4418-8D14-327B3C848C29}"/>
              </a:ext>
            </a:extLst>
          </p:cNvPr>
          <p:cNvSpPr/>
          <p:nvPr/>
        </p:nvSpPr>
        <p:spPr>
          <a:xfrm>
            <a:off x="6775938" y="1190249"/>
            <a:ext cx="4531481" cy="461665"/>
          </a:xfrm>
          <a:prstGeom prst="rect">
            <a:avLst/>
          </a:prstGeom>
        </p:spPr>
        <p:txBody>
          <a:bodyPr wrap="square">
            <a:spAutoFit/>
          </a:bodyPr>
          <a:lstStyle/>
          <a:p>
            <a:pPr>
              <a:spcBef>
                <a:spcPts val="600"/>
              </a:spcBef>
              <a:spcAft>
                <a:spcPts val="600"/>
              </a:spcAft>
            </a:pPr>
            <a:endParaRPr lang="en-US" altLang="zh-TW" sz="2400" dirty="0">
              <a:latin typeface="Times New Roman" panose="02020603050405020304" pitchFamily="18" charset="0"/>
              <a:cs typeface="Times New Roman" panose="02020603050405020304" pitchFamily="18" charset="0"/>
            </a:endParaRPr>
          </a:p>
        </p:txBody>
      </p:sp>
      <p:sp>
        <p:nvSpPr>
          <p:cNvPr id="9" name="內容版面配置區 4">
            <a:extLst>
              <a:ext uri="{FF2B5EF4-FFF2-40B4-BE49-F238E27FC236}">
                <a16:creationId xmlns:a16="http://schemas.microsoft.com/office/drawing/2014/main" id="{D960DCA9-C0A4-46DA-978F-D02DF73CE61A}"/>
              </a:ext>
            </a:extLst>
          </p:cNvPr>
          <p:cNvSpPr txBox="1">
            <a:spLocks/>
          </p:cNvSpPr>
          <p:nvPr/>
        </p:nvSpPr>
        <p:spPr bwMode="auto">
          <a:xfrm>
            <a:off x="609600" y="1219199"/>
            <a:ext cx="10972800" cy="48536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Times New Roman" panose="02020603050405020304" pitchFamily="18" charset="0"/>
                <a:ea typeface="+mn-ea"/>
                <a:cs typeface="Times New Roman" panose="02020603050405020304" pitchFamily="18" charset="0"/>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150000"/>
              </a:lnSpc>
              <a:buNone/>
            </a:pPr>
            <a:r>
              <a:rPr lang="en-US" altLang="zh-TW" dirty="0"/>
              <a:t>1. Include actions to apply cloud computation in the simulation</a:t>
            </a:r>
          </a:p>
          <a:p>
            <a:pPr marL="274638" lvl="1" indent="0">
              <a:lnSpc>
                <a:spcPct val="150000"/>
              </a:lnSpc>
              <a:buNone/>
            </a:pPr>
            <a:r>
              <a:rPr lang="en-US" altLang="zh-TW" dirty="0"/>
              <a:t>Researches mainly focus on edge/local offloading condition, none of edge/local/cloud has been discussed.</a:t>
            </a:r>
          </a:p>
          <a:p>
            <a:pPr marL="0" indent="0">
              <a:lnSpc>
                <a:spcPct val="150000"/>
              </a:lnSpc>
              <a:buNone/>
            </a:pPr>
            <a:r>
              <a:rPr lang="en-US" altLang="zh-TW" dirty="0"/>
              <a:t>2. Include run time (model size) of RL/ML in the simulation</a:t>
            </a:r>
          </a:p>
          <a:p>
            <a:pPr marL="274638" lvl="1" indent="0">
              <a:lnSpc>
                <a:spcPct val="150000"/>
              </a:lnSpc>
              <a:buNone/>
            </a:pPr>
            <a:r>
              <a:rPr lang="en-US" altLang="zh-TW" dirty="0"/>
              <a:t>Many articles state that using RL/ML models require unneglectable computation time and local data storage, but none of them are considered in the simulation.</a:t>
            </a:r>
          </a:p>
          <a:p>
            <a:pPr marL="274638" lvl="1" indent="0">
              <a:lnSpc>
                <a:spcPct val="150000"/>
              </a:lnSpc>
              <a:buNone/>
            </a:pPr>
            <a:r>
              <a:rPr lang="en-US" altLang="zh-TW" dirty="0"/>
              <a:t>Ex: use RL to find RL models that can have bearable computation time while satisfying the required QoS and power consumption (important in distributed systems)</a:t>
            </a:r>
          </a:p>
          <a:p>
            <a:pPr marL="514350" indent="-514350">
              <a:lnSpc>
                <a:spcPct val="150000"/>
              </a:lnSpc>
              <a:buFont typeface="Wingdings 3" pitchFamily="18" charset="2"/>
              <a:buAutoNum type="arabicPeriod"/>
            </a:pPr>
            <a:endParaRPr lang="en-US" altLang="zh-TW" dirty="0"/>
          </a:p>
        </p:txBody>
      </p:sp>
    </p:spTree>
    <p:extLst>
      <p:ext uri="{BB962C8B-B14F-4D97-AF65-F5344CB8AC3E}">
        <p14:creationId xmlns:p14="http://schemas.microsoft.com/office/powerpoint/2010/main" val="362388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a:xfrm>
            <a:off x="228599" y="72886"/>
            <a:ext cx="11963401" cy="990600"/>
          </a:xfrm>
        </p:spPr>
        <p:txBody>
          <a:bodyPr/>
          <a:lstStyle/>
          <a:p>
            <a:r>
              <a:rPr lang="en-US" sz="4200" dirty="0">
                <a:solidFill>
                  <a:srgbClr val="0070C0"/>
                </a:solidFill>
                <a:latin typeface="Calibri" panose="020F0502020204030204" pitchFamily="34" charset="0"/>
                <a:cs typeface="Calibri" panose="020F0502020204030204" pitchFamily="34" charset="0"/>
              </a:rPr>
              <a:t>Reinforcement learning in cellular network </a:t>
            </a:r>
            <a:r>
              <a:rPr lang="en-US" sz="2400" dirty="0">
                <a:solidFill>
                  <a:srgbClr val="0070C0"/>
                </a:solidFill>
                <a:latin typeface="Calibri" panose="020F0502020204030204" pitchFamily="34" charset="0"/>
                <a:cs typeface="Calibri" panose="020F0502020204030204" pitchFamily="34" charset="0"/>
              </a:rPr>
              <a:t>possible problems</a:t>
            </a: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6</a:t>
            </a:fld>
            <a:endParaRPr lang="en-US"/>
          </a:p>
        </p:txBody>
      </p:sp>
      <p:sp>
        <p:nvSpPr>
          <p:cNvPr id="6" name="矩形 5">
            <a:extLst>
              <a:ext uri="{FF2B5EF4-FFF2-40B4-BE49-F238E27FC236}">
                <a16:creationId xmlns:a16="http://schemas.microsoft.com/office/drawing/2014/main" id="{D9CEE98B-1573-4418-8D14-327B3C848C29}"/>
              </a:ext>
            </a:extLst>
          </p:cNvPr>
          <p:cNvSpPr/>
          <p:nvPr/>
        </p:nvSpPr>
        <p:spPr>
          <a:xfrm>
            <a:off x="6775938" y="1190249"/>
            <a:ext cx="4531481" cy="461665"/>
          </a:xfrm>
          <a:prstGeom prst="rect">
            <a:avLst/>
          </a:prstGeom>
        </p:spPr>
        <p:txBody>
          <a:bodyPr wrap="square">
            <a:spAutoFit/>
          </a:bodyPr>
          <a:lstStyle/>
          <a:p>
            <a:pPr>
              <a:spcBef>
                <a:spcPts val="600"/>
              </a:spcBef>
              <a:spcAft>
                <a:spcPts val="600"/>
              </a:spcAft>
            </a:pPr>
            <a:endParaRPr lang="en-US" altLang="zh-TW" sz="2400" dirty="0">
              <a:latin typeface="Times New Roman" panose="02020603050405020304" pitchFamily="18" charset="0"/>
              <a:cs typeface="Times New Roman" panose="02020603050405020304" pitchFamily="18" charset="0"/>
            </a:endParaRPr>
          </a:p>
        </p:txBody>
      </p:sp>
      <p:sp>
        <p:nvSpPr>
          <p:cNvPr id="9" name="內容版面配置區 4">
            <a:extLst>
              <a:ext uri="{FF2B5EF4-FFF2-40B4-BE49-F238E27FC236}">
                <a16:creationId xmlns:a16="http://schemas.microsoft.com/office/drawing/2014/main" id="{D960DCA9-C0A4-46DA-978F-D02DF73CE61A}"/>
              </a:ext>
            </a:extLst>
          </p:cNvPr>
          <p:cNvSpPr txBox="1">
            <a:spLocks/>
          </p:cNvSpPr>
          <p:nvPr/>
        </p:nvSpPr>
        <p:spPr bwMode="auto">
          <a:xfrm>
            <a:off x="609600" y="1219199"/>
            <a:ext cx="10972800" cy="48536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Times New Roman" panose="02020603050405020304" pitchFamily="18" charset="0"/>
                <a:ea typeface="+mn-ea"/>
                <a:cs typeface="Times New Roman" panose="02020603050405020304" pitchFamily="18" charset="0"/>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150000"/>
              </a:lnSpc>
              <a:buNone/>
            </a:pPr>
            <a:r>
              <a:rPr lang="en-US" altLang="zh-TW" dirty="0"/>
              <a:t>Collaborative multiagent reinforcement learning should consider </a:t>
            </a:r>
          </a:p>
          <a:p>
            <a:pPr marL="274638" lvl="1" indent="0">
              <a:lnSpc>
                <a:spcPct val="150000"/>
              </a:lnSpc>
              <a:buNone/>
            </a:pPr>
            <a:r>
              <a:rPr lang="en-US" altLang="zh-TW" dirty="0"/>
              <a:t>(1) optimization of RB allocation and device scheduling for RL parameter transmission </a:t>
            </a:r>
          </a:p>
          <a:p>
            <a:pPr marL="274638" lvl="1" indent="0">
              <a:lnSpc>
                <a:spcPct val="150000"/>
              </a:lnSpc>
              <a:buNone/>
            </a:pPr>
            <a:r>
              <a:rPr lang="en-US" altLang="zh-TW" dirty="0"/>
              <a:t>(2) reliable and energy efficient RL parameter transmission </a:t>
            </a:r>
          </a:p>
          <a:p>
            <a:pPr marL="0" indent="0">
              <a:lnSpc>
                <a:spcPct val="150000"/>
              </a:lnSpc>
              <a:buNone/>
            </a:pPr>
            <a:r>
              <a:rPr lang="en-US" altLang="zh-TW" dirty="0"/>
              <a:t>in the simulation.</a:t>
            </a:r>
          </a:p>
        </p:txBody>
      </p:sp>
      <p:sp>
        <p:nvSpPr>
          <p:cNvPr id="7" name="矩形 6">
            <a:extLst>
              <a:ext uri="{FF2B5EF4-FFF2-40B4-BE49-F238E27FC236}">
                <a16:creationId xmlns:a16="http://schemas.microsoft.com/office/drawing/2014/main" id="{B8A13311-01DB-4F9F-8EA4-D5A568C6BDE2}"/>
              </a:ext>
            </a:extLst>
          </p:cNvPr>
          <p:cNvSpPr/>
          <p:nvPr/>
        </p:nvSpPr>
        <p:spPr>
          <a:xfrm>
            <a:off x="665923" y="6216134"/>
            <a:ext cx="2584174" cy="373509"/>
          </a:xfrm>
          <a:prstGeom prst="rect">
            <a:avLst/>
          </a:prstGeom>
        </p:spPr>
        <p:txBody>
          <a:bodyPr wrap="square">
            <a:spAutoFit/>
          </a:bodyPr>
          <a:lstStyle/>
          <a:p>
            <a:r>
              <a:rPr lang="en-US" altLang="zh-TW" dirty="0">
                <a:latin typeface="Times New Roman" panose="02020603050405020304" pitchFamily="18" charset="0"/>
                <a:cs typeface="Times New Roman" panose="02020603050405020304" pitchFamily="18" charset="0"/>
              </a:rPr>
              <a:t>arXiv:2104.02151 [</a:t>
            </a:r>
            <a:r>
              <a:rPr lang="en-US" altLang="zh-TW" dirty="0" err="1">
                <a:latin typeface="Times New Roman" panose="02020603050405020304" pitchFamily="18" charset="0"/>
                <a:cs typeface="Times New Roman" panose="02020603050405020304" pitchFamily="18" charset="0"/>
              </a:rPr>
              <a:t>cs.LG</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69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a:xfrm>
            <a:off x="228599" y="72886"/>
            <a:ext cx="11963401" cy="990600"/>
          </a:xfrm>
        </p:spPr>
        <p:txBody>
          <a:bodyPr/>
          <a:lstStyle/>
          <a:p>
            <a:pPr algn="ctr"/>
            <a:r>
              <a:rPr lang="en-US" sz="4800" dirty="0">
                <a:solidFill>
                  <a:srgbClr val="0070C0"/>
                </a:solidFill>
                <a:latin typeface="Calibri" panose="020F0502020204030204" pitchFamily="34" charset="0"/>
                <a:cs typeface="Calibri" panose="020F0502020204030204" pitchFamily="34" charset="0"/>
              </a:rPr>
              <a:t>Deep learning in wireless network </a:t>
            </a:r>
            <a:r>
              <a:rPr lang="en-US" dirty="0">
                <a:solidFill>
                  <a:srgbClr val="0070C0"/>
                </a:solidFill>
                <a:latin typeface="Calibri" panose="020F0502020204030204" pitchFamily="34" charset="0"/>
                <a:cs typeface="Calibri" panose="020F0502020204030204" pitchFamily="34" charset="0"/>
              </a:rPr>
              <a:t>possible problems</a:t>
            </a: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7</a:t>
            </a:fld>
            <a:endParaRPr lang="en-US"/>
          </a:p>
        </p:txBody>
      </p:sp>
      <p:sp>
        <p:nvSpPr>
          <p:cNvPr id="6" name="矩形 5">
            <a:extLst>
              <a:ext uri="{FF2B5EF4-FFF2-40B4-BE49-F238E27FC236}">
                <a16:creationId xmlns:a16="http://schemas.microsoft.com/office/drawing/2014/main" id="{D9CEE98B-1573-4418-8D14-327B3C848C29}"/>
              </a:ext>
            </a:extLst>
          </p:cNvPr>
          <p:cNvSpPr/>
          <p:nvPr/>
        </p:nvSpPr>
        <p:spPr>
          <a:xfrm>
            <a:off x="6775938" y="1190249"/>
            <a:ext cx="4531481" cy="461665"/>
          </a:xfrm>
          <a:prstGeom prst="rect">
            <a:avLst/>
          </a:prstGeom>
        </p:spPr>
        <p:txBody>
          <a:bodyPr wrap="square">
            <a:spAutoFit/>
          </a:bodyPr>
          <a:lstStyle/>
          <a:p>
            <a:pPr>
              <a:spcBef>
                <a:spcPts val="600"/>
              </a:spcBef>
              <a:spcAft>
                <a:spcPts val="600"/>
              </a:spcAft>
            </a:pPr>
            <a:endParaRPr lang="en-US" altLang="zh-TW" sz="2400" dirty="0">
              <a:latin typeface="Times New Roman" panose="02020603050405020304" pitchFamily="18" charset="0"/>
              <a:cs typeface="Times New Roman" panose="02020603050405020304" pitchFamily="18" charset="0"/>
            </a:endParaRPr>
          </a:p>
        </p:txBody>
      </p:sp>
      <p:sp>
        <p:nvSpPr>
          <p:cNvPr id="9" name="內容版面配置區 4">
            <a:extLst>
              <a:ext uri="{FF2B5EF4-FFF2-40B4-BE49-F238E27FC236}">
                <a16:creationId xmlns:a16="http://schemas.microsoft.com/office/drawing/2014/main" id="{D960DCA9-C0A4-46DA-978F-D02DF73CE61A}"/>
              </a:ext>
            </a:extLst>
          </p:cNvPr>
          <p:cNvSpPr txBox="1">
            <a:spLocks/>
          </p:cNvSpPr>
          <p:nvPr/>
        </p:nvSpPr>
        <p:spPr bwMode="auto">
          <a:xfrm>
            <a:off x="609600" y="1219199"/>
            <a:ext cx="10972800" cy="48536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Times New Roman" panose="02020603050405020304" pitchFamily="18" charset="0"/>
                <a:ea typeface="+mn-ea"/>
                <a:cs typeface="Times New Roman" panose="02020603050405020304" pitchFamily="18" charset="0"/>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150000"/>
              </a:lnSpc>
              <a:buNone/>
            </a:pPr>
            <a:r>
              <a:rPr lang="en-US" altLang="zh-TW" dirty="0"/>
              <a:t>1. Congestion control for multi-queues:</a:t>
            </a:r>
          </a:p>
          <a:p>
            <a:pPr marL="0" indent="0">
              <a:lnSpc>
                <a:spcPct val="150000"/>
              </a:lnSpc>
              <a:buNone/>
            </a:pPr>
            <a:r>
              <a:rPr lang="en-US" altLang="zh-TW" dirty="0"/>
              <a:t>If a centralized server collects queue information (size, input trafﬁc rate, outgoing trafﬁc rate) from every nodes, then the DL models are able to relieve the congestion, which may be better than traditional methods.</a:t>
            </a:r>
          </a:p>
          <a:p>
            <a:pPr marL="0" indent="0">
              <a:lnSpc>
                <a:spcPct val="150000"/>
              </a:lnSpc>
              <a:buNone/>
            </a:pPr>
            <a:r>
              <a:rPr lang="en-US" altLang="zh-TW" dirty="0"/>
              <a:t>2. Distributed learning:</a:t>
            </a:r>
          </a:p>
          <a:p>
            <a:pPr marL="0" indent="0">
              <a:lnSpc>
                <a:spcPct val="150000"/>
              </a:lnSpc>
              <a:buNone/>
            </a:pPr>
            <a:r>
              <a:rPr lang="en-US" altLang="zh-TW" dirty="0"/>
              <a:t>Which node is responsible for the ﬁnal DL output layer assembly?</a:t>
            </a:r>
          </a:p>
        </p:txBody>
      </p:sp>
      <p:sp>
        <p:nvSpPr>
          <p:cNvPr id="3" name="矩形 2">
            <a:extLst>
              <a:ext uri="{FF2B5EF4-FFF2-40B4-BE49-F238E27FC236}">
                <a16:creationId xmlns:a16="http://schemas.microsoft.com/office/drawing/2014/main" id="{AC421A30-213D-426C-B322-BE0D8422C6BB}"/>
              </a:ext>
            </a:extLst>
          </p:cNvPr>
          <p:cNvSpPr/>
          <p:nvPr/>
        </p:nvSpPr>
        <p:spPr>
          <a:xfrm>
            <a:off x="612913" y="5990128"/>
            <a:ext cx="10260496" cy="461665"/>
          </a:xfrm>
          <a:prstGeom prst="rect">
            <a:avLst/>
          </a:prstGeom>
        </p:spPr>
        <p:txBody>
          <a:bodyPr wrap="square">
            <a:spAutoFit/>
          </a:bodyPr>
          <a:lstStyle/>
          <a:p>
            <a:r>
              <a:rPr lang="en-US" altLang="zh-TW" sz="1200" dirty="0">
                <a:latin typeface="Arial" panose="020B0604020202020204" pitchFamily="34" charset="0"/>
              </a:rPr>
              <a:t>Q. Mao, F. Hu and Q. Hao, "Deep Learning for Intelligent Wireless Networks: A Comprehensive Survey," in </a:t>
            </a:r>
            <a:r>
              <a:rPr lang="en-US" altLang="zh-TW" sz="1200" i="1" dirty="0">
                <a:latin typeface="Arial" panose="020B0604020202020204" pitchFamily="34" charset="0"/>
              </a:rPr>
              <a:t>IEEE Communications Surveys &amp; Tutorials</a:t>
            </a:r>
            <a:r>
              <a:rPr lang="en-US" altLang="zh-TW" sz="1200" dirty="0">
                <a:latin typeface="Arial" panose="020B0604020202020204" pitchFamily="34" charset="0"/>
              </a:rPr>
              <a:t>, vol. 20, no. 4, pp. 2595-2621, </a:t>
            </a:r>
            <a:r>
              <a:rPr lang="en-US" altLang="zh-TW" sz="1200" dirty="0" err="1">
                <a:latin typeface="Arial" panose="020B0604020202020204" pitchFamily="34" charset="0"/>
              </a:rPr>
              <a:t>Fourthquarter</a:t>
            </a:r>
            <a:r>
              <a:rPr lang="en-US" altLang="zh-TW" sz="1200" dirty="0">
                <a:latin typeface="Arial" panose="020B0604020202020204" pitchFamily="34" charset="0"/>
              </a:rPr>
              <a:t> 2018, </a:t>
            </a:r>
            <a:r>
              <a:rPr lang="en-US" altLang="zh-TW" sz="1200" dirty="0" err="1">
                <a:latin typeface="Arial" panose="020B0604020202020204" pitchFamily="34" charset="0"/>
              </a:rPr>
              <a:t>doi</a:t>
            </a:r>
            <a:r>
              <a:rPr lang="en-US" altLang="zh-TW" sz="1200" dirty="0">
                <a:latin typeface="Arial" panose="020B0604020202020204" pitchFamily="34" charset="0"/>
              </a:rPr>
              <a:t>: 10.1109/COMST.2018.2846401.</a:t>
            </a:r>
            <a:endParaRPr lang="zh-TW" altLang="en-US" sz="1200" dirty="0"/>
          </a:p>
        </p:txBody>
      </p:sp>
    </p:spTree>
    <p:extLst>
      <p:ext uri="{BB962C8B-B14F-4D97-AF65-F5344CB8AC3E}">
        <p14:creationId xmlns:p14="http://schemas.microsoft.com/office/powerpoint/2010/main" val="255802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E86-EA2F-42E1-B525-A4C14573A6CA}"/>
              </a:ext>
            </a:extLst>
          </p:cNvPr>
          <p:cNvSpPr>
            <a:spLocks noGrp="1"/>
          </p:cNvSpPr>
          <p:nvPr>
            <p:ph type="title"/>
          </p:nvPr>
        </p:nvSpPr>
        <p:spPr>
          <a:xfrm>
            <a:off x="228599" y="72886"/>
            <a:ext cx="11963401" cy="990600"/>
          </a:xfrm>
        </p:spPr>
        <p:txBody>
          <a:bodyPr/>
          <a:lstStyle/>
          <a:p>
            <a:pPr algn="ctr"/>
            <a:r>
              <a:rPr lang="en-US" sz="4800" dirty="0">
                <a:solidFill>
                  <a:srgbClr val="0070C0"/>
                </a:solidFill>
                <a:latin typeface="Calibri" panose="020F0502020204030204" pitchFamily="34" charset="0"/>
                <a:cs typeface="Calibri" panose="020F0502020204030204" pitchFamily="34" charset="0"/>
              </a:rPr>
              <a:t>Deep learning in wireless network </a:t>
            </a:r>
            <a:r>
              <a:rPr lang="en-US" dirty="0">
                <a:solidFill>
                  <a:srgbClr val="0070C0"/>
                </a:solidFill>
                <a:latin typeface="Calibri" panose="020F0502020204030204" pitchFamily="34" charset="0"/>
                <a:cs typeface="Calibri" panose="020F0502020204030204" pitchFamily="34" charset="0"/>
              </a:rPr>
              <a:t>possible problems</a:t>
            </a:r>
          </a:p>
        </p:txBody>
      </p:sp>
      <p:sp>
        <p:nvSpPr>
          <p:cNvPr id="4" name="Slide Number Placeholder 3">
            <a:extLst>
              <a:ext uri="{FF2B5EF4-FFF2-40B4-BE49-F238E27FC236}">
                <a16:creationId xmlns:a16="http://schemas.microsoft.com/office/drawing/2014/main" id="{895C3569-8B2E-496D-8A42-3C8940333A70}"/>
              </a:ext>
            </a:extLst>
          </p:cNvPr>
          <p:cNvSpPr>
            <a:spLocks noGrp="1"/>
          </p:cNvSpPr>
          <p:nvPr>
            <p:ph type="sldNum" sz="quarter" idx="12"/>
          </p:nvPr>
        </p:nvSpPr>
        <p:spPr>
          <a:xfrm>
            <a:off x="11471506" y="6368361"/>
            <a:ext cx="385876" cy="261039"/>
          </a:xfrm>
        </p:spPr>
        <p:txBody>
          <a:bodyPr/>
          <a:lstStyle/>
          <a:p>
            <a:fld id="{D94E11FD-4589-4230-BC13-9330B3694969}" type="slidenum">
              <a:rPr lang="en-US" smtClean="0"/>
              <a:t>8</a:t>
            </a:fld>
            <a:endParaRPr lang="en-US"/>
          </a:p>
        </p:txBody>
      </p:sp>
      <p:sp>
        <p:nvSpPr>
          <p:cNvPr id="6" name="矩形 5">
            <a:extLst>
              <a:ext uri="{FF2B5EF4-FFF2-40B4-BE49-F238E27FC236}">
                <a16:creationId xmlns:a16="http://schemas.microsoft.com/office/drawing/2014/main" id="{D9CEE98B-1573-4418-8D14-327B3C848C29}"/>
              </a:ext>
            </a:extLst>
          </p:cNvPr>
          <p:cNvSpPr/>
          <p:nvPr/>
        </p:nvSpPr>
        <p:spPr>
          <a:xfrm>
            <a:off x="6775938" y="1190249"/>
            <a:ext cx="4531481" cy="461665"/>
          </a:xfrm>
          <a:prstGeom prst="rect">
            <a:avLst/>
          </a:prstGeom>
        </p:spPr>
        <p:txBody>
          <a:bodyPr wrap="square">
            <a:spAutoFit/>
          </a:bodyPr>
          <a:lstStyle/>
          <a:p>
            <a:pPr>
              <a:spcBef>
                <a:spcPts val="600"/>
              </a:spcBef>
              <a:spcAft>
                <a:spcPts val="600"/>
              </a:spcAft>
            </a:pPr>
            <a:endParaRPr lang="en-US" altLang="zh-TW" sz="2400" dirty="0">
              <a:latin typeface="Times New Roman" panose="02020603050405020304" pitchFamily="18" charset="0"/>
              <a:cs typeface="Times New Roman" panose="02020603050405020304" pitchFamily="18" charset="0"/>
            </a:endParaRPr>
          </a:p>
        </p:txBody>
      </p:sp>
      <p:sp>
        <p:nvSpPr>
          <p:cNvPr id="9" name="內容版面配置區 4">
            <a:extLst>
              <a:ext uri="{FF2B5EF4-FFF2-40B4-BE49-F238E27FC236}">
                <a16:creationId xmlns:a16="http://schemas.microsoft.com/office/drawing/2014/main" id="{D960DCA9-C0A4-46DA-978F-D02DF73CE61A}"/>
              </a:ext>
            </a:extLst>
          </p:cNvPr>
          <p:cNvSpPr txBox="1">
            <a:spLocks/>
          </p:cNvSpPr>
          <p:nvPr/>
        </p:nvSpPr>
        <p:spPr bwMode="auto">
          <a:xfrm>
            <a:off x="609600" y="1268894"/>
            <a:ext cx="10972800" cy="48536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Times New Roman" panose="02020603050405020304" pitchFamily="18" charset="0"/>
                <a:ea typeface="+mn-ea"/>
                <a:cs typeface="Times New Roman" panose="02020603050405020304" pitchFamily="18" charset="0"/>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Times New Roman" panose="02020603050405020304" pitchFamily="18" charset="0"/>
                <a:ea typeface="+mn-ea"/>
                <a:cs typeface="Times New Roman" panose="02020603050405020304" pitchFamily="18" charset="0"/>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150000"/>
              </a:lnSpc>
              <a:buNone/>
            </a:pPr>
            <a:r>
              <a:rPr lang="en-US" altLang="zh-TW"/>
              <a:t>The combination of cross-layer design and deep learning can achieve better QoS, and can explain how one factor in one layer affects factors in another layer.</a:t>
            </a:r>
            <a:endParaRPr lang="en-US" altLang="zh-TW" dirty="0"/>
          </a:p>
        </p:txBody>
      </p:sp>
      <p:pic>
        <p:nvPicPr>
          <p:cNvPr id="7" name="圖片 6">
            <a:extLst>
              <a:ext uri="{FF2B5EF4-FFF2-40B4-BE49-F238E27FC236}">
                <a16:creationId xmlns:a16="http://schemas.microsoft.com/office/drawing/2014/main" id="{BE011D92-F468-4703-8AF2-5D9F86F426D5}"/>
              </a:ext>
            </a:extLst>
          </p:cNvPr>
          <p:cNvPicPr/>
          <p:nvPr/>
        </p:nvPicPr>
        <p:blipFill rotWithShape="1">
          <a:blip r:embed="rId2"/>
          <a:srcRect t="11887"/>
          <a:stretch/>
        </p:blipFill>
        <p:spPr>
          <a:xfrm>
            <a:off x="576494" y="2623930"/>
            <a:ext cx="9283123" cy="4234070"/>
          </a:xfrm>
          <a:prstGeom prst="rect">
            <a:avLst/>
          </a:prstGeom>
        </p:spPr>
      </p:pic>
      <p:sp>
        <p:nvSpPr>
          <p:cNvPr id="3" name="矩形 2">
            <a:extLst>
              <a:ext uri="{FF2B5EF4-FFF2-40B4-BE49-F238E27FC236}">
                <a16:creationId xmlns:a16="http://schemas.microsoft.com/office/drawing/2014/main" id="{9F079313-5EF5-4626-B3D3-5357F6A69FEC}"/>
              </a:ext>
            </a:extLst>
          </p:cNvPr>
          <p:cNvSpPr/>
          <p:nvPr/>
        </p:nvSpPr>
        <p:spPr>
          <a:xfrm>
            <a:off x="9654209" y="5303680"/>
            <a:ext cx="2537791" cy="1015663"/>
          </a:xfrm>
          <a:prstGeom prst="rect">
            <a:avLst/>
          </a:prstGeom>
        </p:spPr>
        <p:txBody>
          <a:bodyPr wrap="square">
            <a:spAutoFit/>
          </a:bodyPr>
          <a:lstStyle/>
          <a:p>
            <a:r>
              <a:rPr lang="en-US" altLang="zh-TW" sz="1000" dirty="0"/>
              <a:t>Q. Mao, F. Hu and Q. Hao, "Deep Learning for Intelligent Wireless Networks: A Comprehensive Survey," in IEEE Communications Surveys &amp; Tutorials, vol. 20, no. 4, pp. 2595-2621, </a:t>
            </a:r>
            <a:r>
              <a:rPr lang="en-US" altLang="zh-TW" sz="1000" dirty="0" err="1"/>
              <a:t>Fourthquarter</a:t>
            </a:r>
            <a:r>
              <a:rPr lang="en-US" altLang="zh-TW" sz="1000" dirty="0"/>
              <a:t> 2018, </a:t>
            </a:r>
            <a:r>
              <a:rPr lang="en-US" altLang="zh-TW" sz="1000" dirty="0" err="1"/>
              <a:t>doi</a:t>
            </a:r>
            <a:r>
              <a:rPr lang="en-US" altLang="zh-TW" sz="1000" dirty="0"/>
              <a:t>: 10.1109/COMST.2018.2846401.</a:t>
            </a:r>
            <a:endParaRPr lang="zh-TW" altLang="en-US" sz="1000" dirty="0"/>
          </a:p>
        </p:txBody>
      </p:sp>
    </p:spTree>
    <p:extLst>
      <p:ext uri="{BB962C8B-B14F-4D97-AF65-F5344CB8AC3E}">
        <p14:creationId xmlns:p14="http://schemas.microsoft.com/office/powerpoint/2010/main" val="149400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07E-160A-45AA-9940-EE832982BF3A}"/>
              </a:ext>
            </a:extLst>
          </p:cNvPr>
          <p:cNvSpPr>
            <a:spLocks noGrp="1"/>
          </p:cNvSpPr>
          <p:nvPr>
            <p:ph type="title"/>
          </p:nvPr>
        </p:nvSpPr>
        <p:spPr>
          <a:xfrm>
            <a:off x="609600" y="494145"/>
            <a:ext cx="10972800" cy="2934855"/>
          </a:xfrm>
          <a:solidFill>
            <a:schemeClr val="bg1"/>
          </a:solidFill>
        </p:spPr>
        <p:txBody>
          <a:bodyPr/>
          <a:lstStyle/>
          <a:p>
            <a:pPr algn="ctr"/>
            <a:r>
              <a:rPr lang="en-US" dirty="0">
                <a:latin typeface="Calibri" panose="020F0502020204030204" pitchFamily="34" charset="0"/>
                <a:cs typeface="Calibri" panose="020F0502020204030204" pitchFamily="34" charset="0"/>
              </a:rPr>
              <a:t>Thanks for your listening !</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7650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RL_NTU" id="{325AD0C2-BF22-4F4B-AA69-4393134EFC51}" vid="{6479AC9F-D08E-9F47-8633-F162D40DC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原創</Template>
  <TotalTime>6680</TotalTime>
  <Words>692</Words>
  <Application>Microsoft Office PowerPoint</Application>
  <PresentationFormat>寬螢幕</PresentationFormat>
  <Paragraphs>63</Paragraphs>
  <Slides>9</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9</vt:i4>
      </vt:variant>
    </vt:vector>
  </HeadingPairs>
  <TitlesOfParts>
    <vt:vector size="20" baseType="lpstr">
      <vt:lpstr>標楷體</vt:lpstr>
      <vt:lpstr>新細明體</vt:lpstr>
      <vt:lpstr>Arial</vt:lpstr>
      <vt:lpstr>Bookman Old Style</vt:lpstr>
      <vt:lpstr>Calibri</vt:lpstr>
      <vt:lpstr>Cambria Math</vt:lpstr>
      <vt:lpstr>Gill Sans MT</vt:lpstr>
      <vt:lpstr>Times New Roman</vt:lpstr>
      <vt:lpstr>Wingdings</vt:lpstr>
      <vt:lpstr>Wingdings 3</vt:lpstr>
      <vt:lpstr>原創</vt:lpstr>
      <vt:lpstr>Possible problems in cellular network</vt:lpstr>
      <vt:lpstr>Federated Learning  common federated learning</vt:lpstr>
      <vt:lpstr>Federated Learning  possible problems</vt:lpstr>
      <vt:lpstr>MEC Offloading Control reinforcement learning approach</vt:lpstr>
      <vt:lpstr>MEC offloading control possible problems</vt:lpstr>
      <vt:lpstr>Reinforcement learning in cellular network possible problems</vt:lpstr>
      <vt:lpstr>Deep learning in wireless network possible problems</vt:lpstr>
      <vt:lpstr>Deep learning in wireless network possible problems</vt:lpstr>
      <vt:lpstr>Thanks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for IRS Personal meeting </dc:title>
  <dc:creator>hung-yeh chen</dc:creator>
  <cp:lastModifiedBy>stanley</cp:lastModifiedBy>
  <cp:revision>381</cp:revision>
  <cp:lastPrinted>2021-04-20T07:39:27Z</cp:lastPrinted>
  <dcterms:created xsi:type="dcterms:W3CDTF">2021-03-09T14:08:15Z</dcterms:created>
  <dcterms:modified xsi:type="dcterms:W3CDTF">2021-07-04T18:21:22Z</dcterms:modified>
</cp:coreProperties>
</file>