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73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1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E1D15181-51C1-4111-91D1-41A16171D12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47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61A151-9141-4171-A1E1-416171D18191}" type="slidenum">
              <a:rPr lang="en-US">
                <a:solidFill>
                  <a:srgbClr val="000000"/>
                </a:solidFill>
                <a:latin typeface="Tahoma"/>
                <a:ea typeface="+mn-ea"/>
              </a:rPr>
              <a:t>3</a:t>
            </a:fld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1191B1-E111-4171-A1C1-210131918121}" type="slidenum">
              <a:rPr lang="en-US">
                <a:solidFill>
                  <a:srgbClr val="000000"/>
                </a:solidFill>
                <a:latin typeface="Tahoma"/>
                <a:ea typeface="+mn-ea"/>
              </a:rPr>
              <a:t>4</a:t>
            </a:fld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D1B151-91D1-4191-81A1-418191C17121}" type="slidenum">
              <a:rPr lang="en-US">
                <a:solidFill>
                  <a:srgbClr val="000000"/>
                </a:solidFill>
                <a:latin typeface="Tahoma"/>
                <a:ea typeface="+mn-ea"/>
              </a:rPr>
              <a:t>14</a:t>
            </a:fld>
            <a:endParaRPr/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2181D1-6161-41C1-B1B1-11A151F14171}" type="slidenum">
              <a:rPr lang="en-US">
                <a:solidFill>
                  <a:srgbClr val="000000"/>
                </a:solidFill>
                <a:latin typeface="Tahoma"/>
                <a:ea typeface="+mn-ea"/>
              </a:rPr>
              <a:t>15</a:t>
            </a:fld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F19151-D1F1-4111-A111-715121519191}" type="slidenum">
              <a:rPr lang="en-US">
                <a:solidFill>
                  <a:srgbClr val="000000"/>
                </a:solidFill>
                <a:latin typeface="Tahoma"/>
                <a:ea typeface="+mn-ea"/>
              </a:rPr>
              <a:t>17</a:t>
            </a:fld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61760" y="1447560"/>
            <a:ext cx="769644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040" cy="1142640"/>
          </a:xfrm>
          <a:prstGeom prst="rect">
            <a:avLst/>
          </a:prstGeom>
        </p:spPr>
        <p:txBody>
          <a:bodyPr lIns="90360" tIns="44280" rIns="90360" bIns="44280" anchor="b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Boston University - Senior Design II - 2013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4151F1-1171-41C1-81A1-D171E1814111}" type="slidenum">
              <a:rPr lang="en-US">
                <a:solidFill>
                  <a:srgbClr val="000000"/>
                </a:solidFill>
                <a:latin typeface="Tahoma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/>
          <p:nvPr/>
        </p:nvSpPr>
        <p:spPr>
          <a:xfrm>
            <a:off x="380880" y="914400"/>
            <a:ext cx="8229600" cy="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38" name="CustomShape 2"/>
          <p:cNvSpPr/>
          <p:nvPr/>
        </p:nvSpPr>
        <p:spPr>
          <a:xfrm>
            <a:off x="3657600" y="3049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Project Title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6324480" y="90360"/>
            <a:ext cx="2666520" cy="866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Team Number_________________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Customer_____________________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Date_________________________</a:t>
            </a:r>
            <a:endParaRPr/>
          </a:p>
        </p:txBody>
      </p:sp>
      <p:pic>
        <p:nvPicPr>
          <p:cNvPr id="40" name="Picture 19"/>
          <p:cNvPicPr/>
          <p:nvPr/>
        </p:nvPicPr>
        <p:blipFill>
          <a:blip r:embed="rId14"/>
          <a:stretch>
            <a:fillRect/>
          </a:stretch>
        </p:blipFill>
        <p:spPr>
          <a:xfrm>
            <a:off x="380880" y="228600"/>
            <a:ext cx="837720" cy="587160"/>
          </a:xfrm>
          <a:prstGeom prst="rect">
            <a:avLst/>
          </a:prstGeom>
        </p:spPr>
      </p:pic>
      <p:sp>
        <p:nvSpPr>
          <p:cNvPr id="41" name="Line 4"/>
          <p:cNvSpPr/>
          <p:nvPr/>
        </p:nvSpPr>
        <p:spPr>
          <a:xfrm>
            <a:off x="380880" y="914400"/>
            <a:ext cx="8229600" cy="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42" name="CustomShape 5"/>
          <p:cNvSpPr/>
          <p:nvPr/>
        </p:nvSpPr>
        <p:spPr>
          <a:xfrm>
            <a:off x="3657600" y="3049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Project Title</a:t>
            </a:r>
            <a:endParaRPr/>
          </a:p>
        </p:txBody>
      </p:sp>
      <p:sp>
        <p:nvSpPr>
          <p:cNvPr id="43" name="CustomShape 6"/>
          <p:cNvSpPr/>
          <p:nvPr/>
        </p:nvSpPr>
        <p:spPr>
          <a:xfrm>
            <a:off x="6324480" y="90360"/>
            <a:ext cx="2666520" cy="866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Team Number_________________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Customer_____________________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Date_________________________</a:t>
            </a:r>
            <a:endParaRPr/>
          </a:p>
        </p:txBody>
      </p:sp>
      <p:pic>
        <p:nvPicPr>
          <p:cNvPr id="44" name="Picture 19"/>
          <p:cNvPicPr/>
          <p:nvPr/>
        </p:nvPicPr>
        <p:blipFill>
          <a:blip r:embed="rId14"/>
          <a:stretch>
            <a:fillRect/>
          </a:stretch>
        </p:blipFill>
        <p:spPr>
          <a:xfrm>
            <a:off x="380880" y="228600"/>
            <a:ext cx="837720" cy="587160"/>
          </a:xfrm>
          <a:prstGeom prst="rect">
            <a:avLst/>
          </a:prstGeom>
        </p:spPr>
      </p:pic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8"/>
          <p:cNvSpPr>
            <a:spLocks noGrp="1"/>
          </p:cNvSpPr>
          <p:nvPr>
            <p:ph type="body"/>
          </p:nvPr>
        </p:nvSpPr>
        <p:spPr>
          <a:xfrm>
            <a:off x="457200" y="1066680"/>
            <a:ext cx="8229240" cy="48002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Font typeface="StarSymbol"/>
              <a:buChar char=""/>
            </a:pPr>
            <a:r>
              <a:rPr lang="en-US" sz="16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7" name="PlaceHolder 9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8" name="PlaceHolder 10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Boston University - Senior Design II - 2013</a:t>
            </a:r>
            <a:endParaRPr/>
          </a:p>
        </p:txBody>
      </p:sp>
      <p:sp>
        <p:nvSpPr>
          <p:cNvPr id="49" name="PlaceHolder 11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B1F1B1-41A1-41E1-91D1-11A15171E101}" type="slidenum">
              <a:rPr lang="en-US">
                <a:solidFill>
                  <a:srgbClr val="808080"/>
                </a:solidFill>
                <a:latin typeface="Arial"/>
              </a:rPr>
              <a:t>‹#›</a:t>
            </a:fld>
            <a:endParaRPr/>
          </a:p>
        </p:txBody>
      </p:sp>
      <p:pic>
        <p:nvPicPr>
          <p:cNvPr id="50" name="Picture 49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  <p:pic>
        <p:nvPicPr>
          <p:cNvPr id="53" name="Picture 52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380880" y="914400"/>
            <a:ext cx="8229600" cy="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87" name="CustomShape 2"/>
          <p:cNvSpPr/>
          <p:nvPr/>
        </p:nvSpPr>
        <p:spPr>
          <a:xfrm>
            <a:off x="3657600" y="3049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Project Title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6324480" y="90360"/>
            <a:ext cx="2666520" cy="866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Team Number_________________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Customer_____________________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Date_________________________</a:t>
            </a:r>
            <a:endParaRPr/>
          </a:p>
        </p:txBody>
      </p:sp>
      <p:pic>
        <p:nvPicPr>
          <p:cNvPr id="89" name="Picture 19"/>
          <p:cNvPicPr/>
          <p:nvPr/>
        </p:nvPicPr>
        <p:blipFill>
          <a:blip r:embed="rId14"/>
          <a:stretch>
            <a:fillRect/>
          </a:stretch>
        </p:blipFill>
        <p:spPr>
          <a:xfrm>
            <a:off x="380880" y="228600"/>
            <a:ext cx="837720" cy="587160"/>
          </a:xfrm>
          <a:prstGeom prst="rect">
            <a:avLst/>
          </a:prstGeom>
        </p:spPr>
      </p:pic>
      <p:sp>
        <p:nvSpPr>
          <p:cNvPr id="90" name="Line 4"/>
          <p:cNvSpPr/>
          <p:nvPr/>
        </p:nvSpPr>
        <p:spPr>
          <a:xfrm>
            <a:off x="380880" y="914400"/>
            <a:ext cx="8229600" cy="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91" name="CustomShape 5"/>
          <p:cNvSpPr/>
          <p:nvPr/>
        </p:nvSpPr>
        <p:spPr>
          <a:xfrm>
            <a:off x="3657600" y="3049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Project Title</a:t>
            </a:r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6324480" y="90360"/>
            <a:ext cx="2666520" cy="866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Team Number_________________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Customer_____________________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Date_________________________</a:t>
            </a:r>
            <a:endParaRPr/>
          </a:p>
        </p:txBody>
      </p:sp>
      <p:pic>
        <p:nvPicPr>
          <p:cNvPr id="93" name="Picture 19"/>
          <p:cNvPicPr/>
          <p:nvPr/>
        </p:nvPicPr>
        <p:blipFill>
          <a:blip r:embed="rId14"/>
          <a:stretch>
            <a:fillRect/>
          </a:stretch>
        </p:blipFill>
        <p:spPr>
          <a:xfrm>
            <a:off x="380880" y="228600"/>
            <a:ext cx="837720" cy="587160"/>
          </a:xfrm>
          <a:prstGeom prst="rect">
            <a:avLst/>
          </a:prstGeom>
        </p:spPr>
      </p:pic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066680"/>
            <a:ext cx="4038120" cy="48002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Font typeface="StarSymbol"/>
              <a:buChar char=""/>
            </a:pPr>
            <a:r>
              <a:rPr lang="en-US" sz="16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96" name="PlaceHolder 9"/>
          <p:cNvSpPr>
            <a:spLocks noGrp="1"/>
          </p:cNvSpPr>
          <p:nvPr>
            <p:ph type="body"/>
          </p:nvPr>
        </p:nvSpPr>
        <p:spPr>
          <a:xfrm>
            <a:off x="4648320" y="1066680"/>
            <a:ext cx="4038120" cy="48002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14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Font typeface="StarSymbol"/>
              <a:buChar char=""/>
            </a:pPr>
            <a:r>
              <a:rPr lang="en-US" sz="16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97" name="PlaceHolder 10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98" name="PlaceHolder 11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Boston University - Senior Design II - 2013</a:t>
            </a:r>
            <a:endParaRPr/>
          </a:p>
        </p:txBody>
      </p:sp>
      <p:sp>
        <p:nvSpPr>
          <p:cNvPr id="99" name="PlaceHolder 12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91D1D1-0101-4181-8171-1141618181B1}" type="slidenum">
              <a:rPr lang="en-US">
                <a:solidFill>
                  <a:srgbClr val="000000"/>
                </a:solidFill>
                <a:latin typeface="Tahoma"/>
              </a:rPr>
              <a:t>‹#›</a:t>
            </a:fld>
            <a:endParaRPr/>
          </a:p>
        </p:txBody>
      </p:sp>
      <p:pic>
        <p:nvPicPr>
          <p:cNvPr id="100" name="Picture 99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  <p:pic>
        <p:nvPicPr>
          <p:cNvPr id="103" name="Picture 102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 1"/>
          <p:cNvSpPr/>
          <p:nvPr/>
        </p:nvSpPr>
        <p:spPr>
          <a:xfrm>
            <a:off x="380880" y="914400"/>
            <a:ext cx="8229600" cy="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37" name="CustomShape 2"/>
          <p:cNvSpPr/>
          <p:nvPr/>
        </p:nvSpPr>
        <p:spPr>
          <a:xfrm>
            <a:off x="3657600" y="3049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Project Title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6324480" y="90360"/>
            <a:ext cx="2666520" cy="866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Team Number_________________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Customer_____________________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Date_________________________</a:t>
            </a:r>
            <a:endParaRPr/>
          </a:p>
        </p:txBody>
      </p:sp>
      <p:pic>
        <p:nvPicPr>
          <p:cNvPr id="139" name="Picture 19"/>
          <p:cNvPicPr/>
          <p:nvPr/>
        </p:nvPicPr>
        <p:blipFill>
          <a:blip r:embed="rId14"/>
          <a:stretch>
            <a:fillRect/>
          </a:stretch>
        </p:blipFill>
        <p:spPr>
          <a:xfrm>
            <a:off x="380880" y="228600"/>
            <a:ext cx="837720" cy="587160"/>
          </a:xfrm>
          <a:prstGeom prst="rect">
            <a:avLst/>
          </a:prstGeom>
        </p:spPr>
      </p:pic>
      <p:sp>
        <p:nvSpPr>
          <p:cNvPr id="140" name="Line 4"/>
          <p:cNvSpPr/>
          <p:nvPr/>
        </p:nvSpPr>
        <p:spPr>
          <a:xfrm>
            <a:off x="380880" y="914400"/>
            <a:ext cx="8229600" cy="0"/>
          </a:xfrm>
          <a:prstGeom prst="line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141" name="CustomShape 5"/>
          <p:cNvSpPr/>
          <p:nvPr/>
        </p:nvSpPr>
        <p:spPr>
          <a:xfrm>
            <a:off x="3657600" y="3049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Project Title</a:t>
            </a:r>
            <a:endParaRPr/>
          </a:p>
        </p:txBody>
      </p:sp>
      <p:sp>
        <p:nvSpPr>
          <p:cNvPr id="142" name="CustomShape 6"/>
          <p:cNvSpPr/>
          <p:nvPr/>
        </p:nvSpPr>
        <p:spPr>
          <a:xfrm>
            <a:off x="6324480" y="90360"/>
            <a:ext cx="2666520" cy="866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Team Number_________________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Customer_____________________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Date_________________________</a:t>
            </a:r>
            <a:endParaRPr/>
          </a:p>
        </p:txBody>
      </p:sp>
      <p:pic>
        <p:nvPicPr>
          <p:cNvPr id="143" name="Picture 19"/>
          <p:cNvPicPr/>
          <p:nvPr/>
        </p:nvPicPr>
        <p:blipFill>
          <a:blip r:embed="rId14"/>
          <a:stretch>
            <a:fillRect/>
          </a:stretch>
        </p:blipFill>
        <p:spPr>
          <a:xfrm>
            <a:off x="380880" y="228600"/>
            <a:ext cx="837720" cy="587160"/>
          </a:xfrm>
          <a:prstGeom prst="rect">
            <a:avLst/>
          </a:prstGeom>
        </p:spPr>
      </p:pic>
      <p:sp>
        <p:nvSpPr>
          <p:cNvPr id="144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5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Boston University - Senior Design II - 2013</a:t>
            </a:r>
            <a:endParaRPr/>
          </a:p>
        </p:txBody>
      </p:sp>
      <p:sp>
        <p:nvSpPr>
          <p:cNvPr id="146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21C101-B161-4161-9181-21C1516111A1}" type="slidenum">
              <a:rPr lang="en-US">
                <a:solidFill>
                  <a:srgbClr val="000000"/>
                </a:solidFill>
                <a:latin typeface="Tahoma"/>
              </a:rPr>
              <a:t>‹#›</a:t>
            </a:fld>
            <a:endParaRPr/>
          </a:p>
        </p:txBody>
      </p:sp>
      <p:pic>
        <p:nvPicPr>
          <p:cNvPr id="147" name="Picture 146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  <p:pic>
        <p:nvPicPr>
          <p:cNvPr id="148" name="Picture 147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  <p:sp>
        <p:nvSpPr>
          <p:cNvPr id="14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5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  <p:pic>
        <p:nvPicPr>
          <p:cNvPr id="152" name="Picture 151"/>
          <p:cNvPicPr/>
          <p:nvPr/>
        </p:nvPicPr>
        <p:blipFill>
          <a:blip r:embed="rId15"/>
          <a:stretch>
            <a:fillRect/>
          </a:stretch>
        </p:blipFill>
        <p:spPr>
          <a:xfrm>
            <a:off x="1371600" y="152280"/>
            <a:ext cx="2209680" cy="69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990720" y="152280"/>
            <a:ext cx="7467120" cy="1752120"/>
          </a:xfrm>
          <a:prstGeom prst="rect">
            <a:avLst/>
          </a:prstGeom>
        </p:spPr>
        <p:txBody>
          <a:bodyPr lIns="90360" tIns="44280" rIns="90360" bIns="4428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2583000" y="6553080"/>
            <a:ext cx="4206600" cy="330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pic>
        <p:nvPicPr>
          <p:cNvPr id="19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6240" y="975600"/>
            <a:ext cx="7980120" cy="2742840"/>
          </a:xfrm>
          <a:prstGeom prst="rect">
            <a:avLst/>
          </a:prstGeom>
        </p:spPr>
      </p:pic>
      <p:sp>
        <p:nvSpPr>
          <p:cNvPr id="193" name="CustomShape 3"/>
          <p:cNvSpPr/>
          <p:nvPr/>
        </p:nvSpPr>
        <p:spPr>
          <a:xfrm>
            <a:off x="1981080" y="4343400"/>
            <a:ext cx="5409720" cy="14619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Brian Kane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Katherine Murphy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Ben Paolillo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Jiwon Song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Todd Sukolsky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010280" y="661824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F1F111-E101-4171-9171-2181D1A101B1}" type="slidenum">
              <a:rPr lang="en-US" sz="1200">
                <a:solidFill>
                  <a:srgbClr val="000000"/>
                </a:solidFill>
                <a:latin typeface="Arial"/>
              </a:rPr>
              <a:t>10</a:t>
            </a:fld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3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35" name="TextShape 4"/>
          <p:cNvSpPr txBox="1"/>
          <p:nvPr/>
        </p:nvSpPr>
        <p:spPr>
          <a:xfrm>
            <a:off x="508680" y="909000"/>
            <a:ext cx="8229240" cy="385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Arial"/>
              </a:rPr>
              <a:t>PC Software / Application</a:t>
            </a:r>
            <a:endParaRPr/>
          </a:p>
        </p:txBody>
      </p:sp>
      <p:pic>
        <p:nvPicPr>
          <p:cNvPr id="236" name="image15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1295280"/>
            <a:ext cx="4238280" cy="4890600"/>
          </a:xfrm>
          <a:prstGeom prst="rect">
            <a:avLst/>
          </a:prstGeom>
        </p:spPr>
      </p:pic>
      <p:sp>
        <p:nvSpPr>
          <p:cNvPr id="237" name="CustomShape 5"/>
          <p:cNvSpPr/>
          <p:nvPr/>
        </p:nvSpPr>
        <p:spPr>
          <a:xfrm>
            <a:off x="304920" y="6186600"/>
            <a:ext cx="4238280" cy="699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Arial"/>
              </a:rPr>
              <a:t>Figure 1: This is the main screen of the PC application with all File options shown.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38" name="image14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724280" y="1295280"/>
            <a:ext cx="4280400" cy="4890600"/>
          </a:xfrm>
          <a:prstGeom prst="rect">
            <a:avLst/>
          </a:prstGeom>
        </p:spPr>
      </p:pic>
      <p:sp>
        <p:nvSpPr>
          <p:cNvPr id="239" name="CustomShape 6"/>
          <p:cNvSpPr/>
          <p:nvPr/>
        </p:nvSpPr>
        <p:spPr>
          <a:xfrm>
            <a:off x="4724280" y="6186600"/>
            <a:ext cx="4280400" cy="897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Tahoma"/>
              </a:rPr>
              <a:t>Figure 2: Select USB Drive Dialog. For example, if your USB drive is labeled FLASH DRIVE (F:) in Windows Explorer, simply enter FLASH DRIVE.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904440" y="662004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F15111-4141-41B1-8161-8161519101D1}" type="slidenum">
              <a:rPr lang="en-US" sz="1200">
                <a:solidFill>
                  <a:srgbClr val="000000"/>
                </a:solidFill>
                <a:latin typeface="Arial"/>
              </a:rPr>
              <a:t>11</a:t>
            </a:fld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4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44" name="TextShape 4"/>
          <p:cNvSpPr txBox="1"/>
          <p:nvPr/>
        </p:nvSpPr>
        <p:spPr>
          <a:xfrm>
            <a:off x="508680" y="909000"/>
            <a:ext cx="8229240" cy="462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100">
                <a:solidFill>
                  <a:srgbClr val="000000"/>
                </a:solidFill>
                <a:latin typeface="Arial"/>
              </a:rPr>
              <a:t>PC Software / Application</a:t>
            </a:r>
            <a:endParaRPr/>
          </a:p>
        </p:txBody>
      </p:sp>
      <p:pic>
        <p:nvPicPr>
          <p:cNvPr id="245" name="image16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60" y="1295280"/>
            <a:ext cx="4228920" cy="4909680"/>
          </a:xfrm>
          <a:prstGeom prst="rect">
            <a:avLst/>
          </a:prstGeom>
        </p:spPr>
      </p:pic>
      <p:sp>
        <p:nvSpPr>
          <p:cNvPr id="246" name="CustomShape 5"/>
          <p:cNvSpPr/>
          <p:nvPr/>
        </p:nvSpPr>
        <p:spPr>
          <a:xfrm>
            <a:off x="304920" y="6206400"/>
            <a:ext cx="4190760" cy="684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Arial"/>
              </a:rPr>
              <a:t>Figure 3: Plot Trip Route Dialog. For example, if you wish to plot trip number 4, simply enter the number 4.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47" name="image17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648320" y="1295280"/>
            <a:ext cx="4296960" cy="4910400"/>
          </a:xfrm>
          <a:prstGeom prst="rect">
            <a:avLst/>
          </a:prstGeom>
        </p:spPr>
      </p:pic>
      <p:sp>
        <p:nvSpPr>
          <p:cNvPr id="248" name="CustomShape 6"/>
          <p:cNvSpPr/>
          <p:nvPr/>
        </p:nvSpPr>
        <p:spPr>
          <a:xfrm>
            <a:off x="4724280" y="6206400"/>
            <a:ext cx="4221000" cy="684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  <a:latin typeface="Arial"/>
              </a:rPr>
              <a:t>Figure 4: An example of a successfully plotted route on Google Maps.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6553080" y="62485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6191C1-11E1-4131-9181-6121715141A1}" type="slidenum">
              <a:rPr lang="en-US" sz="1200">
                <a:solidFill>
                  <a:srgbClr val="000000"/>
                </a:solidFill>
                <a:latin typeface="Arial"/>
              </a:rPr>
              <a:t>12</a:t>
            </a:fld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52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5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54" name="CustomShape 5"/>
          <p:cNvSpPr/>
          <p:nvPr/>
        </p:nvSpPr>
        <p:spPr>
          <a:xfrm>
            <a:off x="2971800" y="1066680"/>
            <a:ext cx="3428640" cy="56304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Total Cost</a:t>
            </a:r>
            <a:endParaRPr/>
          </a:p>
        </p:txBody>
      </p:sp>
      <p:graphicFrame>
        <p:nvGraphicFramePr>
          <p:cNvPr id="255" name="Table 6"/>
          <p:cNvGraphicFramePr/>
          <p:nvPr>
            <p:extLst>
              <p:ext uri="{D42A27DB-BD31-4B8C-83A1-F6EECF244321}">
                <p14:modId xmlns:p14="http://schemas.microsoft.com/office/powerpoint/2010/main" val="2740663801"/>
              </p:ext>
            </p:extLst>
          </p:nvPr>
        </p:nvGraphicFramePr>
        <p:xfrm>
          <a:off x="1905120" y="1752480"/>
          <a:ext cx="5638320" cy="3418200"/>
        </p:xfrm>
        <a:graphic>
          <a:graphicData uri="http://schemas.openxmlformats.org/drawingml/2006/table">
            <a:tbl>
              <a:tblPr/>
              <a:tblGrid>
                <a:gridCol w="2819160"/>
                <a:gridCol w="28191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latin typeface="Tahoma"/>
                        </a:rPr>
                        <a:t>BeagleBone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45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GPS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44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Battery Management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9.79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Power Generator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40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Heart Rate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25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Speed Sensors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2.35</a:t>
                      </a:r>
                      <a:endParaRPr/>
                    </a:p>
                  </a:txBody>
                  <a:tcPr/>
                </a:tc>
              </a:tr>
              <a:tr h="44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ahoma"/>
                        </a:rPr>
                        <a:t>LCD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</a:rPr>
                        <a:t>Screen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</a:rPr>
                        <a:t>45</a:t>
                      </a:r>
                      <a:endParaRPr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</a:rPr>
                        <a:t>PCB w/ components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Tahoma"/>
                        </a:rPr>
                        <a:t>75</a:t>
                      </a:r>
                      <a:endParaRPr dirty="0"/>
                    </a:p>
                  </a:txBody>
                  <a:tcPr/>
                </a:tc>
              </a:tr>
              <a:tr h="37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Total: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Tahoma"/>
                        </a:rPr>
                        <a:t>285.14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6553080" y="62485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119171-6111-4161-8121-41C191E18161}" type="slidenum">
              <a:rPr lang="en-US" sz="1200">
                <a:solidFill>
                  <a:srgbClr val="000000"/>
                </a:solidFill>
                <a:latin typeface="Arial"/>
              </a:rPr>
              <a:t>13</a:t>
            </a:fld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6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61" name="CustomShape 5"/>
          <p:cNvSpPr/>
          <p:nvPr/>
        </p:nvSpPr>
        <p:spPr>
          <a:xfrm>
            <a:off x="2742900" y="1129584"/>
            <a:ext cx="4114680" cy="56304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Electrical Characteristics</a:t>
            </a:r>
            <a:endParaRPr dirty="0"/>
          </a:p>
        </p:txBody>
      </p:sp>
      <p:graphicFrame>
        <p:nvGraphicFramePr>
          <p:cNvPr id="262" name="Table 6"/>
          <p:cNvGraphicFramePr/>
          <p:nvPr>
            <p:extLst>
              <p:ext uri="{D42A27DB-BD31-4B8C-83A1-F6EECF244321}">
                <p14:modId xmlns:p14="http://schemas.microsoft.com/office/powerpoint/2010/main" val="3624611032"/>
              </p:ext>
            </p:extLst>
          </p:nvPr>
        </p:nvGraphicFramePr>
        <p:xfrm>
          <a:off x="1447800" y="1846513"/>
          <a:ext cx="6324600" cy="2103480"/>
        </p:xfrm>
        <a:graphic>
          <a:graphicData uri="http://schemas.openxmlformats.org/drawingml/2006/table">
            <a:tbl>
              <a:tblPr/>
              <a:tblGrid>
                <a:gridCol w="1311535"/>
                <a:gridCol w="1772662"/>
                <a:gridCol w="802003"/>
                <a:gridCol w="2438400"/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Consumer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Amps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Voltage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Watts</a:t>
                      </a:r>
                      <a:endParaRPr sz="1400" dirty="0"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ahoma"/>
                        </a:rPr>
                        <a:t>BeagleBone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170</a:t>
                      </a:r>
                      <a:r>
                        <a:rPr lang="en-US" sz="1400" baseline="0" dirty="0" smtClean="0"/>
                        <a:t>mA in idle, 300mA on boot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5V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.85W</a:t>
                      </a:r>
                      <a:endParaRPr sz="14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ahoma"/>
                        </a:rPr>
                        <a:t>LCD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ahoma"/>
                        </a:rPr>
                        <a:t>Screen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ahoma"/>
                        </a:rPr>
                        <a:t>~350mA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5V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1.75W</a:t>
                      </a:r>
                      <a:endParaRPr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PCB and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Peripherals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130 mA peak, 100mA average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5V, 3.3V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~.5W</a:t>
                      </a:r>
                      <a:endParaRPr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ahoma"/>
                        </a:rPr>
                        <a:t>Total: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Tahoma"/>
                        </a:rPr>
                        <a:t>~750mA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7.4V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5.55W</a:t>
                      </a:r>
                      <a:endParaRPr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47800" y="4412479"/>
            <a:ext cx="60163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Main Power from two 7.4V Li-Po batteries with capacity of 1500mAh each.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Estimated longevity ~ 3 hours.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Tested without LCD screen, longevity &gt; 8 hours</a:t>
            </a:r>
          </a:p>
          <a:p>
            <a:endParaRPr lang="en-US" sz="1400" dirty="0"/>
          </a:p>
          <a:p>
            <a:r>
              <a:rPr lang="en-US" sz="1400" dirty="0" smtClean="0"/>
              <a:t>Real Time Clock backup power provided by 3V coin cell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System draws ~10uA in RTC only mode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4038599"/>
            <a:ext cx="4337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Voltage is regulated down from 7.4 to 5V, 3.3V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367498" y="1538735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Full Power Mode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6553080" y="62485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A11171-6141-4111-A121-615151114191}" type="slidenum">
              <a:rPr lang="en-US" sz="1200">
                <a:solidFill>
                  <a:srgbClr val="000000"/>
                </a:solidFill>
                <a:latin typeface="Arial"/>
              </a:rPr>
              <a:t>14</a:t>
            </a:fld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</a:rPr>
              <a:t>                               </a:t>
            </a:r>
            <a:r>
              <a:rPr lang="en-US" sz="2400" dirty="0" err="1">
                <a:solidFill>
                  <a:srgbClr val="000000"/>
                </a:solidFill>
                <a:latin typeface="Tahoma"/>
              </a:rPr>
              <a:t>ReCycle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26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68" name="CustomShape 5"/>
          <p:cNvSpPr/>
          <p:nvPr/>
        </p:nvSpPr>
        <p:spPr>
          <a:xfrm>
            <a:off x="4152480" y="990720"/>
            <a:ext cx="1295520" cy="48708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Casing</a:t>
            </a:r>
            <a:endParaRPr dirty="0"/>
          </a:p>
        </p:txBody>
      </p:sp>
      <p:pic>
        <p:nvPicPr>
          <p:cNvPr id="8" name="image04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2667120"/>
            <a:ext cx="5410200" cy="3581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4538" y="1466791"/>
            <a:ext cx="7988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Made from 1/8” thick Polycarbonate.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Sliding PCB debug level, sliding door to remove batteries and debug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SMA drill holes on front facing side for SMA connectors to peripherals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Top opening for LCD Screen, side hole for USB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 dirty="0"/>
          </a:p>
        </p:txBody>
      </p:sp>
      <p:sp>
        <p:nvSpPr>
          <p:cNvPr id="270" name="TextShape 2"/>
          <p:cNvSpPr txBox="1"/>
          <p:nvPr/>
        </p:nvSpPr>
        <p:spPr>
          <a:xfrm>
            <a:off x="6553080" y="62485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71D161-31C1-4111-9121-F1A1D1F1F1B1}" type="slidenum">
              <a:rPr lang="en-US" sz="1200">
                <a:solidFill>
                  <a:srgbClr val="000000"/>
                </a:solidFill>
                <a:latin typeface="Arial"/>
              </a:rPr>
              <a:t>15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72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7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74" name="CustomShape 5"/>
          <p:cNvSpPr/>
          <p:nvPr/>
        </p:nvSpPr>
        <p:spPr>
          <a:xfrm>
            <a:off x="3619080" y="971371"/>
            <a:ext cx="2362320" cy="48708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Connections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662169" y="1477680"/>
            <a:ext cx="62761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 SMA connections for fast installation and disassembly: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Heart Sensor power and ground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Heart Sensor sampling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Reed Switch power and interrupt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Generator power and ground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96" y="2955254"/>
            <a:ext cx="2641399" cy="3521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3" y="2955253"/>
            <a:ext cx="2659102" cy="3545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</a:rPr>
              <a:t>                               </a:t>
            </a:r>
            <a:r>
              <a:rPr lang="en-US" sz="2400" dirty="0" err="1">
                <a:solidFill>
                  <a:srgbClr val="000000"/>
                </a:solidFill>
                <a:latin typeface="Tahoma"/>
              </a:rPr>
              <a:t>ReCycle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30622"/>
            <a:ext cx="2514600" cy="837720"/>
          </a:xfrm>
          <a:prstGeom prst="rect">
            <a:avLst/>
          </a:prstGeom>
        </p:spPr>
      </p:pic>
      <p:sp>
        <p:nvSpPr>
          <p:cNvPr id="7" name="TextShape 1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613837" y="1600200"/>
            <a:ext cx="8372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on-board flash chip to store trip data. More data storage, more protection</a:t>
            </a:r>
          </a:p>
          <a:p>
            <a:r>
              <a:rPr lang="en-US" dirty="0" smtClean="0"/>
              <a:t>    against corruption. EEPROM limited to 100,000 reads/writes.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Eliminate Graphics </a:t>
            </a:r>
            <a:r>
              <a:rPr lang="en-US" dirty="0" err="1" smtClean="0"/>
              <a:t>uC</a:t>
            </a:r>
            <a:r>
              <a:rPr lang="en-US" dirty="0" smtClean="0"/>
              <a:t> and integrate LCD solely with </a:t>
            </a:r>
            <a:r>
              <a:rPr lang="en-US" dirty="0" err="1" smtClean="0"/>
              <a:t>BeagleBone</a:t>
            </a:r>
            <a:r>
              <a:rPr lang="en-US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 err="1" smtClean="0"/>
              <a:t>BeagleBone</a:t>
            </a:r>
            <a:r>
              <a:rPr lang="en-US" dirty="0" smtClean="0"/>
              <a:t> 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Shallower casing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98304" y="1091013"/>
            <a:ext cx="360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Future Improvements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83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6553080" y="62485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1D161F1-B1C1-41F1-B121-511171B141C1}" type="slidenum">
              <a:rPr lang="en-US" sz="1200">
                <a:solidFill>
                  <a:srgbClr val="000000"/>
                </a:solidFill>
                <a:latin typeface="Arial"/>
              </a:rPr>
              <a:t>17</a:t>
            </a:fld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78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79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80" name="CustomShape 5"/>
          <p:cNvSpPr/>
          <p:nvPr/>
        </p:nvSpPr>
        <p:spPr>
          <a:xfrm>
            <a:off x="2514600" y="2819520"/>
            <a:ext cx="4391640" cy="190476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1066680"/>
            <a:ext cx="8229240" cy="50288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Objective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Create an embedded system for cyclists, powered by clean, renewable energy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Eliminate the need for multiple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devices: GPS, Heart Rate monitor,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cyclocomputer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Increase situational awareness of biker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Final Cost: $300</a:t>
            </a:r>
            <a:endParaRPr dirty="0"/>
          </a:p>
        </p:txBody>
      </p:sp>
      <p:sp>
        <p:nvSpPr>
          <p:cNvPr id="195" name="TextShape 2"/>
          <p:cNvSpPr txBox="1"/>
          <p:nvPr/>
        </p:nvSpPr>
        <p:spPr>
          <a:xfrm>
            <a:off x="6553080" y="621504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171B161-61D1-4191-9131-8131B1A13121}" type="slidenum">
              <a:rPr lang="en-US" sz="1200">
                <a:solidFill>
                  <a:srgbClr val="808080"/>
                </a:solidFill>
                <a:latin typeface="Arial"/>
              </a:rPr>
              <a:t>2</a:t>
            </a:fld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2666880" y="6499080"/>
            <a:ext cx="4206600" cy="330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9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07920" y="1295280"/>
            <a:ext cx="5619240" cy="2009520"/>
          </a:xfrm>
          <a:prstGeom prst="rect">
            <a:avLst/>
          </a:prstGeom>
        </p:spPr>
      </p:pic>
      <p:graphicFrame>
        <p:nvGraphicFramePr>
          <p:cNvPr id="200" name="Table 1"/>
          <p:cNvGraphicFramePr/>
          <p:nvPr/>
        </p:nvGraphicFramePr>
        <p:xfrm>
          <a:off x="292320" y="3352680"/>
          <a:ext cx="8534160" cy="3261600"/>
        </p:xfrm>
        <a:graphic>
          <a:graphicData uri="http://schemas.openxmlformats.org/drawingml/2006/table">
            <a:tbl>
              <a:tblPr/>
              <a:tblGrid>
                <a:gridCol w="1955520"/>
                <a:gridCol w="6578640"/>
              </a:tblGrid>
              <a:tr h="5180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Module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ReCycle Embedded System</a:t>
                      </a:r>
                      <a:endParaRPr/>
                    </a:p>
                  </a:txBody>
                  <a:tcPr/>
                </a:tc>
              </a:tr>
              <a:tr h="11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Inputs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User Input: Selection of desired trip/cyclist info; cyclist’s pulse when desired; time/date input once by user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Power: 12V AC RMS from pedal-power generator</a:t>
                      </a:r>
                      <a:endParaRPr/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Sensor Inputs</a:t>
                      </a:r>
                      <a:endParaRPr/>
                    </a:p>
                  </a:txBody>
                  <a:tcPr/>
                </a:tc>
              </a:tr>
              <a:tr h="6397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Outputs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Trip/cyclist diagnostics as chosen by user for viewing; USB dump and PC Trip GUI</a:t>
                      </a:r>
                      <a:endParaRPr/>
                    </a:p>
                  </a:txBody>
                  <a:tcPr/>
                </a:tc>
              </a:tr>
              <a:tr h="9147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Functionality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a:t>Use battery power and user supplied pedal power to run the device which shows user heart rate, distance traveled, and speed as selected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1" name="TextShape 2"/>
          <p:cNvSpPr txBox="1"/>
          <p:nvPr/>
        </p:nvSpPr>
        <p:spPr>
          <a:xfrm>
            <a:off x="3048120" y="1066680"/>
            <a:ext cx="3352320" cy="609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Level 0 Block Diagram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7010280" y="632448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1D18111-71A1-4131-9121-61A181013151}" type="slidenum">
              <a:rPr lang="en-US" sz="1200">
                <a:solidFill>
                  <a:srgbClr val="808080"/>
                </a:solidFill>
                <a:latin typeface="Arial"/>
              </a:rPr>
              <a:t>3</a:t>
            </a:fld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0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911151-1141-4141-8161-11B1C161A1D1}" type="slidenum">
              <a:rPr lang="en-US" sz="1200">
                <a:solidFill>
                  <a:srgbClr val="000000"/>
                </a:solidFill>
                <a:latin typeface="Arial"/>
              </a:rPr>
              <a:t>4</a:t>
            </a:fld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1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11" name="TextShape 5"/>
          <p:cNvSpPr txBox="1"/>
          <p:nvPr/>
        </p:nvSpPr>
        <p:spPr>
          <a:xfrm>
            <a:off x="480240" y="864360"/>
            <a:ext cx="8229240" cy="533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Charging / Switching</a:t>
            </a:r>
            <a:endParaRPr/>
          </a:p>
        </p:txBody>
      </p:sp>
      <p:sp>
        <p:nvSpPr>
          <p:cNvPr id="212" name="TextShape 6"/>
          <p:cNvSpPr txBox="1"/>
          <p:nvPr/>
        </p:nvSpPr>
        <p:spPr>
          <a:xfrm>
            <a:off x="457200" y="1295280"/>
            <a:ext cx="7695720" cy="548604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553080" y="63817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C1D131-C121-4181-B151-3181E131D121}" type="slidenum">
              <a:rPr lang="en-US" sz="1200">
                <a:solidFill>
                  <a:srgbClr val="000000"/>
                </a:solidFill>
                <a:latin typeface="Arial"/>
              </a:rPr>
              <a:t>5</a:t>
            </a:fld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</a:rPr>
              <a:t>                               </a:t>
            </a:r>
            <a:r>
              <a:rPr lang="en-US" sz="2400" dirty="0" err="1">
                <a:solidFill>
                  <a:srgbClr val="000000"/>
                </a:solidFill>
                <a:latin typeface="Tahoma"/>
              </a:rPr>
              <a:t>ReCycle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22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" name="AutoShape 2" descr="phot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7" t="4912" r="11518"/>
          <a:stretch/>
        </p:blipFill>
        <p:spPr>
          <a:xfrm>
            <a:off x="3124200" y="1154274"/>
            <a:ext cx="5821110" cy="5307057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16538" r="23999" b="11492"/>
          <a:stretch/>
        </p:blipFill>
        <p:spPr bwMode="auto">
          <a:xfrm>
            <a:off x="685800" y="2667000"/>
            <a:ext cx="174423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7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553080" y="63817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C1D131-C121-4181-B151-3181E131D121}" type="slidenum">
              <a:rPr lang="en-US" sz="1200">
                <a:solidFill>
                  <a:srgbClr val="000000"/>
                </a:solidFill>
                <a:latin typeface="Arial"/>
              </a:rPr>
              <a:t>6</a:t>
            </a:fld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ahoma"/>
              </a:rPr>
              <a:t>                               </a:t>
            </a:r>
            <a:r>
              <a:rPr lang="en-US" sz="2400" dirty="0" err="1">
                <a:solidFill>
                  <a:srgbClr val="000000"/>
                </a:solidFill>
                <a:latin typeface="Tahoma"/>
              </a:rPr>
              <a:t>ReCycle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22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pic>
        <p:nvPicPr>
          <p:cNvPr id="1026" name="Picture 2" descr="http://www.adafruit.com/adablog/wp-content/uploads/2011/10/window-1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80" y="1447800"/>
            <a:ext cx="571500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553080" y="63817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518181-7171-4171-91F1-21E11171B161}" type="slidenum">
              <a:rPr lang="en-US" sz="1200">
                <a:solidFill>
                  <a:srgbClr val="000000"/>
                </a:solidFill>
                <a:latin typeface="Arial"/>
              </a:rPr>
              <a:t>7</a:t>
            </a:fld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1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18" name="TextShape 5"/>
          <p:cNvSpPr txBox="1"/>
          <p:nvPr/>
        </p:nvSpPr>
        <p:spPr>
          <a:xfrm>
            <a:off x="3434099" y="1106264"/>
            <a:ext cx="2732282" cy="419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Trips-Overview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47440" y="1568745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Trip Data comprised of: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Current Speed- Reed Switch, interrupt driven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Speed- Reed Switch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Current HR- Pulse HR Monitor, Analog to Digital Conversion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Average HR- Pulse HR Monitor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Distance- Reed Switch, incremented on interrupt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 Elapsed- Internal RTC, only increases when system is “up”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 Day- Internal RTC/User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GPS location data</a:t>
            </a:r>
          </a:p>
          <a:p>
            <a:endParaRPr lang="en-US" dirty="0" smtClean="0"/>
          </a:p>
          <a:p>
            <a:r>
              <a:rPr lang="en-US" dirty="0" smtClean="0"/>
              <a:t>Management Options w/ or w/o USB attached: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Delete on-board trip, start/end a trip, view all on-board trips</a:t>
            </a:r>
          </a:p>
          <a:p>
            <a:r>
              <a:rPr lang="en-US" dirty="0" smtClean="0"/>
              <a:t>w/USB attached: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Offload on-board trip, view USB stored trips, delete USB stored trip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553080" y="63817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C1D131-C121-4181-B151-3181E131D121}" type="slidenum">
              <a:rPr lang="en-US" sz="1200">
                <a:solidFill>
                  <a:srgbClr val="000000"/>
                </a:solidFill>
                <a:latin typeface="Arial"/>
              </a:rPr>
              <a:t>8</a:t>
            </a:fld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2895480" y="647712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24" name="TextShape 5"/>
          <p:cNvSpPr txBox="1"/>
          <p:nvPr/>
        </p:nvSpPr>
        <p:spPr>
          <a:xfrm>
            <a:off x="3009600" y="1066800"/>
            <a:ext cx="3581280" cy="495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Trips-Implementation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333380" y="1676400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On-board trip data: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Stored in EEPROM of Graphics </a:t>
            </a:r>
            <a:r>
              <a:rPr lang="en-US" dirty="0" err="1" smtClean="0"/>
              <a:t>uC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Roughly 100 trip storage space, each trip can last up to 65535 years, total trip storage in years ~6553500 years.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power shutoff and restart procedure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USB trip data: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Stored in two sub-directories, “</a:t>
            </a:r>
            <a:r>
              <a:rPr lang="en-US" dirty="0" err="1" smtClean="0"/>
              <a:t>gps</a:t>
            </a:r>
            <a:r>
              <a:rPr lang="en-US" dirty="0" smtClean="0"/>
              <a:t>” and “Trips” with respective data in text files corresponding to trip number.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Folders made, if not pre-existing, on USB mount</a:t>
            </a:r>
          </a:p>
          <a:p>
            <a:endParaRPr lang="en-US" dirty="0" smtClean="0"/>
          </a:p>
          <a:p>
            <a:r>
              <a:rPr lang="en-US" dirty="0" smtClean="0"/>
              <a:t>GPS data: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Streamed from GPS module connected to PCB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NMEA strings stored on the </a:t>
            </a:r>
            <a:r>
              <a:rPr lang="en-US" dirty="0" err="1" smtClean="0"/>
              <a:t>BeagleBone</a:t>
            </a:r>
            <a:r>
              <a:rPr lang="en-US" dirty="0" smtClean="0"/>
              <a:t> in a temporary file.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New trip triggers storage of last GPS stream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Offloaded to USB on command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896520" y="6477120"/>
            <a:ext cx="2133360" cy="47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B1C151-F1F1-41C1-B191-811101E17161}" type="slidenum">
              <a:rPr lang="en-US" sz="1200">
                <a:solidFill>
                  <a:srgbClr val="000000"/>
                </a:solidFill>
                <a:latin typeface="Arial"/>
              </a:rPr>
              <a:t>9</a:t>
            </a:fld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2933640" y="6537240"/>
            <a:ext cx="3809520" cy="320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Boston University - Senior Design II - 2013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3733920" y="315720"/>
            <a:ext cx="2209320" cy="364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ahoma"/>
              </a:rPr>
              <a:t>ReCycle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3733920" y="152280"/>
            <a:ext cx="5271120" cy="714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                           ReCycle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2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37440"/>
            <a:ext cx="2437920" cy="837720"/>
          </a:xfrm>
          <a:prstGeom prst="rect">
            <a:avLst/>
          </a:prstGeom>
        </p:spPr>
      </p:pic>
      <p:sp>
        <p:nvSpPr>
          <p:cNvPr id="230" name="TextShape 5"/>
          <p:cNvSpPr txBox="1"/>
          <p:nvPr/>
        </p:nvSpPr>
        <p:spPr>
          <a:xfrm>
            <a:off x="457200" y="90072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LCD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865</Words>
  <Application>Microsoft Office PowerPoint</Application>
  <PresentationFormat>On-screen Show (4:3)</PresentationFormat>
  <Paragraphs>212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Sukolsky</dc:creator>
  <cp:lastModifiedBy>Todd Sukolsky</cp:lastModifiedBy>
  <cp:revision>10</cp:revision>
  <dcterms:modified xsi:type="dcterms:W3CDTF">2013-05-05T21:41:12Z</dcterms:modified>
</cp:coreProperties>
</file>