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9"/>
  </p:notesMasterIdLst>
  <p:handoutMasterIdLst>
    <p:handoutMasterId r:id="rId10"/>
  </p:handoutMasterIdLst>
  <p:sldIdLst>
    <p:sldId id="420" r:id="rId2"/>
    <p:sldId id="446" r:id="rId3"/>
    <p:sldId id="442" r:id="rId4"/>
    <p:sldId id="437" r:id="rId5"/>
    <p:sldId id="447" r:id="rId6"/>
    <p:sldId id="448" r:id="rId7"/>
    <p:sldId id="445" r:id="rId8"/>
  </p:sldIdLst>
  <p:sldSz cx="9144000" cy="6858000" type="screen4x3"/>
  <p:notesSz cx="7010400" cy="9223375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ngsana New" pitchFamily="18" charset="-34"/>
      </a:defRPr>
    </a:lvl9pPr>
  </p:defaultTextStyle>
  <p:extLst>
    <p:ext uri="{521415D9-36F7-43E2-AB2F-B90AF26B5E84}">
      <p14:sectionLst xmlns:p14="http://schemas.microsoft.com/office/powerpoint/2010/main">
        <p14:section name="Default Section" id="{093150AB-6447-4628-977A-717E9756D7EC}">
          <p14:sldIdLst>
            <p14:sldId id="420"/>
            <p14:sldId id="446"/>
            <p14:sldId id="442"/>
            <p14:sldId id="437"/>
            <p14:sldId id="447"/>
            <p14:sldId id="448"/>
            <p14:sldId id="4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95EB"/>
    <a:srgbClr val="007E39"/>
    <a:srgbClr val="FFFFFF"/>
    <a:srgbClr val="FFFFCC"/>
    <a:srgbClr val="4A9DE8"/>
    <a:srgbClr val="3DA2F5"/>
    <a:srgbClr val="4591ED"/>
    <a:srgbClr val="3399FF"/>
    <a:srgbClr val="6699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6357" autoAdjust="0"/>
  </p:normalViewPr>
  <p:slideViewPr>
    <p:cSldViewPr>
      <p:cViewPr varScale="1">
        <p:scale>
          <a:sx n="118" d="100"/>
          <a:sy n="118" d="100"/>
        </p:scale>
        <p:origin x="63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82" y="-90"/>
      </p:cViewPr>
      <p:guideLst>
        <p:guide orient="horz" pos="2905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38331" cy="461095"/>
          </a:xfrm>
          <a:prstGeom prst="rect">
            <a:avLst/>
          </a:prstGeom>
        </p:spPr>
        <p:txBody>
          <a:bodyPr vert="horz" lIns="90920" tIns="45460" rIns="90920" bIns="4546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438" y="1"/>
            <a:ext cx="3038331" cy="461095"/>
          </a:xfrm>
          <a:prstGeom prst="rect">
            <a:avLst/>
          </a:prstGeom>
        </p:spPr>
        <p:txBody>
          <a:bodyPr vert="horz" lIns="90920" tIns="45460" rIns="90920" bIns="4546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th-TH" smtClean="0"/>
              <a:t>page</a:t>
            </a: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760812"/>
            <a:ext cx="3038331" cy="461094"/>
          </a:xfrm>
          <a:prstGeom prst="rect">
            <a:avLst/>
          </a:prstGeom>
        </p:spPr>
        <p:txBody>
          <a:bodyPr vert="horz" lIns="90920" tIns="45460" rIns="90920" bIns="4546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438" y="8760812"/>
            <a:ext cx="3038331" cy="461094"/>
          </a:xfrm>
          <a:prstGeom prst="rect">
            <a:avLst/>
          </a:prstGeom>
        </p:spPr>
        <p:txBody>
          <a:bodyPr vert="horz" lIns="90920" tIns="45460" rIns="90920" bIns="4546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E961CCF-F853-4D17-807D-03E713F3D9BE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697328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1"/>
            <a:ext cx="3036695" cy="46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8" rIns="92833" bIns="46418" numCol="1" anchor="t" anchorCtr="0" compatLnSpc="1">
            <a:prstTxWarp prst="textNoShape">
              <a:avLst/>
            </a:prstTxWarp>
          </a:bodyPr>
          <a:lstStyle>
            <a:lvl1pPr defTabSz="928598">
              <a:defRPr sz="1800" b="1">
                <a:latin typeface="Angsana New" pitchFamily="18" charset="-34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709" y="1"/>
            <a:ext cx="3036695" cy="46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8" rIns="92833" bIns="46418" numCol="1" anchor="t" anchorCtr="0" compatLnSpc="1">
            <a:prstTxWarp prst="textNoShape">
              <a:avLst/>
            </a:prstTxWarp>
          </a:bodyPr>
          <a:lstStyle>
            <a:lvl1pPr algn="r" defTabSz="928598">
              <a:defRPr sz="1800" b="1">
                <a:latin typeface="Angsana New" pitchFamily="18" charset="-34"/>
              </a:defRPr>
            </a:lvl1pPr>
          </a:lstStyle>
          <a:p>
            <a:pPr>
              <a:defRPr/>
            </a:pPr>
            <a:r>
              <a:rPr lang="th-TH" smtClean="0"/>
              <a:t>page</a:t>
            </a:r>
            <a:endParaRPr lang="en-US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692150"/>
            <a:ext cx="4613275" cy="345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745" y="4382613"/>
            <a:ext cx="5142921" cy="414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8" rIns="92833" bIns="46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คลิกเพื่อแก้ไขลักษณะข้อความหลัก</a:t>
            </a:r>
            <a:endParaRPr lang="en-US" noProof="0" smtClean="0"/>
          </a:p>
          <a:p>
            <a:pPr lvl="1"/>
            <a:r>
              <a:rPr lang="th-TH" noProof="0" smtClean="0"/>
              <a:t>ระดับสอง</a:t>
            </a:r>
            <a:endParaRPr lang="en-US" noProof="0" smtClean="0"/>
          </a:p>
          <a:p>
            <a:pPr lvl="2"/>
            <a:r>
              <a:rPr lang="th-TH" noProof="0" smtClean="0"/>
              <a:t>ระดับสาม</a:t>
            </a:r>
            <a:endParaRPr lang="en-US" noProof="0" smtClean="0"/>
          </a:p>
          <a:p>
            <a:pPr lvl="3"/>
            <a:r>
              <a:rPr lang="th-TH" noProof="0" smtClean="0"/>
              <a:t>ระดับสี่</a:t>
            </a:r>
            <a:endParaRPr lang="en-US" noProof="0" smtClean="0"/>
          </a:p>
          <a:p>
            <a:pPr lvl="4"/>
            <a:r>
              <a:rPr lang="th-TH" noProof="0" smtClean="0"/>
              <a:t>ระดับห้า</a:t>
            </a:r>
            <a:endParaRPr lang="en-US" noProof="0" smtClean="0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8762282"/>
            <a:ext cx="3036695" cy="46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8" rIns="92833" bIns="46418" numCol="1" anchor="b" anchorCtr="0" compatLnSpc="1">
            <a:prstTxWarp prst="textNoShape">
              <a:avLst/>
            </a:prstTxWarp>
          </a:bodyPr>
          <a:lstStyle>
            <a:lvl1pPr defTabSz="928598">
              <a:defRPr sz="1800" b="1">
                <a:latin typeface="Angsana New" pitchFamily="18" charset="-34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709" y="8762282"/>
            <a:ext cx="3036695" cy="46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8" rIns="92833" bIns="46418" numCol="1" anchor="b" anchorCtr="0" compatLnSpc="1">
            <a:prstTxWarp prst="textNoShape">
              <a:avLst/>
            </a:prstTxWarp>
          </a:bodyPr>
          <a:lstStyle>
            <a:lvl1pPr algn="r" defTabSz="928598">
              <a:defRPr sz="1800" b="1">
                <a:latin typeface="Angsana New" pitchFamily="18" charset="-34"/>
              </a:defRPr>
            </a:lvl1pPr>
          </a:lstStyle>
          <a:p>
            <a:pPr>
              <a:defRPr/>
            </a:pPr>
            <a:fld id="{5B9911D6-2D66-4E61-85C0-5E63AEA323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2449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6512" y="3276600"/>
            <a:ext cx="9180512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6826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36512" y="908720"/>
            <a:ext cx="91805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779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9144000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215074" y="6500813"/>
            <a:ext cx="2643206" cy="357187"/>
          </a:xfrm>
          <a:prstGeom prst="rect">
            <a:avLst/>
          </a:prstGeom>
        </p:spPr>
        <p:txBody>
          <a:bodyPr/>
          <a:lstStyle>
            <a:lvl3pPr algn="l">
              <a:buNone/>
              <a:defRPr sz="800"/>
            </a:lvl3pPr>
          </a:lstStyle>
          <a:p>
            <a:pPr lvl="2"/>
            <a:r>
              <a:rPr lang="en-US" dirty="0" smtClean="0"/>
              <a:t>Page  </a:t>
            </a:r>
            <a:fld id="{58BBF5A3-B350-4A2F-B4C7-0849B83071CD}" type="slidenum">
              <a:rPr lang="en-US" smtClean="0"/>
              <a:pPr lvl="2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22271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84978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</a:rPr>
              <a:t>	</a:t>
            </a:r>
          </a:p>
        </p:txBody>
      </p:sp>
      <p:pic>
        <p:nvPicPr>
          <p:cNvPr id="6" name="Picture 14" descr="Gulf-BG5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545"/>
          <a:stretch>
            <a:fillRect/>
          </a:stretch>
        </p:blipFill>
        <p:spPr bwMode="auto">
          <a:xfrm>
            <a:off x="-36512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20A8-8D0D-4048-B6A1-D2BD71A6CC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32447" y="116632"/>
            <a:ext cx="2652121" cy="103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99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2204864"/>
            <a:ext cx="8352928" cy="875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3686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686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686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686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686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686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686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686"/>
                </a:solidFill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3200" b="1" kern="0" dirty="0" smtClean="0">
                <a:solidFill>
                  <a:schemeClr val="tx2"/>
                </a:solidFill>
                <a:latin typeface="Calibri" panose="020F0502020204030204" pitchFamily="34" charset="0"/>
                <a:cs typeface="Tahoma" pitchFamily="34" charset="0"/>
              </a:rPr>
              <a:t>IT </a:t>
            </a:r>
            <a:r>
              <a:rPr lang="en-US" sz="3200" b="1" kern="0" dirty="0" smtClean="0">
                <a:solidFill>
                  <a:schemeClr val="tx2"/>
                </a:solidFill>
                <a:latin typeface="Calibri" panose="020F0502020204030204" pitchFamily="34" charset="0"/>
                <a:cs typeface="Tahoma" pitchFamily="34" charset="0"/>
              </a:rPr>
              <a:t>Behavior </a:t>
            </a:r>
            <a:r>
              <a:rPr lang="en-US" sz="3200" b="1" kern="0" dirty="0" smtClean="0">
                <a:solidFill>
                  <a:schemeClr val="tx2"/>
                </a:solidFill>
                <a:latin typeface="Calibri" panose="020F0502020204030204" pitchFamily="34" charset="0"/>
                <a:cs typeface="Tahoma" pitchFamily="34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01759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3688" y="2897402"/>
            <a:ext cx="1440160" cy="1656184"/>
          </a:xfrm>
          <a:prstGeom prst="rect">
            <a:avLst/>
          </a:prstGeom>
        </p:spPr>
      </p:pic>
      <p:sp>
        <p:nvSpPr>
          <p:cNvPr id="57" name="Rounded Rectangular Callout 56"/>
          <p:cNvSpPr/>
          <p:nvPr/>
        </p:nvSpPr>
        <p:spPr>
          <a:xfrm>
            <a:off x="5646687" y="4627849"/>
            <a:ext cx="1759246" cy="576373"/>
          </a:xfrm>
          <a:prstGeom prst="wedgeRoundRectCallout">
            <a:avLst>
              <a:gd name="adj1" fmla="val -193780"/>
              <a:gd name="adj2" fmla="val -229151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We are not too satisfied with our benefit</a:t>
            </a:r>
            <a:endParaRPr lang="th-TH" sz="1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3020A8-8D0D-4048-B6A1-D2BD71A6CC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0" y="620688"/>
            <a:ext cx="3888432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GB" sz="16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Survey result: </a:t>
            </a:r>
            <a:r>
              <a:rPr lang="en-GB" sz="1600" dirty="0" smtClean="0">
                <a:solidFill>
                  <a:srgbClr val="7777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Finding</a:t>
            </a:r>
            <a:endParaRPr lang="en-GB" sz="1600" dirty="0">
              <a:solidFill>
                <a:srgbClr val="77777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5679695" y="3597378"/>
            <a:ext cx="1759246" cy="725967"/>
          </a:xfrm>
          <a:prstGeom prst="wedgeRoundRectCallout">
            <a:avLst>
              <a:gd name="adj1" fmla="val -196080"/>
              <a:gd name="adj2" fmla="val -64095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We are not too sure about promotion process and KPIs </a:t>
            </a:r>
            <a:endParaRPr lang="th-TH" sz="1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5673577" y="1484784"/>
            <a:ext cx="1759246" cy="864096"/>
          </a:xfrm>
          <a:prstGeom prst="wedgeRoundRectCallout">
            <a:avLst>
              <a:gd name="adj1" fmla="val -192860"/>
              <a:gd name="adj2" fmla="val 13256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We are happy with our management team (IT)</a:t>
            </a:r>
            <a:endParaRPr lang="th-TH" sz="1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5673577" y="2559017"/>
            <a:ext cx="1759246" cy="725967"/>
          </a:xfrm>
          <a:prstGeom prst="wedgeRoundRectCallout">
            <a:avLst>
              <a:gd name="adj1" fmla="val -189180"/>
              <a:gd name="adj2" fmla="val 44027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We do not think that we are being properly trained</a:t>
            </a:r>
            <a:endParaRPr lang="th-TH" sz="1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5673577" y="5508726"/>
            <a:ext cx="1759246" cy="576373"/>
          </a:xfrm>
          <a:prstGeom prst="wedgeRoundRectCallout">
            <a:avLst>
              <a:gd name="adj1" fmla="val -193780"/>
              <a:gd name="adj2" fmla="val -229151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We do not have the clear communication from Company</a:t>
            </a:r>
            <a:endParaRPr lang="th-TH" sz="1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3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71600" y="620688"/>
            <a:ext cx="3888432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Vision: </a:t>
            </a:r>
            <a:r>
              <a:rPr lang="en-GB" sz="1600" dirty="0">
                <a:solidFill>
                  <a:srgbClr val="7777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Plan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0963" y="3645548"/>
            <a:ext cx="8248484" cy="721064"/>
            <a:chOff x="385783" y="1311184"/>
            <a:chExt cx="8248484" cy="721064"/>
          </a:xfrm>
        </p:grpSpPr>
        <p:sp>
          <p:nvSpPr>
            <p:cNvPr id="17" name="TextBox 16"/>
            <p:cNvSpPr txBox="1"/>
            <p:nvPr/>
          </p:nvSpPr>
          <p:spPr>
            <a:xfrm>
              <a:off x="385783" y="1338434"/>
              <a:ext cx="3240360" cy="6938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600" b="1" dirty="0" smtClean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Translating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 Business Plan</a:t>
              </a:r>
              <a:endParaRPr lang="en-GB" sz="1600" dirty="0">
                <a:solidFill>
                  <a:srgbClr val="777777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41879" y="1311184"/>
              <a:ext cx="3492388" cy="6938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Capability Design</a:t>
              </a:r>
              <a:r>
                <a:rPr lang="en-GB" sz="1600" b="1" dirty="0" smtClean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600" b="1" dirty="0" smtClean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IT Organization</a:t>
              </a:r>
              <a:endParaRPr lang="en-GB" sz="1600" dirty="0">
                <a:solidFill>
                  <a:srgbClr val="777777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3995936" y="1394754"/>
              <a:ext cx="1145943" cy="63749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158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Into</a:t>
              </a:r>
              <a:endPara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59437" y="2315384"/>
            <a:ext cx="6937583" cy="3876482"/>
            <a:chOff x="1159437" y="2315384"/>
            <a:chExt cx="6937583" cy="387648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49798" y="4164823"/>
              <a:ext cx="811907" cy="81190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83247" y="3244734"/>
              <a:ext cx="604807" cy="604807"/>
            </a:xfrm>
            <a:prstGeom prst="rect">
              <a:avLst/>
            </a:prstGeom>
          </p:spPr>
        </p:pic>
        <p:pic>
          <p:nvPicPr>
            <p:cNvPr id="13" name="Picture 2" descr="ผลการค้นหารูปภาพ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9798" y="5294666"/>
              <a:ext cx="665700" cy="665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49798" y="2406653"/>
              <a:ext cx="714854" cy="48037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246048" y="3899351"/>
              <a:ext cx="1473199" cy="2156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300" b="1" dirty="0" smtClean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Innovation: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99513" y="4880235"/>
              <a:ext cx="1612900" cy="2825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300" b="1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Change Programmes</a:t>
              </a:r>
              <a:r>
                <a:rPr lang="en-GB" sz="1300" b="1" dirty="0" smtClean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en-GB" sz="1200" dirty="0">
                <a:solidFill>
                  <a:srgbClr val="777777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59437" y="2847181"/>
              <a:ext cx="1625599" cy="7842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300" b="1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People:</a:t>
              </a:r>
              <a:r>
                <a:rPr lang="en-GB" sz="1300" b="1" dirty="0" smtClean="0">
                  <a:solidFill>
                    <a:srgbClr val="FF6600"/>
                  </a:solidFill>
                  <a:latin typeface="Arial"/>
                  <a:cs typeface="+mn-cs"/>
                </a:rPr>
                <a:t/>
              </a:r>
              <a:br>
                <a:rPr lang="en-GB" sz="1300" b="1" dirty="0" smtClean="0">
                  <a:solidFill>
                    <a:srgbClr val="FF6600"/>
                  </a:solidFill>
                  <a:latin typeface="Arial"/>
                  <a:cs typeface="+mn-cs"/>
                </a:rPr>
              </a:br>
              <a:endParaRPr lang="en-GB" sz="1200" dirty="0">
                <a:solidFill>
                  <a:srgbClr val="777777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63013" y="5953873"/>
              <a:ext cx="1549400" cy="2379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300" b="1" dirty="0" smtClean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Brilliant at the Basics:</a:t>
              </a:r>
              <a:endParaRPr lang="en-GB" sz="13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81120" y="2315384"/>
              <a:ext cx="648073" cy="648073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17124" y="5599980"/>
              <a:ext cx="576064" cy="576064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81120" y="4794662"/>
              <a:ext cx="648072" cy="576064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79633" y="3133224"/>
              <a:ext cx="648072" cy="648072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35116" y="3951063"/>
              <a:ext cx="504056" cy="64807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179718" y="2480335"/>
              <a:ext cx="9173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alibri" pitchFamily="34" charset="0"/>
                </a:rPr>
                <a:t>Strategize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169355" y="3187020"/>
              <a:ext cx="7118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alibri" pitchFamily="34" charset="0"/>
                </a:rPr>
                <a:t>Engage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167464" y="4037552"/>
              <a:ext cx="8386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alibri" pitchFamily="34" charset="0"/>
                </a:rPr>
                <a:t>Engineer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179718" y="4899270"/>
              <a:ext cx="71519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alibri" pitchFamily="34" charset="0"/>
                </a:rPr>
                <a:t>Deliver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74845" y="5740008"/>
              <a:ext cx="7200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alibri" pitchFamily="34" charset="0"/>
                </a:rPr>
                <a:t>Service</a:t>
              </a:r>
            </a:p>
          </p:txBody>
        </p:sp>
        <p:cxnSp>
          <p:nvCxnSpPr>
            <p:cNvPr id="37" name="Elbow Connector 36"/>
            <p:cNvCxnSpPr>
              <a:stCxn id="18" idx="3"/>
            </p:cNvCxnSpPr>
            <p:nvPr/>
          </p:nvCxnSpPr>
          <p:spPr>
            <a:xfrm>
              <a:off x="2364652" y="2646841"/>
              <a:ext cx="878405" cy="984565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3" idx="3"/>
            </p:cNvCxnSpPr>
            <p:nvPr/>
          </p:nvCxnSpPr>
          <p:spPr>
            <a:xfrm flipV="1">
              <a:off x="2315498" y="4325220"/>
              <a:ext cx="927559" cy="1302296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endCxn id="31" idx="1"/>
            </p:cNvCxnSpPr>
            <p:nvPr/>
          </p:nvCxnSpPr>
          <p:spPr>
            <a:xfrm>
              <a:off x="2315498" y="3534155"/>
              <a:ext cx="927559" cy="44415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flipV="1">
              <a:off x="2315498" y="4135857"/>
              <a:ext cx="927559" cy="43491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 rot="5400000" flipH="1" flipV="1">
              <a:off x="5711868" y="2855452"/>
              <a:ext cx="964735" cy="573767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endCxn id="27" idx="1"/>
            </p:cNvCxnSpPr>
            <p:nvPr/>
          </p:nvCxnSpPr>
          <p:spPr>
            <a:xfrm rot="16200000" flipH="1">
              <a:off x="5430842" y="4801730"/>
              <a:ext cx="1562792" cy="609771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/>
            <p:nvPr/>
          </p:nvCxnSpPr>
          <p:spPr>
            <a:xfrm flipV="1">
              <a:off x="5854136" y="3292731"/>
              <a:ext cx="613409" cy="380805"/>
            </a:xfrm>
            <a:prstGeom prst="bentConnector3">
              <a:avLst>
                <a:gd name="adj1" fmla="val 55200"/>
              </a:avLst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31" idx="3"/>
              <a:endCxn id="28" idx="1"/>
            </p:cNvCxnSpPr>
            <p:nvPr/>
          </p:nvCxnSpPr>
          <p:spPr>
            <a:xfrm>
              <a:off x="5907353" y="3978313"/>
              <a:ext cx="573767" cy="110438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31" idx="3"/>
              <a:endCxn id="30" idx="1"/>
            </p:cNvCxnSpPr>
            <p:nvPr/>
          </p:nvCxnSpPr>
          <p:spPr>
            <a:xfrm>
              <a:off x="5907353" y="3978313"/>
              <a:ext cx="627763" cy="296786"/>
            </a:xfrm>
            <a:prstGeom prst="bentConnector3">
              <a:avLst>
                <a:gd name="adj1" fmla="val 46612"/>
              </a:avLst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243057" y="3631406"/>
              <a:ext cx="2664296" cy="69381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 Re-Focus 2017</a:t>
              </a:r>
              <a:endParaRPr lang="en-GB" sz="1600" dirty="0">
                <a:solidFill>
                  <a:srgbClr val="777777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94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L -0.00052 -0.315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3020A8-8D0D-4048-B6A1-D2BD71A6CCB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819749"/>
              </p:ext>
            </p:extLst>
          </p:nvPr>
        </p:nvGraphicFramePr>
        <p:xfrm>
          <a:off x="179512" y="1988840"/>
          <a:ext cx="8839030" cy="3841224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15136"/>
                <a:gridCol w="1537294"/>
                <a:gridCol w="1417320"/>
                <a:gridCol w="1417320"/>
                <a:gridCol w="1417320"/>
                <a:gridCol w="1417320"/>
                <a:gridCol w="1417320"/>
              </a:tblGrid>
              <a:tr h="2520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Strategize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u="non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Engage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u="non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Engineer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u="non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Deliver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u="non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Service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u="non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anchor="b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 gridSpan="2">
                  <a:txBody>
                    <a:bodyPr/>
                    <a:lstStyle/>
                    <a:p>
                      <a:pPr marL="85725" indent="-85725" algn="l">
                        <a:buFont typeface="Wingdings" pitchFamily="2" charset="2"/>
                        <a:buNone/>
                      </a:pPr>
                      <a:r>
                        <a:rPr lang="en-US" sz="1400" b="1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Roles</a:t>
                      </a:r>
                    </a:p>
                    <a:p>
                      <a:pPr marL="85725" indent="-85725" algn="l">
                        <a:buFont typeface="Wingdings" pitchFamily="2" charset="2"/>
                        <a:buNone/>
                      </a:pPr>
                      <a:endParaRPr lang="en-US" sz="1200" b="1" kern="1200" dirty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anchor="ctr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1000" b="1" kern="1200" dirty="0" smtClean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anchor="ctr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1000" b="1" kern="1200" dirty="0" smtClean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anchor="ctr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1000" b="1" kern="1200" dirty="0" smtClean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anchor="ctr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1000" b="1" kern="1200" dirty="0" smtClean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anchor="ctr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2664">
                <a:tc gridSpan="2">
                  <a:txBody>
                    <a:bodyPr/>
                    <a:lstStyle/>
                    <a:p>
                      <a:pPr marL="0" marR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200" b="1" u="sng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Head of IT </a:t>
                      </a:r>
                    </a:p>
                    <a:p>
                      <a:pPr marL="0" indent="-85725" algn="l" defTabSz="914400" rtl="0" eaLnBrk="1" latinLnBrk="0" hangingPunct="1">
                        <a:buFont typeface="Wingdings" pitchFamily="2" charset="2"/>
                        <a:buNone/>
                      </a:pPr>
                      <a:endParaRPr lang="en-US" sz="1200" b="1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pPr marL="0" indent="-85725" algn="l" defTabSz="914400" rtl="0" eaLnBrk="1" latinLnBrk="0" hangingPunct="1">
                        <a:buFont typeface="Wingdings" pitchFamily="2" charset="2"/>
                        <a:buNone/>
                      </a:pPr>
                      <a:endParaRPr lang="en-US" sz="1200" b="1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Overall</a:t>
                      </a:r>
                      <a:r>
                        <a:rPr lang="en-US" sz="1200" b="1" kern="12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Accountability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anchor="ctr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1200" b="1" kern="1200" dirty="0" smtClean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1200" b="1" kern="1200" dirty="0" smtClean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1200" b="1" kern="1200" dirty="0" smtClean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5725" indent="-85725" algn="ctr">
                        <a:buFont typeface="Wingdings" pitchFamily="2" charset="2"/>
                        <a:buNone/>
                      </a:pPr>
                      <a:endParaRPr lang="en-US" sz="1200" b="1" kern="1200" dirty="0" smtClean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452672">
                <a:tc gridSpan="2">
                  <a:txBody>
                    <a:bodyPr/>
                    <a:lstStyle/>
                    <a:p>
                      <a:pPr marL="0" marR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200" b="1" u="sng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Strategy</a:t>
                      </a:r>
                      <a:r>
                        <a:rPr lang="en-US" sz="1200" b="1" u="sng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and Solution Delivery </a:t>
                      </a:r>
                      <a:endParaRPr lang="en-US" sz="1200" b="1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-85725" algn="l" defTabSz="914400" rtl="0" eaLnBrk="1" latinLnBrk="0" hangingPunct="1">
                        <a:buFont typeface="Wingdings" pitchFamily="2" charset="2"/>
                        <a:buNone/>
                      </a:pPr>
                      <a:endParaRPr lang="en-US" sz="1050" b="1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Deliver strategies to enable the Gulf Business  on</a:t>
                      </a:r>
                      <a:r>
                        <a:rPr lang="en-US" sz="900" kern="12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900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Key strategies and ambitions</a:t>
                      </a:r>
                      <a:endParaRPr lang="en-US" sz="900" dirty="0" smtClean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Partnering with key stakeholders to drive the changes</a:t>
                      </a:r>
                      <a:r>
                        <a:rPr lang="en-US" sz="900" kern="12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of IT initiatives</a:t>
                      </a:r>
                      <a:endParaRPr lang="en-US" sz="900" kern="1200" dirty="0" smtClean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sz="900" kern="1200" dirty="0" smtClean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Governance</a:t>
                      </a:r>
                      <a:r>
                        <a:rPr lang="en-US" sz="900" b="0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on Risk and Compliance</a:t>
                      </a:r>
                      <a:endParaRPr lang="en-US" sz="9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indent="-85725" algn="l" defTabSz="914400" rtl="0" eaLnBrk="1" latinLnBrk="0" hangingPunct="1">
                        <a:buFont typeface="Wingdings" pitchFamily="2" charset="2"/>
                        <a:buNone/>
                      </a:pPr>
                      <a:endParaRPr lang="en-US" sz="1200" b="1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85725" algn="l" defTabSz="914400" rtl="0" eaLnBrk="1" latinLnBrk="0" hangingPunct="1">
                        <a:buFont typeface="Wingdings" pitchFamily="2" charset="2"/>
                        <a:buNone/>
                      </a:pPr>
                      <a:r>
                        <a:rPr lang="en-US" sz="1200" b="1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System Admin and IT support</a:t>
                      </a: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sz="900" kern="1200" dirty="0" smtClean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sz="900" kern="1200" dirty="0" smtClean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 Issues, escalation and Vendor interaction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45494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sng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Application Team Lead</a:t>
                      </a:r>
                      <a:endParaRPr lang="en-US" sz="1200" b="1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050" b="1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Manage</a:t>
                      </a:r>
                      <a:r>
                        <a:rPr lang="en-US" sz="900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App service team strategies</a:t>
                      </a:r>
                      <a:endParaRPr lang="en-US" sz="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720" marR="45720" marT="0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sz="900" b="0" kern="12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/ develop solutions for business  based on defined processes. </a:t>
                      </a:r>
                      <a:endParaRPr lang="en-US" sz="900" b="0" kern="1200" dirty="0" smtClean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720" marR="45720" marT="0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720" marR="45720" marT="0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412224">
                <a:tc>
                  <a:txBody>
                    <a:bodyPr/>
                    <a:lstStyle/>
                    <a:p>
                      <a:pPr algn="l"/>
                      <a:endParaRPr lang="en-US" sz="1200" b="1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Application Support</a:t>
                      </a: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kern="1200" dirty="0" smtClean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sz="900" b="0" kern="12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/ develop solutions for business  based on defined processes. </a:t>
                      </a:r>
                      <a:endParaRPr lang="en-US" sz="900" b="0" kern="1200" dirty="0" smtClean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900" kern="1200" dirty="0" smtClean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sz="900" kern="1200" dirty="0" smtClean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Manage Issues, escalation and Vendor interaction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252000"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b="1" u="sng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Project Management</a:t>
                      </a:r>
                      <a:r>
                        <a:rPr lang="en-US" sz="1200" b="1" u="sng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Office (Vacant)</a:t>
                      </a:r>
                      <a:endParaRPr lang="en-US" sz="1200" b="1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200" b="1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b="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>
                    <a:lnL w="3175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kern="1200" dirty="0" smtClean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sz="900" kern="1200" dirty="0" smtClean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Project Manage,</a:t>
                      </a:r>
                      <a:r>
                        <a:rPr lang="en-US" sz="900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900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Develop project plans specifying goals, deliverables, resources </a:t>
                      </a:r>
                    </a:p>
                  </a:txBody>
                  <a:tcPr marL="45720" marR="45720" marT="0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45720" marR="45720" marT="0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 bwMode="auto">
          <a:xfrm>
            <a:off x="2585929" y="6201075"/>
            <a:ext cx="202821" cy="155275"/>
          </a:xfrm>
          <a:prstGeom prst="rect">
            <a:avLst/>
          </a:prstGeom>
          <a:solidFill>
            <a:schemeClr val="tx2">
              <a:alpha val="77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36576" rIns="82296" bIns="36576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b="1" kern="0" dirty="0" smtClean="0">
              <a:solidFill>
                <a:srgbClr val="9A8B7D">
                  <a:lumMod val="50000"/>
                </a:srgb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197698" y="6201075"/>
            <a:ext cx="202821" cy="155275"/>
          </a:xfrm>
          <a:prstGeom prst="rect">
            <a:avLst/>
          </a:prstGeom>
          <a:solidFill>
            <a:schemeClr val="accent1">
              <a:alpha val="77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36576" rIns="82296" bIns="36576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b="1" kern="0" dirty="0" smtClean="0">
              <a:solidFill>
                <a:srgbClr val="9A8B7D">
                  <a:lumMod val="50000"/>
                </a:srgb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097795" y="6201075"/>
            <a:ext cx="202821" cy="155275"/>
          </a:xfrm>
          <a:prstGeom prst="rect">
            <a:avLst/>
          </a:prstGeom>
          <a:solidFill>
            <a:schemeClr val="tx2">
              <a:lumMod val="20000"/>
              <a:lumOff val="80000"/>
              <a:alpha val="77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36576" rIns="82296" bIns="36576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 smtClean="0">
                <a:solidFill>
                  <a:srgbClr val="9A8B7D">
                    <a:lumMod val="50000"/>
                  </a:srgbClr>
                </a:solidFill>
                <a:latin typeface="Calibri" pitchFamily="34" charset="0"/>
                <a:cs typeface="Calibri" pitchFamily="34" charset="0"/>
              </a:rPr>
              <a:t>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20703" y="6201076"/>
            <a:ext cx="310552" cy="1293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635A54">
                    <a:lumMod val="50000"/>
                  </a:srgbClr>
                </a:solidFill>
                <a:latin typeface="Calibri" pitchFamily="34" charset="0"/>
                <a:cs typeface="Calibri" pitchFamily="34" charset="0"/>
              </a:rPr>
              <a:t>High Involvement</a:t>
            </a:r>
            <a:endParaRPr lang="th-TH" sz="1200" b="1" dirty="0" smtClean="0">
              <a:solidFill>
                <a:srgbClr val="635A54">
                  <a:lumMod val="50000"/>
                </a:srgb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59249" y="6201076"/>
            <a:ext cx="310552" cy="1293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635A54">
                    <a:lumMod val="50000"/>
                  </a:srgbClr>
                </a:solidFill>
                <a:latin typeface="Calibri" pitchFamily="34" charset="0"/>
                <a:cs typeface="Calibri" pitchFamily="34" charset="0"/>
              </a:rPr>
              <a:t>Moderate Involvement</a:t>
            </a:r>
            <a:endParaRPr lang="th-TH" sz="1200" b="1" dirty="0" smtClean="0">
              <a:solidFill>
                <a:srgbClr val="635A54">
                  <a:lumMod val="50000"/>
                </a:srgb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32568" y="6201076"/>
            <a:ext cx="759127" cy="1552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635A54">
                    <a:lumMod val="50000"/>
                  </a:srgbClr>
                </a:solidFill>
                <a:latin typeface="Calibri" pitchFamily="34" charset="0"/>
                <a:cs typeface="Calibri" pitchFamily="34" charset="0"/>
              </a:rPr>
              <a:t>Light Involvement</a:t>
            </a:r>
            <a:endParaRPr lang="th-TH" sz="1200" b="1" dirty="0" smtClean="0">
              <a:solidFill>
                <a:srgbClr val="635A54">
                  <a:lumMod val="50000"/>
                </a:srgb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71600" y="620688"/>
            <a:ext cx="3888432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Capability Mapping: </a:t>
            </a:r>
            <a:r>
              <a:rPr lang="en-GB" sz="1600" dirty="0">
                <a:solidFill>
                  <a:srgbClr val="7777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Re-focus</a:t>
            </a:r>
            <a:r>
              <a:rPr lang="en-GB" sz="16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smtClean="0">
                <a:solidFill>
                  <a:srgbClr val="7777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2017</a:t>
            </a:r>
            <a:endParaRPr lang="en-GB" sz="1600" dirty="0">
              <a:solidFill>
                <a:srgbClr val="77777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01524" y="1517109"/>
            <a:ext cx="648073" cy="6480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38064" y="1528696"/>
            <a:ext cx="576064" cy="57606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1519" y="1517109"/>
            <a:ext cx="648072" cy="57606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52447" y="1548249"/>
            <a:ext cx="648072" cy="64807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8991" y="1548249"/>
            <a:ext cx="504056" cy="64807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23070" y="1662839"/>
            <a:ext cx="10518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Capabilities</a:t>
            </a:r>
            <a:endParaRPr lang="en-US" dirty="0"/>
          </a:p>
        </p:txBody>
      </p:sp>
      <p:sp>
        <p:nvSpPr>
          <p:cNvPr id="2" name="Isosceles Triangle 1"/>
          <p:cNvSpPr/>
          <p:nvPr/>
        </p:nvSpPr>
        <p:spPr>
          <a:xfrm rot="5400000">
            <a:off x="1648551" y="1708542"/>
            <a:ext cx="288484" cy="2356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10800000">
            <a:off x="683216" y="2276872"/>
            <a:ext cx="288384" cy="2356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00392" y="6356350"/>
            <a:ext cx="586408" cy="365125"/>
          </a:xfrm>
        </p:spPr>
        <p:txBody>
          <a:bodyPr/>
          <a:lstStyle/>
          <a:p>
            <a:fld id="{B33020A8-8D0D-4048-B6A1-D2BD71A6CC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971600" y="620688"/>
            <a:ext cx="5472608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Proposed Organization: </a:t>
            </a:r>
            <a:r>
              <a:rPr lang="en-US" sz="1600" dirty="0" smtClean="0">
                <a:solidFill>
                  <a:srgbClr val="7777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Driving Performance </a:t>
            </a:r>
            <a:endParaRPr lang="en-GB" sz="1600" dirty="0">
              <a:solidFill>
                <a:srgbClr val="77777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23928" y="1039456"/>
            <a:ext cx="1944216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Re-Focus 2017</a:t>
            </a:r>
            <a:endParaRPr lang="en-GB" sz="1600" dirty="0">
              <a:solidFill>
                <a:srgbClr val="77777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86929"/>
            <a:ext cx="6878175" cy="412690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6541" y="1327479"/>
            <a:ext cx="648073" cy="64807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3081" y="1339066"/>
            <a:ext cx="576064" cy="57606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76536" y="1327479"/>
            <a:ext cx="648072" cy="57606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67464" y="1358619"/>
            <a:ext cx="648072" cy="64807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4008" y="1358619"/>
            <a:ext cx="504056" cy="64807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585890" y="6356350"/>
            <a:ext cx="2662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Driving Performance in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1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00392" y="6356350"/>
            <a:ext cx="586408" cy="365125"/>
          </a:xfrm>
        </p:spPr>
        <p:txBody>
          <a:bodyPr/>
          <a:lstStyle/>
          <a:p>
            <a:fld id="{B33020A8-8D0D-4048-B6A1-D2BD71A6CC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971600" y="620688"/>
            <a:ext cx="5472608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Proposed Organization: </a:t>
            </a:r>
            <a:r>
              <a:rPr lang="en-GB" sz="1600" dirty="0" smtClean="0">
                <a:solidFill>
                  <a:srgbClr val="7777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 working environment of IT </a:t>
            </a:r>
            <a:endParaRPr lang="en-GB" sz="1600" dirty="0">
              <a:solidFill>
                <a:srgbClr val="77777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99792" y="1247629"/>
            <a:ext cx="4752528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Keys to Career Success: The Pieces of </a:t>
            </a:r>
            <a:r>
              <a:rPr lang="en-US" sz="16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PIE (VIP)</a:t>
            </a:r>
            <a:endParaRPr lang="en-GB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492896"/>
            <a:ext cx="3427598" cy="331035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493357" y="3573016"/>
            <a:ext cx="1369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Visibility or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480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00392" y="6356350"/>
            <a:ext cx="586408" cy="365125"/>
          </a:xfrm>
        </p:spPr>
        <p:txBody>
          <a:bodyPr/>
          <a:lstStyle/>
          <a:p>
            <a:fld id="{B33020A8-8D0D-4048-B6A1-D2BD71A6CC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971600" y="620688"/>
            <a:ext cx="5472608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Proposed Organization: </a:t>
            </a:r>
            <a:r>
              <a:rPr lang="en-GB" sz="1600" dirty="0" smtClean="0">
                <a:solidFill>
                  <a:srgbClr val="7777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 working environment of IT </a:t>
            </a:r>
            <a:endParaRPr lang="en-GB" sz="1600" dirty="0">
              <a:solidFill>
                <a:srgbClr val="77777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75212" y="1692574"/>
            <a:ext cx="1024733" cy="19345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7665" y="4170544"/>
            <a:ext cx="1044449" cy="171482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30436" y="1741720"/>
            <a:ext cx="1044449" cy="197175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39259" y="4170544"/>
            <a:ext cx="960687" cy="1682452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592112" y="1891348"/>
            <a:ext cx="1619847" cy="67355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alibri" pitchFamily="34" charset="0"/>
              </a:rPr>
              <a:t>Praise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 good work, 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</a:rPr>
              <a:t>Reward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 success </a:t>
            </a:r>
          </a:p>
          <a:p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And avoid blaming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6131423" y="1887796"/>
            <a:ext cx="204409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alibri" pitchFamily="34" charset="0"/>
              </a:rPr>
              <a:t>Fun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 and 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</a:rPr>
              <a:t>Flexible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 working environment </a:t>
            </a:r>
          </a:p>
          <a:p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2574883" y="2936011"/>
            <a:ext cx="178109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Acknowledge 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</a:rPr>
              <a:t>Strengths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 and </a:t>
            </a:r>
            <a:r>
              <a:rPr lang="en-US" b="1" dirty="0" smtClean="0">
                <a:solidFill>
                  <a:schemeClr val="tx2"/>
                </a:solidFill>
                <a:latin typeface="Calibri" pitchFamily="34" charset="0"/>
              </a:rPr>
              <a:t>Weaknesses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to establish 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</a:rPr>
              <a:t>development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 plan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  <a:p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6131423" y="2936011"/>
            <a:ext cx="187220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Help each other 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alibri" pitchFamily="34" charset="0"/>
              </a:rPr>
              <a:t>Grow 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</a:rPr>
              <a:t>professionally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 </a:t>
            </a:r>
          </a:p>
          <a:p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2574882" y="4200602"/>
            <a:ext cx="163707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alibri" pitchFamily="34" charset="0"/>
              </a:rPr>
              <a:t>Open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 Discussion and network of </a:t>
            </a:r>
            <a:r>
              <a:rPr lang="en-US" b="1" dirty="0" smtClean="0">
                <a:solidFill>
                  <a:schemeClr val="tx2"/>
                </a:solidFill>
                <a:latin typeface="Calibri" pitchFamily="34" charset="0"/>
              </a:rPr>
              <a:t>sharing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alibri" pitchFamily="34" charset="0"/>
              </a:rPr>
              <a:t>Internally and externally </a:t>
            </a:r>
            <a:endParaRPr lang="en-US" b="1" dirty="0">
              <a:solidFill>
                <a:schemeClr val="tx2"/>
              </a:solidFill>
              <a:latin typeface="Calibri" pitchFamily="34" charset="0"/>
            </a:endParaRPr>
          </a:p>
          <a:p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6131423" y="4358642"/>
            <a:ext cx="163707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alibri" pitchFamily="34" charset="0"/>
              </a:rPr>
              <a:t>Trust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 and 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</a:rPr>
              <a:t>respect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each others</a:t>
            </a:r>
          </a:p>
          <a:p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6131423" y="5277100"/>
            <a:ext cx="187220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Always excited to generate 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</a:rPr>
              <a:t>New Initiatives </a:t>
            </a:r>
          </a:p>
          <a:p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2574883" y="5369433"/>
            <a:ext cx="16370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Highly 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</a:rPr>
              <a:t>Engaging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 team </a:t>
            </a:r>
          </a:p>
          <a:p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967150" y="1247629"/>
            <a:ext cx="1944216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Re-Focus 2017</a:t>
            </a:r>
            <a:endParaRPr lang="en-GB" sz="1600" dirty="0">
              <a:solidFill>
                <a:srgbClr val="77777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5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Default Design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149596</TotalTime>
  <Words>320</Words>
  <Application>Microsoft Office PowerPoint</Application>
  <PresentationFormat>On-screen Show (4:3)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Angsana New</vt:lpstr>
      <vt:lpstr>Arial</vt:lpstr>
      <vt:lpstr>Calibri</vt:lpstr>
      <vt:lpstr>Tahoma</vt:lpstr>
      <vt:lpstr>Wingdings</vt:lpstr>
      <vt:lpstr>7_Default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supply management</dc:title>
  <dc:creator>Surasing C</dc:creator>
  <cp:lastModifiedBy>Aticha Angpairoj</cp:lastModifiedBy>
  <cp:revision>5870</cp:revision>
  <cp:lastPrinted>2015-12-24T08:06:29Z</cp:lastPrinted>
  <dcterms:created xsi:type="dcterms:W3CDTF">2005-06-06T13:04:39Z</dcterms:created>
  <dcterms:modified xsi:type="dcterms:W3CDTF">2016-11-25T01:50:45Z</dcterms:modified>
</cp:coreProperties>
</file>