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4"/>
  </p:notesMasterIdLst>
  <p:handoutMasterIdLst>
    <p:handoutMasterId r:id="rId15"/>
  </p:handoutMasterIdLst>
  <p:sldIdLst>
    <p:sldId id="448" r:id="rId2"/>
    <p:sldId id="437" r:id="rId3"/>
    <p:sldId id="447" r:id="rId4"/>
    <p:sldId id="453" r:id="rId5"/>
    <p:sldId id="454" r:id="rId6"/>
    <p:sldId id="450" r:id="rId7"/>
    <p:sldId id="452" r:id="rId8"/>
    <p:sldId id="438" r:id="rId9"/>
    <p:sldId id="421" r:id="rId10"/>
    <p:sldId id="424" r:id="rId11"/>
    <p:sldId id="455" r:id="rId12"/>
    <p:sldId id="422" r:id="rId13"/>
  </p:sldIdLst>
  <p:sldSz cx="9144000" cy="6858000" type="screen4x3"/>
  <p:notesSz cx="9939338" cy="68072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9pPr>
  </p:defaultTextStyle>
  <p:extLst>
    <p:ext uri="{521415D9-36F7-43E2-AB2F-B90AF26B5E84}">
      <p14:sectionLst xmlns:p14="http://schemas.microsoft.com/office/powerpoint/2010/main">
        <p14:section name="Default Section" id="{093150AB-6447-4628-977A-717E9756D7EC}">
          <p14:sldIdLst>
            <p14:sldId id="448"/>
            <p14:sldId id="437"/>
            <p14:sldId id="447"/>
            <p14:sldId id="453"/>
            <p14:sldId id="454"/>
            <p14:sldId id="450"/>
            <p14:sldId id="452"/>
            <p14:sldId id="438"/>
            <p14:sldId id="421"/>
            <p14:sldId id="424"/>
            <p14:sldId id="455"/>
            <p14:sldId id="4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 userDrawn="1">
          <p15:clr>
            <a:srgbClr val="A4A3A4"/>
          </p15:clr>
        </p15:guide>
        <p15:guide id="2" pos="313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531"/>
    <a:srgbClr val="85CA3A"/>
    <a:srgbClr val="4795EB"/>
    <a:srgbClr val="007E39"/>
    <a:srgbClr val="FFFFFF"/>
    <a:srgbClr val="FFFFCC"/>
    <a:srgbClr val="4A9DE8"/>
    <a:srgbClr val="3DA2F5"/>
    <a:srgbClr val="4591E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3" autoAdjust="0"/>
    <p:restoredTop sz="94343" autoAdjust="0"/>
  </p:normalViewPr>
  <p:slideViewPr>
    <p:cSldViewPr>
      <p:cViewPr>
        <p:scale>
          <a:sx n="100" d="100"/>
          <a:sy n="100" d="100"/>
        </p:scale>
        <p:origin x="1056" y="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82" y="-90"/>
      </p:cViewPr>
      <p:guideLst>
        <p:guide orient="horz" pos="2144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kulrat.te\Desktop\Budget%20Report%20M1-6%20v.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sakulrat.te\Documents\Dashboard\Summary%20Ticke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sakulrat.te\Documents\Dashboard\June\Chart%20Gulfcare%20June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Summary!$B$22</c:f>
              <c:strCache>
                <c:ptCount val="1"/>
                <c:pt idx="0">
                  <c:v>2017 Budget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Summary!$A$23:$A$35</c:f>
              <c:strCache>
                <c:ptCount val="13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  <c:pt idx="12">
                  <c:v>Dec</c:v>
                </c:pt>
              </c:strCache>
            </c:strRef>
          </c:cat>
          <c:val>
            <c:numRef>
              <c:f>Summary!$B$23:$B$35</c:f>
              <c:numCache>
                <c:formatCode>General</c:formatCode>
                <c:ptCount val="13"/>
                <c:pt idx="1">
                  <c:v>27170849.370000001</c:v>
                </c:pt>
                <c:pt idx="2">
                  <c:v>33953157.469999999</c:v>
                </c:pt>
                <c:pt idx="3">
                  <c:v>48046644.579999998</c:v>
                </c:pt>
                <c:pt idx="4">
                  <c:v>49236202.689999998</c:v>
                </c:pt>
                <c:pt idx="5">
                  <c:v>51704510.789999999</c:v>
                </c:pt>
                <c:pt idx="6">
                  <c:v>60524938.899999999</c:v>
                </c:pt>
                <c:pt idx="7">
                  <c:v>62129482.990000002</c:v>
                </c:pt>
                <c:pt idx="8">
                  <c:v>64977777.07</c:v>
                </c:pt>
                <c:pt idx="9">
                  <c:v>71026471.159999996</c:v>
                </c:pt>
                <c:pt idx="10">
                  <c:v>72871015.25</c:v>
                </c:pt>
                <c:pt idx="11">
                  <c:v>74119309.329999998</c:v>
                </c:pt>
                <c:pt idx="12">
                  <c:v>74537603.420000002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33-4556-BA74-B0D73080096A}"/>
            </c:ext>
          </c:extLst>
        </c:ser>
        <c:ser>
          <c:idx val="1"/>
          <c:order val="1"/>
          <c:tx>
            <c:strRef>
              <c:f>Summary!$C$22</c:f>
              <c:strCache>
                <c:ptCount val="1"/>
                <c:pt idx="0">
                  <c:v>2017 Actual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Summary!$A$23:$A$35</c:f>
              <c:strCache>
                <c:ptCount val="13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  <c:pt idx="12">
                  <c:v>Dec</c:v>
                </c:pt>
              </c:strCache>
            </c:strRef>
          </c:cat>
          <c:val>
            <c:numRef>
              <c:f>Summary!$C$23:$C$35</c:f>
              <c:numCache>
                <c:formatCode>General</c:formatCode>
                <c:ptCount val="13"/>
                <c:pt idx="1">
                  <c:v>6817029.3899999997</c:v>
                </c:pt>
                <c:pt idx="2">
                  <c:v>18751308.739999998</c:v>
                </c:pt>
                <c:pt idx="3">
                  <c:v>27862869.390000001</c:v>
                </c:pt>
                <c:pt idx="4">
                  <c:v>33555001.630000003</c:v>
                </c:pt>
                <c:pt idx="5">
                  <c:v>36706252.93</c:v>
                </c:pt>
                <c:pt idx="6">
                  <c:v>41820567.560000002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33-4556-BA74-B0D730800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221677247"/>
        <c:axId val="1221673087"/>
      </c:lineChart>
      <c:catAx>
        <c:axId val="1221677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673087"/>
        <c:crosses val="autoZero"/>
        <c:auto val="1"/>
        <c:lblAlgn val="ctr"/>
        <c:lblOffset val="100"/>
        <c:noMultiLvlLbl val="0"/>
      </c:catAx>
      <c:valAx>
        <c:axId val="1221673087"/>
        <c:scaling>
          <c:orientation val="minMax"/>
        </c:scaling>
        <c:delete val="0"/>
        <c:axPos val="l"/>
        <c:numFmt formatCode="#,##0;\-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677247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SLA (%)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Sheet2!$B$2:$B$7</c:f>
              <c:numCache>
                <c:formatCode>General</c:formatCode>
                <c:ptCount val="6"/>
                <c:pt idx="0">
                  <c:v>86</c:v>
                </c:pt>
                <c:pt idx="1">
                  <c:v>90</c:v>
                </c:pt>
                <c:pt idx="2">
                  <c:v>96</c:v>
                </c:pt>
                <c:pt idx="3">
                  <c:v>96</c:v>
                </c:pt>
                <c:pt idx="4">
                  <c:v>95</c:v>
                </c:pt>
                <c:pt idx="5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3A-4999-8D4C-0E82F4CEB334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VOC  (%)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Sheet2!$C$2:$C$7</c:f>
              <c:numCache>
                <c:formatCode>General</c:formatCode>
                <c:ptCount val="6"/>
                <c:pt idx="0">
                  <c:v>94</c:v>
                </c:pt>
                <c:pt idx="1">
                  <c:v>99</c:v>
                </c:pt>
                <c:pt idx="2">
                  <c:v>96</c:v>
                </c:pt>
                <c:pt idx="3">
                  <c:v>97</c:v>
                </c:pt>
                <c:pt idx="4">
                  <c:v>95</c:v>
                </c:pt>
                <c:pt idx="5">
                  <c:v>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3A-4999-8D4C-0E82F4CEB33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14869472"/>
        <c:axId val="1814868224"/>
      </c:lineChart>
      <c:catAx>
        <c:axId val="1814869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4868224"/>
        <c:crosses val="autoZero"/>
        <c:auto val="1"/>
        <c:lblAlgn val="ctr"/>
        <c:lblOffset val="100"/>
        <c:noMultiLvlLbl val="0"/>
      </c:catAx>
      <c:valAx>
        <c:axId val="181486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486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 4'!$C$1</c:f>
              <c:strCache>
                <c:ptCount val="1"/>
                <c:pt idx="0">
                  <c:v>SLA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'Chart 4'!$A$2:$B$8</c:f>
              <c:multiLvlStrCache>
                <c:ptCount val="7"/>
                <c:lvl>
                  <c:pt idx="0">
                    <c:v>IT Support</c:v>
                  </c:pt>
                  <c:pt idx="1">
                    <c:v>SAP FIN</c:v>
                  </c:pt>
                  <c:pt idx="2">
                    <c:v>K2</c:v>
                  </c:pt>
                  <c:pt idx="3">
                    <c:v>MAXIMO</c:v>
                  </c:pt>
                  <c:pt idx="4">
                    <c:v>Navision</c:v>
                  </c:pt>
                  <c:pt idx="5">
                    <c:v>SAP E-HR</c:v>
                  </c:pt>
                  <c:pt idx="6">
                    <c:v>DMS</c:v>
                  </c:pt>
                </c:lvl>
                <c:lvl>
                  <c:pt idx="0">
                    <c:v>Number of ticket 170</c:v>
                  </c:pt>
                  <c:pt idx="1">
                    <c:v>Number of ticket 61</c:v>
                  </c:pt>
                  <c:pt idx="2">
                    <c:v>Number of ticket 38</c:v>
                  </c:pt>
                  <c:pt idx="3">
                    <c:v>Number of ticket 22</c:v>
                  </c:pt>
                  <c:pt idx="4">
                    <c:v>Number of ticket 6</c:v>
                  </c:pt>
                  <c:pt idx="5">
                    <c:v>Number of ticket 8</c:v>
                  </c:pt>
                  <c:pt idx="6">
                    <c:v>Number of ticket 8</c:v>
                  </c:pt>
                </c:lvl>
              </c:multiLvlStrCache>
            </c:multiLvlStrRef>
          </c:cat>
          <c:val>
            <c:numRef>
              <c:f>'Chart 4'!$C$2:$C$8</c:f>
              <c:numCache>
                <c:formatCode>0</c:formatCode>
                <c:ptCount val="7"/>
                <c:pt idx="0">
                  <c:v>98.235294117647058</c:v>
                </c:pt>
                <c:pt idx="1">
                  <c:v>98.360655737704917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75</c:v>
                </c:pt>
                <c:pt idx="6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FE-4873-8237-7F5684C9190A}"/>
            </c:ext>
          </c:extLst>
        </c:ser>
        <c:ser>
          <c:idx val="1"/>
          <c:order val="1"/>
          <c:tx>
            <c:strRef>
              <c:f>'Chart 4'!$D$1</c:f>
              <c:strCache>
                <c:ptCount val="1"/>
                <c:pt idx="0">
                  <c:v>VOC (%)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'Chart 4'!$A$2:$B$8</c:f>
              <c:multiLvlStrCache>
                <c:ptCount val="7"/>
                <c:lvl>
                  <c:pt idx="0">
                    <c:v>IT Support</c:v>
                  </c:pt>
                  <c:pt idx="1">
                    <c:v>SAP FIN</c:v>
                  </c:pt>
                  <c:pt idx="2">
                    <c:v>K2</c:v>
                  </c:pt>
                  <c:pt idx="3">
                    <c:v>MAXIMO</c:v>
                  </c:pt>
                  <c:pt idx="4">
                    <c:v>Navision</c:v>
                  </c:pt>
                  <c:pt idx="5">
                    <c:v>SAP E-HR</c:v>
                  </c:pt>
                  <c:pt idx="6">
                    <c:v>DMS</c:v>
                  </c:pt>
                </c:lvl>
                <c:lvl>
                  <c:pt idx="0">
                    <c:v>Number of ticket 170</c:v>
                  </c:pt>
                  <c:pt idx="1">
                    <c:v>Number of ticket 61</c:v>
                  </c:pt>
                  <c:pt idx="2">
                    <c:v>Number of ticket 38</c:v>
                  </c:pt>
                  <c:pt idx="3">
                    <c:v>Number of ticket 22</c:v>
                  </c:pt>
                  <c:pt idx="4">
                    <c:v>Number of ticket 6</c:v>
                  </c:pt>
                  <c:pt idx="5">
                    <c:v>Number of ticket 8</c:v>
                  </c:pt>
                  <c:pt idx="6">
                    <c:v>Number of ticket 8</c:v>
                  </c:pt>
                </c:lvl>
              </c:multiLvlStrCache>
            </c:multiLvlStrRef>
          </c:cat>
          <c:val>
            <c:numRef>
              <c:f>'Chart 4'!$D$2:$D$8</c:f>
              <c:numCache>
                <c:formatCode>0</c:formatCode>
                <c:ptCount val="7"/>
                <c:pt idx="0">
                  <c:v>97.183098591549296</c:v>
                </c:pt>
                <c:pt idx="1">
                  <c:v>96.774193548387103</c:v>
                </c:pt>
                <c:pt idx="2">
                  <c:v>94.444444444444443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FE-4873-8237-7F5684C919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89"/>
        <c:axId val="380819920"/>
        <c:axId val="380819360"/>
      </c:barChart>
      <c:catAx>
        <c:axId val="38081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819360"/>
        <c:crosses val="autoZero"/>
        <c:auto val="1"/>
        <c:lblAlgn val="ctr"/>
        <c:lblOffset val="100"/>
        <c:noMultiLvlLbl val="0"/>
      </c:catAx>
      <c:valAx>
        <c:axId val="38081936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81992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8" y="1"/>
            <a:ext cx="4307742" cy="340306"/>
          </a:xfrm>
          <a:prstGeom prst="rect">
            <a:avLst/>
          </a:prstGeom>
        </p:spPr>
        <p:txBody>
          <a:bodyPr vert="horz" lIns="90920" tIns="45460" rIns="90920" bIns="4546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9287" y="1"/>
            <a:ext cx="4307742" cy="340306"/>
          </a:xfrm>
          <a:prstGeom prst="rect">
            <a:avLst/>
          </a:prstGeom>
        </p:spPr>
        <p:txBody>
          <a:bodyPr vert="horz" lIns="90920" tIns="45460" rIns="90920" bIns="4546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th-TH" smtClean="0"/>
              <a:t>page</a:t>
            </a: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8" y="6465812"/>
            <a:ext cx="4307742" cy="340305"/>
          </a:xfrm>
          <a:prstGeom prst="rect">
            <a:avLst/>
          </a:prstGeom>
        </p:spPr>
        <p:txBody>
          <a:bodyPr vert="horz" lIns="90920" tIns="45460" rIns="90920" bIns="4546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9287" y="6465812"/>
            <a:ext cx="4307742" cy="340305"/>
          </a:xfrm>
          <a:prstGeom prst="rect">
            <a:avLst/>
          </a:prstGeom>
        </p:spPr>
        <p:txBody>
          <a:bodyPr vert="horz" lIns="90920" tIns="45460" rIns="90920" bIns="4546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E961CCF-F853-4D17-807D-03E713F3D9BE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697328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8" y="1"/>
            <a:ext cx="4305423" cy="34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8" rIns="92833" bIns="46418" numCol="1" anchor="t" anchorCtr="0" compatLnSpc="1">
            <a:prstTxWarp prst="textNoShape">
              <a:avLst/>
            </a:prstTxWarp>
          </a:bodyPr>
          <a:lstStyle>
            <a:lvl1pPr defTabSz="928598">
              <a:defRPr sz="1800" b="1">
                <a:latin typeface="Angsana New" pitchFamily="18" charset="-34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3923" y="1"/>
            <a:ext cx="4305423" cy="34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8" rIns="92833" bIns="46418" numCol="1" anchor="t" anchorCtr="0" compatLnSpc="1">
            <a:prstTxWarp prst="textNoShape">
              <a:avLst/>
            </a:prstTxWarp>
          </a:bodyPr>
          <a:lstStyle>
            <a:lvl1pPr algn="r" defTabSz="928598">
              <a:defRPr sz="1800" b="1">
                <a:latin typeface="Angsana New" pitchFamily="18" charset="-34"/>
              </a:defRPr>
            </a:lvl1pPr>
          </a:lstStyle>
          <a:p>
            <a:pPr>
              <a:defRPr/>
            </a:pPr>
            <a:r>
              <a:rPr lang="th-TH" smtClean="0"/>
              <a:t>page</a:t>
            </a:r>
            <a:endParaRPr lang="en-US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7075" y="511175"/>
            <a:ext cx="3405188" cy="2554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864" y="3234535"/>
            <a:ext cx="7291627" cy="30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8" rIns="92833" bIns="46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คลิกเพื่อแก้ไขลักษณะข้อความหลัก</a:t>
            </a:r>
            <a:endParaRPr lang="en-US" noProof="0" smtClean="0"/>
          </a:p>
          <a:p>
            <a:pPr lvl="1"/>
            <a:r>
              <a:rPr lang="th-TH" noProof="0" smtClean="0"/>
              <a:t>ระดับสอง</a:t>
            </a:r>
            <a:endParaRPr lang="en-US" noProof="0" smtClean="0"/>
          </a:p>
          <a:p>
            <a:pPr lvl="2"/>
            <a:r>
              <a:rPr lang="th-TH" noProof="0" smtClean="0"/>
              <a:t>ระดับสาม</a:t>
            </a:r>
            <a:endParaRPr lang="en-US" noProof="0" smtClean="0"/>
          </a:p>
          <a:p>
            <a:pPr lvl="3"/>
            <a:r>
              <a:rPr lang="th-TH" noProof="0" smtClean="0"/>
              <a:t>ระดับสี่</a:t>
            </a:r>
            <a:endParaRPr lang="en-US" noProof="0" smtClean="0"/>
          </a:p>
          <a:p>
            <a:pPr lvl="4"/>
            <a:r>
              <a:rPr lang="th-TH" noProof="0" smtClean="0"/>
              <a:t>ระดับห้า</a:t>
            </a:r>
            <a:endParaRPr lang="en-US" noProof="0" smtClean="0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6466896"/>
            <a:ext cx="4305423" cy="34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8" rIns="92833" bIns="46418" numCol="1" anchor="b" anchorCtr="0" compatLnSpc="1">
            <a:prstTxWarp prst="textNoShape">
              <a:avLst/>
            </a:prstTxWarp>
          </a:bodyPr>
          <a:lstStyle>
            <a:lvl1pPr defTabSz="928598">
              <a:defRPr sz="1800" b="1">
                <a:latin typeface="Angsana New" pitchFamily="18" charset="-34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3923" y="6466896"/>
            <a:ext cx="4305423" cy="34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8" rIns="92833" bIns="46418" numCol="1" anchor="b" anchorCtr="0" compatLnSpc="1">
            <a:prstTxWarp prst="textNoShape">
              <a:avLst/>
            </a:prstTxWarp>
          </a:bodyPr>
          <a:lstStyle>
            <a:lvl1pPr algn="r" defTabSz="928598">
              <a:defRPr sz="1800" b="1">
                <a:latin typeface="Angsana New" pitchFamily="18" charset="-34"/>
              </a:defRPr>
            </a:lvl1pPr>
          </a:lstStyle>
          <a:p>
            <a:pPr>
              <a:defRPr/>
            </a:pPr>
            <a:fld id="{5B9911D6-2D66-4E61-85C0-5E63AEA323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2449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highlight</a:t>
            </a:r>
          </a:p>
          <a:p>
            <a:r>
              <a:rPr lang="en-US" dirty="0" smtClean="0"/>
              <a:t>Key challenges</a:t>
            </a:r>
          </a:p>
          <a:p>
            <a:r>
              <a:rPr lang="en-US" dirty="0" smtClean="0"/>
              <a:t>Budget</a:t>
            </a:r>
          </a:p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page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9911D6-2D66-4E61-85C0-5E63AEA323E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84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Budget YTD vs. on-going</a:t>
            </a:r>
            <a:r>
              <a:rPr lang="en-US" baseline="0" dirty="0" smtClean="0"/>
              <a:t> chart</a:t>
            </a:r>
            <a:endParaRPr lang="en-US" dirty="0" smtClean="0"/>
          </a:p>
          <a:p>
            <a:r>
              <a:rPr lang="en-US" dirty="0" smtClean="0"/>
              <a:t>People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page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9911D6-2D66-4E61-85C0-5E63AEA323E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2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6512" y="3276600"/>
            <a:ext cx="9180512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6826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36512" y="908720"/>
            <a:ext cx="91805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779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9144000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215074" y="6500813"/>
            <a:ext cx="2643206" cy="357187"/>
          </a:xfrm>
          <a:prstGeom prst="rect">
            <a:avLst/>
          </a:prstGeom>
        </p:spPr>
        <p:txBody>
          <a:bodyPr/>
          <a:lstStyle>
            <a:lvl3pPr algn="l">
              <a:buNone/>
              <a:defRPr sz="800"/>
            </a:lvl3pPr>
          </a:lstStyle>
          <a:p>
            <a:pPr lvl="2"/>
            <a:r>
              <a:rPr lang="en-US" dirty="0" smtClean="0"/>
              <a:t>Page  </a:t>
            </a:r>
            <a:fld id="{58BBF5A3-B350-4A2F-B4C7-0849B83071CD}" type="slidenum">
              <a:rPr lang="en-US" smtClean="0"/>
              <a:pPr lvl="2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22271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h-TH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33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84978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</a:rPr>
              <a:t>	</a:t>
            </a:r>
          </a:p>
        </p:txBody>
      </p:sp>
      <p:pic>
        <p:nvPicPr>
          <p:cNvPr id="6" name="Picture 14" descr="Gulf-BG5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545"/>
          <a:stretch>
            <a:fillRect/>
          </a:stretch>
        </p:blipFill>
        <p:spPr bwMode="auto">
          <a:xfrm>
            <a:off x="-36512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32447" y="116632"/>
            <a:ext cx="2652121" cy="103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99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3782915"/>
            <a:ext cx="2494156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0400" y="3807496"/>
            <a:ext cx="2514600" cy="1662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3600" y="3782915"/>
            <a:ext cx="2556510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9" name="Straight Connector 8"/>
          <p:cNvCxnSpPr/>
          <p:nvPr/>
        </p:nvCxnSpPr>
        <p:spPr>
          <a:xfrm>
            <a:off x="457200" y="3573016"/>
            <a:ext cx="804291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536" y="2204864"/>
            <a:ext cx="8352928" cy="875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3686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686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686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686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686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686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686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686"/>
                </a:solidFill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3200" b="1" kern="0" dirty="0" smtClean="0">
                <a:solidFill>
                  <a:schemeClr val="tx2"/>
                </a:solidFill>
                <a:latin typeface="Calibri" panose="020F0502020204030204" pitchFamily="34" charset="0"/>
                <a:cs typeface="Tahoma" pitchFamily="34" charset="0"/>
              </a:rPr>
              <a:t>IT Monthly Report</a:t>
            </a:r>
          </a:p>
          <a:p>
            <a:pPr eaLnBrk="1" hangingPunct="1">
              <a:defRPr/>
            </a:pPr>
            <a:r>
              <a:rPr lang="en-US" sz="1800" b="1" kern="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ahoma" pitchFamily="34" charset="0"/>
              </a:rPr>
              <a:t>As of 30 June 17 </a:t>
            </a:r>
          </a:p>
        </p:txBody>
      </p:sp>
    </p:spTree>
    <p:extLst>
      <p:ext uri="{BB962C8B-B14F-4D97-AF65-F5344CB8AC3E}">
        <p14:creationId xmlns:p14="http://schemas.microsoft.com/office/powerpoint/2010/main" val="41792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7"/>
          <p:cNvSpPr txBox="1"/>
          <p:nvPr/>
        </p:nvSpPr>
        <p:spPr>
          <a:xfrm>
            <a:off x="937824" y="584756"/>
            <a:ext cx="4858312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Monthly Report: </a:t>
            </a:r>
            <a:r>
              <a:rPr lang="en-GB" sz="1600" dirty="0" smtClean="0">
                <a:solidFill>
                  <a:srgbClr val="7777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Project Status (Completed)</a:t>
            </a:r>
            <a:endParaRPr lang="en-GB" sz="1600" dirty="0">
              <a:solidFill>
                <a:srgbClr val="77777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47705" y="1575867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Completed </a:t>
            </a:r>
            <a:r>
              <a:rPr lang="en-US" sz="11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Projects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072004"/>
              </p:ext>
            </p:extLst>
          </p:nvPr>
        </p:nvGraphicFramePr>
        <p:xfrm>
          <a:off x="1115616" y="1772816"/>
          <a:ext cx="6730365" cy="374132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91812917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210409736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98881285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34687126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vert="vert270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vert="vert270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vert="vert270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vert="vert270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vert="vert270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56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9pPr>
                    </a:lstStyle>
                    <a:p>
                      <a:pPr marL="85725" indent="-85725" algn="l">
                        <a:buFont typeface="Wingdings" pitchFamily="2" charset="2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</a:t>
                      </a:r>
                      <a:r>
                        <a:rPr lang="en-US" sz="1000" b="1" kern="12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s/Initiatives</a:t>
                      </a:r>
                      <a:endParaRPr lang="en-US" sz="1000" b="1" kern="1200" dirty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Text" lastClr="000000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9pPr>
                    </a:lstStyle>
                    <a:p>
                      <a:pPr marL="85725" indent="-85725" algn="l">
                        <a:buFont typeface="Wingdings" pitchFamily="2" charset="2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Biz</a:t>
                      </a:r>
                      <a:r>
                        <a:rPr lang="en-US" sz="1000" b="1" kern="12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owner</a:t>
                      </a:r>
                      <a:endParaRPr lang="en-US" sz="1000" b="1" kern="1200" dirty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 marT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9pPr>
                    </a:lstStyle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1" kern="1200" dirty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 marT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9pPr>
                    </a:lstStyle>
                    <a:p>
                      <a:pPr marL="85725" indent="-85725" algn="ctr">
                        <a:buFont typeface="Wingdings" pitchFamily="2" charset="2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Remarks</a:t>
                      </a:r>
                    </a:p>
                  </a:txBody>
                  <a:tcPr marL="45720" marR="4572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1000" b="1" kern="1200" dirty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Financial Business Intelligence (Report)</a:t>
                      </a: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Text" lastClr="000000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</a:t>
                      </a:r>
                      <a:r>
                        <a:rPr lang="en-US" sz="1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ACC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Reports</a:t>
                      </a:r>
                      <a:r>
                        <a:rPr lang="en-US" sz="1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completed and launched.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45720" marR="4572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06045"/>
                  </a:ext>
                </a:extLst>
              </a:tr>
              <a:tr h="2332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Workplace by Facebook </a:t>
                      </a: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Text" lastClr="000000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Comm.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Workplace successfully</a:t>
                      </a:r>
                      <a:r>
                        <a:rPr lang="en-US" sz="1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launched, and change management in process </a:t>
                      </a:r>
                      <a:endParaRPr lang="en-US" sz="10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079416"/>
                  </a:ext>
                </a:extLst>
              </a:tr>
              <a:tr h="257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SAP for Gulf Solar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Text" lastClr="000000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&amp; ACC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SAP system for</a:t>
                      </a:r>
                      <a:r>
                        <a:rPr lang="en-US" sz="1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5 Gulf Solar group</a:t>
                      </a:r>
                      <a:endParaRPr lang="en-US" sz="10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45720" marR="45720" marT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34228"/>
                  </a:ext>
                </a:extLst>
              </a:tr>
              <a:tr h="25776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IPO Audit (P&amp;L) 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Text" lastClr="000000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Improve IT standard to comply with IPO Audit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296686"/>
                  </a:ext>
                </a:extLst>
              </a:tr>
              <a:tr h="25776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Window 10 deployment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Text" lastClr="000000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Able to use new features of Window 10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35817"/>
                  </a:ext>
                </a:extLst>
              </a:tr>
              <a:tr h="257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Audio Conference </a:t>
                      </a: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Text" lastClr="000000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</a:t>
                      </a:r>
                    </a:p>
                  </a:txBody>
                  <a:tcPr marL="45720" marR="45720" marT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Launched in May-17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308381"/>
                  </a:ext>
                </a:extLst>
              </a:tr>
              <a:tr h="257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SPPs IT Infrastructure for GVTP</a:t>
                      </a: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Text" lastClr="000000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Launched in May-17</a:t>
                      </a:r>
                    </a:p>
                  </a:txBody>
                  <a:tcPr marL="45720" marR="45720" marT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460457"/>
                  </a:ext>
                </a:extLst>
              </a:tr>
              <a:tr h="257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E-Reservation and hotel booking</a:t>
                      </a: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Text" lastClr="000000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CSC</a:t>
                      </a:r>
                    </a:p>
                  </a:txBody>
                  <a:tcPr marL="45720" marR="45720" marT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Launched in May-17</a:t>
                      </a:r>
                    </a:p>
                  </a:txBody>
                  <a:tcPr marL="45720" marR="45720" marT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467201"/>
                  </a:ext>
                </a:extLst>
              </a:tr>
              <a:tr h="257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Revise Workflow and TOA on K2, Maximo, SAP Open Text</a:t>
                      </a: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Text" lastClr="000000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</a:p>
                  </a:txBody>
                  <a:tcPr marL="45720" marR="45720" marT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Launched in May-17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86834"/>
                  </a:ext>
                </a:extLst>
              </a:tr>
              <a:tr h="257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trike="noStrike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Financial BI (Dashboard)</a:t>
                      </a: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Text" lastClr="000000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trike="noStrike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FIN &amp; ACC</a:t>
                      </a:r>
                    </a:p>
                  </a:txBody>
                  <a:tcPr marL="45720" marR="45720" marT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Launched in June-17</a:t>
                      </a:r>
                    </a:p>
                  </a:txBody>
                  <a:tcPr marL="45720" marR="45720" marT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39849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320184"/>
              </p:ext>
            </p:extLst>
          </p:nvPr>
        </p:nvGraphicFramePr>
        <p:xfrm>
          <a:off x="3704248" y="2089373"/>
          <a:ext cx="2286000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419928097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1087884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80517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341680"/>
              </p:ext>
            </p:extLst>
          </p:nvPr>
        </p:nvGraphicFramePr>
        <p:xfrm>
          <a:off x="3704248" y="2558330"/>
          <a:ext cx="2286000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419928097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1087884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80517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847574"/>
              </p:ext>
            </p:extLst>
          </p:nvPr>
        </p:nvGraphicFramePr>
        <p:xfrm>
          <a:off x="3704248" y="3004045"/>
          <a:ext cx="2286000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419928097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1087884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80517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067847"/>
              </p:ext>
            </p:extLst>
          </p:nvPr>
        </p:nvGraphicFramePr>
        <p:xfrm>
          <a:off x="3704248" y="3366650"/>
          <a:ext cx="2286000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419928097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1087884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80517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355654"/>
              </p:ext>
            </p:extLst>
          </p:nvPr>
        </p:nvGraphicFramePr>
        <p:xfrm>
          <a:off x="3704248" y="3696141"/>
          <a:ext cx="2286000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419928097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1087884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805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06809"/>
              </p:ext>
            </p:extLst>
          </p:nvPr>
        </p:nvGraphicFramePr>
        <p:xfrm>
          <a:off x="3704248" y="4068688"/>
          <a:ext cx="2286000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419928097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1087884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8051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828332"/>
              </p:ext>
            </p:extLst>
          </p:nvPr>
        </p:nvGraphicFramePr>
        <p:xfrm>
          <a:off x="3704248" y="4400058"/>
          <a:ext cx="2286000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419928097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1087884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8051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971011"/>
              </p:ext>
            </p:extLst>
          </p:nvPr>
        </p:nvGraphicFramePr>
        <p:xfrm>
          <a:off x="3704248" y="4716615"/>
          <a:ext cx="2286000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419928097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1087884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8051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14490"/>
              </p:ext>
            </p:extLst>
          </p:nvPr>
        </p:nvGraphicFramePr>
        <p:xfrm>
          <a:off x="3704248" y="5004792"/>
          <a:ext cx="2286000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419928097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1087884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80517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703387"/>
              </p:ext>
            </p:extLst>
          </p:nvPr>
        </p:nvGraphicFramePr>
        <p:xfrm>
          <a:off x="3707904" y="5292824"/>
          <a:ext cx="2286000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419928097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1087884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805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214174" y="6597352"/>
            <a:ext cx="1462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Data as of 30 June 17</a:t>
            </a:r>
            <a:endParaRPr lang="en-US" sz="1100" dirty="0" smtClean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2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795087"/>
              </p:ext>
            </p:extLst>
          </p:nvPr>
        </p:nvGraphicFramePr>
        <p:xfrm>
          <a:off x="410695" y="1013988"/>
          <a:ext cx="8526731" cy="5569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820">
                  <a:extLst>
                    <a:ext uri="{9D8B030D-6E8A-4147-A177-3AD203B41FA5}">
                      <a16:colId xmlns:a16="http://schemas.microsoft.com/office/drawing/2014/main" val="3349880734"/>
                    </a:ext>
                  </a:extLst>
                </a:gridCol>
                <a:gridCol w="8208911">
                  <a:extLst>
                    <a:ext uri="{9D8B030D-6E8A-4147-A177-3AD203B41FA5}">
                      <a16:colId xmlns:a16="http://schemas.microsoft.com/office/drawing/2014/main" val="238700264"/>
                    </a:ext>
                  </a:extLst>
                </a:gridCol>
              </a:tblGrid>
              <a:tr h="2723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 Month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vert="vert27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812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vert27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708625"/>
                  </a:ext>
                </a:extLst>
              </a:tr>
              <a:tr h="2723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Date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vert="vert27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55347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37824" y="584756"/>
            <a:ext cx="6370480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Monthly Report: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Services (Speed and quality on solving issues) </a:t>
            </a:r>
            <a:endParaRPr lang="en-GB" sz="1600" dirty="0">
              <a:solidFill>
                <a:srgbClr val="77777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35316" y="1196752"/>
            <a:ext cx="3096344" cy="2304256"/>
            <a:chOff x="865331" y="3717032"/>
            <a:chExt cx="4486276" cy="2243371"/>
          </a:xfrm>
        </p:grpSpPr>
        <p:sp>
          <p:nvSpPr>
            <p:cNvPr id="15" name="Rectangle 14"/>
            <p:cNvSpPr/>
            <p:nvPr/>
          </p:nvSpPr>
          <p:spPr>
            <a:xfrm>
              <a:off x="865331" y="3717032"/>
              <a:ext cx="4486276" cy="22361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182880" rtlCol="0" anchor="t"/>
            <a:lstStyle/>
            <a:p>
              <a:r>
                <a:rPr lang="en-US" b="1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 Services</a:t>
              </a:r>
            </a:p>
            <a:p>
              <a:endParaRPr 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b="1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marL="176213" indent="-176213">
                <a:buFont typeface="Wingdings" panose="05000000000000000000" pitchFamily="2" charset="2"/>
                <a:buChar char="§"/>
              </a:pPr>
              <a:endPara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6213" indent="-176213">
                <a:buFont typeface="Wingdings" panose="05000000000000000000" pitchFamily="2" charset="2"/>
                <a:buChar char="§"/>
              </a:pP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66710" y="3717032"/>
              <a:ext cx="77537" cy="2243371"/>
            </a:xfrm>
            <a:prstGeom prst="rect">
              <a:avLst/>
            </a:prstGeom>
            <a:solidFill>
              <a:srgbClr val="3378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69118" y="1439169"/>
            <a:ext cx="3342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 from Ticketing system </a:t>
            </a:r>
          </a:p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308 in Total)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010291"/>
              </p:ext>
            </p:extLst>
          </p:nvPr>
        </p:nvGraphicFramePr>
        <p:xfrm>
          <a:off x="1140408" y="2043113"/>
          <a:ext cx="2740627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765">
                  <a:extLst>
                    <a:ext uri="{9D8B030D-6E8A-4147-A177-3AD203B41FA5}">
                      <a16:colId xmlns:a16="http://schemas.microsoft.com/office/drawing/2014/main" val="435086478"/>
                    </a:ext>
                  </a:extLst>
                </a:gridCol>
                <a:gridCol w="1151862">
                  <a:extLst>
                    <a:ext uri="{9D8B030D-6E8A-4147-A177-3AD203B41FA5}">
                      <a16:colId xmlns:a16="http://schemas.microsoft.com/office/drawing/2014/main" val="1081927359"/>
                    </a:ext>
                  </a:extLst>
                </a:gridCol>
              </a:tblGrid>
              <a:tr h="563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%SLA average </a:t>
                      </a:r>
                      <a:endParaRPr lang="en-US" sz="1200" b="1" dirty="0" smtClean="0"/>
                    </a:p>
                    <a:p>
                      <a:r>
                        <a:rPr 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(How fast IT solve your tickets</a:t>
                      </a:r>
                      <a:r>
                        <a:rPr 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95.86</a:t>
                      </a:r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65102"/>
                  </a:ext>
                </a:extLst>
              </a:tr>
              <a:tr h="592128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%VOC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(How happy are you with our services</a:t>
                      </a:r>
                      <a:r>
                        <a:rPr 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98.29</a:t>
                      </a:r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0135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416010" y="6596390"/>
            <a:ext cx="1462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Data as of 30 June 17</a:t>
            </a:r>
            <a:endParaRPr lang="en-US" sz="1100" dirty="0" smtClean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66" y="3965593"/>
            <a:ext cx="3761957" cy="2346888"/>
          </a:xfrm>
          <a:prstGeom prst="rect">
            <a:avLst/>
          </a:prstGeom>
        </p:spPr>
      </p:pic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218291"/>
              </p:ext>
            </p:extLst>
          </p:nvPr>
        </p:nvGraphicFramePr>
        <p:xfrm>
          <a:off x="4664490" y="3965593"/>
          <a:ext cx="424659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7069195"/>
              </p:ext>
            </p:extLst>
          </p:nvPr>
        </p:nvGraphicFramePr>
        <p:xfrm>
          <a:off x="4103667" y="1109019"/>
          <a:ext cx="4716805" cy="2724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646169"/>
              </p:ext>
            </p:extLst>
          </p:nvPr>
        </p:nvGraphicFramePr>
        <p:xfrm>
          <a:off x="7118201" y="5013176"/>
          <a:ext cx="1692696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166">
                  <a:extLst>
                    <a:ext uri="{9D8B030D-6E8A-4147-A177-3AD203B41FA5}">
                      <a16:colId xmlns:a16="http://schemas.microsoft.com/office/drawing/2014/main" val="435086478"/>
                    </a:ext>
                  </a:extLst>
                </a:gridCol>
                <a:gridCol w="1114530">
                  <a:extLst>
                    <a:ext uri="{9D8B030D-6E8A-4147-A177-3AD203B41FA5}">
                      <a16:colId xmlns:a16="http://schemas.microsoft.com/office/drawing/2014/main" val="1081927359"/>
                    </a:ext>
                  </a:extLst>
                </a:gridCol>
              </a:tblGrid>
              <a:tr h="1905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%SLA </a:t>
                      </a:r>
                      <a:endParaRPr lang="en-US" sz="12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+9%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65102"/>
                  </a:ext>
                </a:extLst>
              </a:tr>
              <a:tr h="224403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%VOC</a:t>
                      </a:r>
                      <a:endParaRPr lang="en-US" sz="12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+4%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01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56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7824" y="584756"/>
            <a:ext cx="4354256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Monthly Report: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Infrastructure</a:t>
            </a:r>
            <a:endParaRPr lang="en-GB" sz="1600" dirty="0">
              <a:solidFill>
                <a:srgbClr val="77777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5866091" y="2020730"/>
            <a:ext cx="0" cy="296203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99683" y="2980604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DMS Server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247863" y="2981037"/>
            <a:ext cx="854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Mail Server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53853" y="298060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File Share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441732" y="4370945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SAP FI Server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88474" y="4370254"/>
            <a:ext cx="1021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SAP HR Server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75690" y="2386520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Overall Status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575690" y="3723160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Key Challenges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95405" y="2760541"/>
            <a:ext cx="1994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 of the servers are performing as expected resulting in all healthy status for all Gulf’s Server for the month of June 17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101205" y="4059277"/>
            <a:ext cx="1994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no Challenges as of this month for key server.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Cross 64"/>
          <p:cNvSpPr/>
          <p:nvPr/>
        </p:nvSpPr>
        <p:spPr>
          <a:xfrm>
            <a:off x="6129647" y="2387260"/>
            <a:ext cx="300178" cy="300178"/>
          </a:xfrm>
          <a:prstGeom prst="plus">
            <a:avLst>
              <a:gd name="adj" fmla="val 38872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flipV="1">
            <a:off x="6125870" y="3838942"/>
            <a:ext cx="300178" cy="62235"/>
          </a:xfrm>
          <a:prstGeom prst="rect">
            <a:avLst/>
          </a:prstGeom>
          <a:solidFill>
            <a:schemeClr val="accent4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516131" y="4621704"/>
            <a:ext cx="46097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Summary of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June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-17 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%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 availability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3933363" y="3346129"/>
            <a:ext cx="1203158" cy="1090864"/>
            <a:chOff x="4925272" y="2601749"/>
            <a:chExt cx="1203158" cy="1090864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25272" y="2601749"/>
              <a:ext cx="1203158" cy="1090864"/>
            </a:xfrm>
            <a:prstGeom prst="rect">
              <a:avLst/>
            </a:prstGeom>
          </p:spPr>
        </p:pic>
        <p:sp>
          <p:nvSpPr>
            <p:cNvPr id="70" name="Isosceles Triangle 69"/>
            <p:cNvSpPr/>
            <p:nvPr/>
          </p:nvSpPr>
          <p:spPr>
            <a:xfrm rot="7905600">
              <a:off x="5688611" y="3145967"/>
              <a:ext cx="114300" cy="46715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02113" y="3346129"/>
            <a:ext cx="1203158" cy="1090864"/>
            <a:chOff x="4925272" y="2601749"/>
            <a:chExt cx="1203158" cy="1090864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25272" y="2601749"/>
              <a:ext cx="1203158" cy="1090864"/>
            </a:xfrm>
            <a:prstGeom prst="rect">
              <a:avLst/>
            </a:prstGeom>
          </p:spPr>
        </p:pic>
        <p:sp>
          <p:nvSpPr>
            <p:cNvPr id="73" name="Isosceles Triangle 72"/>
            <p:cNvSpPr/>
            <p:nvPr/>
          </p:nvSpPr>
          <p:spPr>
            <a:xfrm rot="6230217">
              <a:off x="5657828" y="3055443"/>
              <a:ext cx="139712" cy="3296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95254" y="1922764"/>
            <a:ext cx="1203158" cy="1090864"/>
          </a:xfrm>
          <a:prstGeom prst="rect">
            <a:avLst/>
          </a:prstGeom>
        </p:spPr>
      </p:pic>
      <p:grpSp>
        <p:nvGrpSpPr>
          <p:cNvPr id="75" name="Group 74"/>
          <p:cNvGrpSpPr/>
          <p:nvPr/>
        </p:nvGrpSpPr>
        <p:grpSpPr>
          <a:xfrm>
            <a:off x="2999759" y="1916832"/>
            <a:ext cx="1203158" cy="1090864"/>
            <a:chOff x="4925272" y="2601749"/>
            <a:chExt cx="1203158" cy="1090864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25272" y="2601749"/>
              <a:ext cx="1203158" cy="1090864"/>
            </a:xfrm>
            <a:prstGeom prst="rect">
              <a:avLst/>
            </a:prstGeom>
          </p:spPr>
        </p:pic>
        <p:sp>
          <p:nvSpPr>
            <p:cNvPr id="77" name="Isosceles Triangle 76"/>
            <p:cNvSpPr/>
            <p:nvPr/>
          </p:nvSpPr>
          <p:spPr>
            <a:xfrm rot="7253866">
              <a:off x="5741170" y="3107722"/>
              <a:ext cx="114300" cy="46715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9992" y="1916832"/>
            <a:ext cx="1203158" cy="1090864"/>
          </a:xfrm>
          <a:prstGeom prst="rect">
            <a:avLst/>
          </a:prstGeom>
        </p:spPr>
      </p:pic>
      <p:sp>
        <p:nvSpPr>
          <p:cNvPr id="79" name="Isosceles Triangle 78"/>
          <p:cNvSpPr/>
          <p:nvPr/>
        </p:nvSpPr>
        <p:spPr>
          <a:xfrm rot="6479223">
            <a:off x="5317523" y="2355172"/>
            <a:ext cx="114300" cy="46715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5830981">
            <a:off x="2442344" y="2314592"/>
            <a:ext cx="114300" cy="46715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214174" y="6597352"/>
            <a:ext cx="1462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Data as of 30 June 17</a:t>
            </a:r>
            <a:endParaRPr lang="en-US" sz="1100" dirty="0" smtClean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61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3020A8-8D0D-4048-B6A1-D2BD71A6CC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2492896"/>
            <a:ext cx="1119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47664" y="2928937"/>
            <a:ext cx="1368152" cy="1368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Executive Summary</a:t>
            </a:r>
          </a:p>
        </p:txBody>
      </p:sp>
      <p:sp>
        <p:nvSpPr>
          <p:cNvPr id="8" name="Rectangle 7"/>
          <p:cNvSpPr/>
          <p:nvPr/>
        </p:nvSpPr>
        <p:spPr>
          <a:xfrm>
            <a:off x="4716016" y="2928937"/>
            <a:ext cx="1368152" cy="1368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IT Project Status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31840" y="2928937"/>
            <a:ext cx="1368152" cy="1368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Key Highlights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00192" y="2928937"/>
            <a:ext cx="1368152" cy="1368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Services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Infrastructure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74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17745" y="4070136"/>
            <a:ext cx="4702325" cy="2455208"/>
            <a:chOff x="517745" y="4070136"/>
            <a:chExt cx="4702325" cy="2808314"/>
          </a:xfrm>
        </p:grpSpPr>
        <p:sp>
          <p:nvSpPr>
            <p:cNvPr id="24" name="Rectangle 23"/>
            <p:cNvSpPr/>
            <p:nvPr/>
          </p:nvSpPr>
          <p:spPr>
            <a:xfrm>
              <a:off x="517745" y="4070136"/>
              <a:ext cx="4702325" cy="2808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182880" rtlCol="0" anchor="t"/>
            <a:lstStyle/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sz="11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6213" indent="-176213">
                <a:buFont typeface="Wingdings" panose="05000000000000000000" pitchFamily="2" charset="2"/>
                <a:buChar char="§"/>
              </a:pP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7745" y="4070136"/>
              <a:ext cx="70555" cy="2808314"/>
            </a:xfrm>
            <a:prstGeom prst="rect">
              <a:avLst/>
            </a:prstGeom>
            <a:solidFill>
              <a:srgbClr val="3378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22070" y="620688"/>
            <a:ext cx="5994146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Monthly Report: </a:t>
            </a:r>
            <a:r>
              <a:rPr lang="en-US" sz="1600" b="1" dirty="0" smtClean="0">
                <a:solidFill>
                  <a:srgbClr val="7777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Executive </a:t>
            </a:r>
            <a:r>
              <a:rPr lang="en-US" sz="1600" b="1" dirty="0">
                <a:solidFill>
                  <a:srgbClr val="7777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 </a:t>
            </a:r>
            <a:r>
              <a:rPr lang="en-US" sz="1600" dirty="0">
                <a:solidFill>
                  <a:srgbClr val="7777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of (30-Jun-2017)</a:t>
            </a:r>
            <a:endParaRPr lang="en-GB" sz="1600" dirty="0">
              <a:solidFill>
                <a:srgbClr val="77777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7777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dirty="0" smtClean="0">
              <a:solidFill>
                <a:srgbClr val="77777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rgbClr val="77777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22070" y="1196751"/>
            <a:ext cx="4702325" cy="2808314"/>
            <a:chOff x="848647" y="3717031"/>
            <a:chExt cx="4486276" cy="4081311"/>
          </a:xfrm>
        </p:grpSpPr>
        <p:sp>
          <p:nvSpPr>
            <p:cNvPr id="7" name="Rectangle 6"/>
            <p:cNvSpPr/>
            <p:nvPr/>
          </p:nvSpPr>
          <p:spPr>
            <a:xfrm>
              <a:off x="848647" y="3717031"/>
              <a:ext cx="4486276" cy="40813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182880" rtlCol="0" anchor="t"/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</a:t>
              </a:r>
              <a:r>
                <a:rPr lang="en-US" b="1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 </a:t>
              </a:r>
              <a:r>
                <a:rPr lang="en-US" b="1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Updates</a:t>
              </a: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6213" indent="-176213">
                <a:buFont typeface="Wingdings" panose="05000000000000000000" pitchFamily="2" charset="2"/>
                <a:buChar char="§"/>
              </a:pP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Financial </a:t>
              </a: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Business Intelligence Dashboard has </a:t>
              </a: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gone live to </a:t>
              </a: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business users to review before launching to </a:t>
              </a: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management</a:t>
              </a:r>
            </a:p>
            <a:p>
              <a:pPr marL="176213" indent="-176213">
                <a:buFont typeface="Wingdings" panose="05000000000000000000" pitchFamily="2" charset="2"/>
                <a:buChar char="§"/>
              </a:pP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CRM is now in the process of development and testing</a:t>
              </a:r>
            </a:p>
            <a:p>
              <a:pPr marL="176213" lvl="0" indent="-176213">
                <a:buFont typeface="Wingdings" panose="05000000000000000000" pitchFamily="2" charset="2"/>
                <a:buChar char="§"/>
              </a:pP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External </a:t>
              </a: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Website </a:t>
              </a: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is now pending for CI adjustment</a:t>
              </a: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and Investor relation.</a:t>
              </a: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  <a:defRPr/>
              </a:pP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HR </a:t>
              </a: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e-recruitment development process and </a:t>
              </a: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Iteration 1 testing has </a:t>
              </a: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been done and now in the process of </a:t>
              </a: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testing Iteration 2.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  <a:defRPr/>
              </a:pP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Video </a:t>
              </a: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Conference solution design has been completed on vendor selection, now in the process of </a:t>
              </a: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procurement.</a:t>
              </a: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  <a:defRPr/>
              </a:pP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E-Bidding is now </a:t>
              </a: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 the process of development and </a:t>
              </a: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testing.</a:t>
              </a:r>
            </a:p>
            <a:p>
              <a:pPr marL="176213" indent="-176213">
                <a:buFont typeface="Wingdings" panose="05000000000000000000" pitchFamily="2" charset="2"/>
                <a:buChar char="§"/>
              </a:pP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Asset </a:t>
              </a: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Management for Office furniture </a:t>
              </a: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IT </a:t>
              </a: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Equipment </a:t>
              </a: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and Spare part is now </a:t>
              </a: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 the process of </a:t>
              </a: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requirement gathering.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  <a:defRPr/>
              </a:pP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IP Tel - Telephone number </a:t>
              </a: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selection </a:t>
              </a: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and IVR workflow has </a:t>
              </a: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been completed  and now in the process of </a:t>
              </a: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 approval and network preparation.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sz="11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6213" indent="-176213">
                <a:buFont typeface="Wingdings" panose="05000000000000000000" pitchFamily="2" charset="2"/>
                <a:buChar char="§"/>
              </a:pP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48647" y="3717031"/>
              <a:ext cx="67313" cy="4081311"/>
            </a:xfrm>
            <a:prstGeom prst="rect">
              <a:avLst/>
            </a:prstGeom>
            <a:solidFill>
              <a:srgbClr val="3378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64088" y="1202328"/>
            <a:ext cx="3600400" cy="2592490"/>
            <a:chOff x="865331" y="3717032"/>
            <a:chExt cx="4486276" cy="2243371"/>
          </a:xfrm>
        </p:grpSpPr>
        <p:sp>
          <p:nvSpPr>
            <p:cNvPr id="15" name="Rectangle 14"/>
            <p:cNvSpPr/>
            <p:nvPr/>
          </p:nvSpPr>
          <p:spPr>
            <a:xfrm>
              <a:off x="865331" y="3717032"/>
              <a:ext cx="4486276" cy="22361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182880" rtlCol="0" anchor="t"/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</a:t>
              </a:r>
              <a:r>
                <a:rPr lang="en-US" b="1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Look Ahead</a:t>
              </a:r>
            </a:p>
            <a:p>
              <a:endParaRPr 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sz="1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IP phone: 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to be launched in August 2017</a:t>
              </a: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endParaRPr lang="en-US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endParaRP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sz="1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IT Hot desk: 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IT to introduce the hotline number with the new IP phone project to enhance the service touchpoint.  </a:t>
              </a: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endParaRPr lang="en-US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endParaRP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sz="1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VDO Conference: 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now in the procurement process after network setting up. Device to be ready in Jul-Aug</a:t>
              </a: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endParaRPr lang="en-US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endParaRP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sz="1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E-Bidding: 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to be launched in the month of July to enhance the process of procurement bidding</a:t>
              </a:r>
            </a:p>
            <a:p>
              <a:endParaRPr lang="en-US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6213" indent="-176213">
                <a:buFont typeface="Wingdings" panose="05000000000000000000" pitchFamily="2" charset="2"/>
                <a:buChar char="§"/>
              </a:pPr>
              <a:endPara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6213" indent="-176213">
                <a:buFont typeface="Wingdings" panose="05000000000000000000" pitchFamily="2" charset="2"/>
                <a:buChar char="§"/>
              </a:pP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66710" y="3717032"/>
              <a:ext cx="77537" cy="2243371"/>
            </a:xfrm>
            <a:prstGeom prst="rect">
              <a:avLst/>
            </a:prstGeom>
            <a:solidFill>
              <a:srgbClr val="3378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364088" y="3873960"/>
            <a:ext cx="3600400" cy="2651383"/>
            <a:chOff x="865331" y="3717032"/>
            <a:chExt cx="4486276" cy="2243371"/>
          </a:xfrm>
        </p:grpSpPr>
        <p:sp>
          <p:nvSpPr>
            <p:cNvPr id="36" name="Rectangle 35"/>
            <p:cNvSpPr/>
            <p:nvPr/>
          </p:nvSpPr>
          <p:spPr>
            <a:xfrm>
              <a:off x="865331" y="3717032"/>
              <a:ext cx="4486276" cy="22361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182880" rtlCol="0" anchor="t"/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</a:t>
              </a:r>
              <a:r>
                <a:rPr lang="en-US" b="1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 </a:t>
              </a:r>
              <a:r>
                <a:rPr lang="en-US" b="1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Services</a:t>
              </a:r>
            </a:p>
            <a:p>
              <a:endParaRPr 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b="1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marL="176213" indent="-176213">
                <a:buFont typeface="Wingdings" panose="05000000000000000000" pitchFamily="2" charset="2"/>
                <a:buChar char="§"/>
              </a:pPr>
              <a:endPara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6213" indent="-176213">
                <a:buFont typeface="Wingdings" panose="05000000000000000000" pitchFamily="2" charset="2"/>
                <a:buChar char="§"/>
              </a:pP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66710" y="3717032"/>
              <a:ext cx="77537" cy="2243371"/>
            </a:xfrm>
            <a:prstGeom prst="rect">
              <a:avLst/>
            </a:prstGeom>
            <a:solidFill>
              <a:srgbClr val="3378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477618" y="4132171"/>
            <a:ext cx="3342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 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Ticketing system (308 in Total)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52142"/>
              </p:ext>
            </p:extLst>
          </p:nvPr>
        </p:nvGraphicFramePr>
        <p:xfrm>
          <a:off x="5567114" y="5051513"/>
          <a:ext cx="3342852" cy="11303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7411">
                  <a:extLst>
                    <a:ext uri="{9D8B030D-6E8A-4147-A177-3AD203B41FA5}">
                      <a16:colId xmlns:a16="http://schemas.microsoft.com/office/drawing/2014/main" val="435086478"/>
                    </a:ext>
                  </a:extLst>
                </a:gridCol>
                <a:gridCol w="1075441">
                  <a:extLst>
                    <a:ext uri="{9D8B030D-6E8A-4147-A177-3AD203B41FA5}">
                      <a16:colId xmlns:a16="http://schemas.microsoft.com/office/drawing/2014/main" val="1081927359"/>
                    </a:ext>
                  </a:extLst>
                </a:gridCol>
              </a:tblGrid>
              <a:tr h="424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%SLA average </a:t>
                      </a:r>
                      <a:endParaRPr lang="en-US" sz="1200" b="1" dirty="0" smtClean="0"/>
                    </a:p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(How fast IT solve your tickets)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95.86</a:t>
                      </a:r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65102"/>
                  </a:ext>
                </a:extLst>
              </a:tr>
              <a:tr h="673178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%VOC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(How happy are you with our services)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98.29</a:t>
                      </a:r>
                      <a:r>
                        <a:rPr lang="en-US" sz="20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0135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617466" y="6559276"/>
            <a:ext cx="1462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Data as of 30 June 17</a:t>
            </a:r>
            <a:endParaRPr lang="en-US" sz="1100" dirty="0" smtClean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cs typeface="+mn-cs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87073"/>
              </p:ext>
            </p:extLst>
          </p:nvPr>
        </p:nvGraphicFramePr>
        <p:xfrm>
          <a:off x="756191" y="4381605"/>
          <a:ext cx="4295987" cy="167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1593">
                  <a:extLst>
                    <a:ext uri="{9D8B030D-6E8A-4147-A177-3AD203B41FA5}">
                      <a16:colId xmlns:a16="http://schemas.microsoft.com/office/drawing/2014/main" val="435086478"/>
                    </a:ext>
                  </a:extLst>
                </a:gridCol>
                <a:gridCol w="2424394">
                  <a:extLst>
                    <a:ext uri="{9D8B030D-6E8A-4147-A177-3AD203B41FA5}">
                      <a16:colId xmlns:a16="http://schemas.microsoft.com/office/drawing/2014/main" val="1081927359"/>
                    </a:ext>
                  </a:extLst>
                </a:gridCol>
              </a:tblGrid>
              <a:tr h="272719">
                <a:tc>
                  <a:txBody>
                    <a:bodyPr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</a:t>
                      </a:r>
                      <a:r>
                        <a:rPr lang="en-US" sz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challenges</a:t>
                      </a:r>
                      <a:endParaRPr lang="en-US" sz="1200" b="1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200" kern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Mitigation plan</a:t>
                      </a:r>
                      <a:endParaRPr lang="en-US" sz="12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60449"/>
                  </a:ext>
                </a:extLst>
              </a:tr>
              <a:tr h="424643">
                <a:tc>
                  <a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Low </a:t>
                      </a: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adoption rate of “WorkChat” </a:t>
                      </a: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 Mobile App (14%)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Encourage </a:t>
                      </a: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people </a:t>
                      </a: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 download and use </a:t>
                      </a: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Workchat </a:t>
                      </a: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by posting on Workplace and sending an email reminder </a:t>
                      </a: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with manual and instruction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65102"/>
                  </a:ext>
                </a:extLst>
              </a:tr>
              <a:tr h="424643">
                <a:tc>
                  <a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External website final design pending on CI adjustment</a:t>
                      </a:r>
                      <a:endParaRPr lang="en-US" sz="10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IT to go ahead with current</a:t>
                      </a:r>
                      <a:r>
                        <a:rPr lang="en-US" sz="10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design of the website in order to meet the IPO date and change request to be made to cope with the CI adjustment 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478470"/>
                  </a:ext>
                </a:extLst>
              </a:tr>
            </a:tbl>
          </a:graphicData>
        </a:graphic>
      </p:graphicFrame>
      <p:pic>
        <p:nvPicPr>
          <p:cNvPr id="26" name="Picture 2" descr="ผลการค้นหารูปภาพ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1517" y="3907269"/>
            <a:ext cx="364796" cy="36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1385" y="1205631"/>
            <a:ext cx="351162" cy="3511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492" y="1205631"/>
            <a:ext cx="369954" cy="36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181" y="3423559"/>
            <a:ext cx="6098019" cy="329791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070" y="620688"/>
            <a:ext cx="3888432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Monthly Report: </a:t>
            </a:r>
            <a:r>
              <a:rPr lang="en-US" sz="1600" dirty="0" smtClean="0">
                <a:solidFill>
                  <a:srgbClr val="7777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Budget as of (30-Jun-2017)</a:t>
            </a:r>
            <a:endParaRPr lang="en-GB" sz="1600" dirty="0">
              <a:solidFill>
                <a:srgbClr val="77777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54148" y="1022275"/>
            <a:ext cx="3394317" cy="1790229"/>
            <a:chOff x="944249" y="3716959"/>
            <a:chExt cx="4315801" cy="2243371"/>
          </a:xfrm>
        </p:grpSpPr>
        <p:sp>
          <p:nvSpPr>
            <p:cNvPr id="8" name="Rectangle 7"/>
            <p:cNvSpPr/>
            <p:nvPr/>
          </p:nvSpPr>
          <p:spPr>
            <a:xfrm>
              <a:off x="944249" y="3716959"/>
              <a:ext cx="4315801" cy="22361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182880" rtlCol="0" anchor="t"/>
            <a:lstStyle/>
            <a:p>
              <a:r>
                <a:rPr lang="en-US" b="1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Budget (THB)</a:t>
              </a:r>
            </a:p>
            <a:p>
              <a:endParaRPr lang="en-US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b="1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Overall Status 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2017 Budget 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: 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74,537,604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YTD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Budget 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: 60,524,939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YTD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Actual 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: 41,820,568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YTD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Run Rate 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: 69%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Annual Run Rate 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: 56%</a:t>
              </a:r>
            </a:p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6213" indent="-176213">
                <a:buFont typeface="Wingdings" panose="05000000000000000000" pitchFamily="2" charset="2"/>
                <a:buChar char="§"/>
              </a:pPr>
              <a:endPara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6213" indent="-176213">
                <a:buFont typeface="Wingdings" panose="05000000000000000000" pitchFamily="2" charset="2"/>
                <a:buChar char="§"/>
              </a:pP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44249" y="3716959"/>
              <a:ext cx="77537" cy="2243371"/>
            </a:xfrm>
            <a:prstGeom prst="rect">
              <a:avLst/>
            </a:prstGeom>
            <a:solidFill>
              <a:srgbClr val="3378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>
          <a:xfrm>
            <a:off x="6948264" y="1538011"/>
            <a:ext cx="142875" cy="137397"/>
          </a:xfrm>
          <a:prstGeom prst="ellipse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13376" y="4557816"/>
            <a:ext cx="17281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Meet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budget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 Budget/Cost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saving</a:t>
            </a:r>
          </a:p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 budget</a:t>
            </a: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031396"/>
              </p:ext>
            </p:extLst>
          </p:nvPr>
        </p:nvGraphicFramePr>
        <p:xfrm>
          <a:off x="586539" y="1075223"/>
          <a:ext cx="4572000" cy="2348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Rectangle 13"/>
          <p:cNvSpPr/>
          <p:nvPr/>
        </p:nvSpPr>
        <p:spPr>
          <a:xfrm>
            <a:off x="6816819" y="4787433"/>
            <a:ext cx="274320" cy="1371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16819" y="4585660"/>
            <a:ext cx="274320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16819" y="4965790"/>
            <a:ext cx="274320" cy="13716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133286"/>
              </p:ext>
            </p:extLst>
          </p:nvPr>
        </p:nvGraphicFramePr>
        <p:xfrm>
          <a:off x="375319" y="1285109"/>
          <a:ext cx="5715000" cy="5170707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7179405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2945504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85778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Resource Allocation 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Total headcounts</a:t>
                      </a:r>
                    </a:p>
                  </a:txBody>
                  <a:tcPr marL="45720" marR="45720" marT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Aticha A.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Ply S.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Surachai S.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Thanatip</a:t>
                      </a:r>
                      <a:r>
                        <a:rPr lang="en-US" sz="1000" b="0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N.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Sakulrat</a:t>
                      </a:r>
                      <a:r>
                        <a:rPr lang="en-US" sz="1000" b="0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T.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Sunonthacha P.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Methawan S.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Suveecha P.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Preecha J.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Nuntawat W.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Khomkorn K.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Suwatchai K.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Somnuek H.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Suleeporn C.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Poempon</a:t>
                      </a:r>
                      <a:r>
                        <a:rPr lang="en-US" sz="1000" b="0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S.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vert="vert27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IT</a:t>
                      </a:r>
                      <a:r>
                        <a:rPr lang="en-US" sz="1000" b="0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Strategy 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IT Compliance and Audit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85803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IT Budget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81965"/>
                  </a:ext>
                </a:extLst>
              </a:tr>
              <a:tr h="91440">
                <a:tc rowSpan="10"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On-going</a:t>
                      </a:r>
                      <a:r>
                        <a:rPr lang="en-US" sz="1200" b="0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projects</a:t>
                      </a:r>
                      <a:endParaRPr lang="en-US" sz="12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vert="vert27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Social</a:t>
                      </a:r>
                      <a:r>
                        <a:rPr lang="en-US" sz="1000" b="0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Media Activities 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962047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Corporate</a:t>
                      </a:r>
                      <a:r>
                        <a:rPr lang="en-US" sz="1000" b="0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Website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694843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CRM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147432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Business Intelligence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318530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Intranet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034341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HR</a:t>
                      </a:r>
                      <a:r>
                        <a:rPr lang="en-US" sz="1000" b="0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Recruitment 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924848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E-Bidding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965235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IP Tel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873405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Audio and Video Con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715426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Asset</a:t>
                      </a:r>
                      <a:r>
                        <a:rPr lang="en-US" sz="1000" b="0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Management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779001"/>
                  </a:ext>
                </a:extLst>
              </a:tr>
              <a:tr h="91440">
                <a:tc rowSpan="7"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Service</a:t>
                      </a:r>
                      <a:r>
                        <a:rPr lang="en-US" sz="1200" b="0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Mgt.</a:t>
                      </a:r>
                      <a:endParaRPr lang="en-US" sz="12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vert="vert27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Network Management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643054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DMS and engineer system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320591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SAP</a:t>
                      </a:r>
                      <a:r>
                        <a:rPr lang="en-US" sz="1000" b="0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and other FIN systems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224903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HR System</a:t>
                      </a:r>
                      <a:r>
                        <a:rPr lang="en-US" sz="1000" b="0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Management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295532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Service Management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088779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IT Administration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133017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Ad-hoc Activities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92946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12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vert="vert27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Current month estimated</a:t>
                      </a:r>
                      <a:r>
                        <a:rPr lang="en-US" sz="1000" b="1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utilization (%)</a:t>
                      </a:r>
                      <a:endParaRPr lang="en-US" sz="1000" b="1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95</a:t>
                      </a: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Char char="§"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349381"/>
                  </a:ext>
                </a:extLst>
              </a:tr>
            </a:tbl>
          </a:graphicData>
        </a:graphic>
      </p:graphicFrame>
      <p:grpSp>
        <p:nvGrpSpPr>
          <p:cNvPr id="78" name="Group 77"/>
          <p:cNvGrpSpPr/>
          <p:nvPr/>
        </p:nvGrpSpPr>
        <p:grpSpPr>
          <a:xfrm>
            <a:off x="6300191" y="3469897"/>
            <a:ext cx="2647627" cy="1305755"/>
            <a:chOff x="865331" y="3717032"/>
            <a:chExt cx="3299074" cy="2243371"/>
          </a:xfrm>
        </p:grpSpPr>
        <p:sp>
          <p:nvSpPr>
            <p:cNvPr id="79" name="Rectangle 78"/>
            <p:cNvSpPr/>
            <p:nvPr/>
          </p:nvSpPr>
          <p:spPr>
            <a:xfrm>
              <a:off x="865331" y="3717032"/>
              <a:ext cx="3299074" cy="22361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182880" rtlCol="0" anchor="t"/>
            <a:lstStyle/>
            <a:p>
              <a:r>
                <a:rPr lang="en-US" sz="1200" b="1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Ppl Development look ahead</a:t>
              </a:r>
            </a:p>
            <a:p>
              <a:endPara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6213" indent="-176213">
                <a:buFont typeface="Wingdings" panose="05000000000000000000" pitchFamily="2" charset="2"/>
                <a:buChar char="§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Nuntawat W. </a:t>
              </a: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 start working on SAP logistics module apart from HR.</a:t>
              </a:r>
            </a:p>
            <a:p>
              <a:pPr marL="176213" indent="-176213">
                <a:buFont typeface="Wingdings" panose="05000000000000000000" pitchFamily="2" charset="2"/>
                <a:buChar char="§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Suveecha to get into system development on top of her current role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6213" indent="-176213">
                <a:buFont typeface="Wingdings" panose="05000000000000000000" pitchFamily="2" charset="2"/>
                <a:buChar char="§"/>
              </a:pPr>
              <a:endPara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6213" indent="-176213">
                <a:buFont typeface="Wingdings" panose="05000000000000000000" pitchFamily="2" charset="2"/>
                <a:buChar char="§"/>
              </a:pP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66710" y="3717032"/>
              <a:ext cx="77537" cy="2243371"/>
            </a:xfrm>
            <a:prstGeom prst="rect">
              <a:avLst/>
            </a:prstGeom>
            <a:solidFill>
              <a:srgbClr val="3378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780"/>
              </p:ext>
            </p:extLst>
          </p:nvPr>
        </p:nvGraphicFramePr>
        <p:xfrm>
          <a:off x="7004482" y="5156468"/>
          <a:ext cx="1872208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9833742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Supervise</a:t>
                      </a:r>
                      <a:r>
                        <a:rPr lang="en-US" sz="9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role</a:t>
                      </a:r>
                      <a:endParaRPr 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088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</a:t>
                      </a:r>
                      <a:r>
                        <a:rPr lang="en-US" sz="9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involvement/ Leading role</a:t>
                      </a:r>
                      <a:endParaRPr lang="en-US" sz="9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46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Moderate Involvement</a:t>
                      </a:r>
                      <a:r>
                        <a:rPr lang="en-US" sz="9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9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178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Light Involvement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627156"/>
                  </a:ext>
                </a:extLst>
              </a:tr>
            </a:tbl>
          </a:graphicData>
        </a:graphic>
      </p:graphicFrame>
      <p:sp>
        <p:nvSpPr>
          <p:cNvPr id="83" name="Rectangle 82"/>
          <p:cNvSpPr/>
          <p:nvPr/>
        </p:nvSpPr>
        <p:spPr>
          <a:xfrm>
            <a:off x="6732806" y="5445224"/>
            <a:ext cx="271677" cy="138554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rgbClr val="9A8B7D">
                <a:lumMod val="50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32805" y="5661248"/>
            <a:ext cx="271677" cy="1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rgbClr val="9A8B7D">
                <a:lumMod val="50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732805" y="5877272"/>
            <a:ext cx="271677" cy="1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rgbClr val="9A8B7D">
                <a:lumMod val="50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735537" y="5202373"/>
            <a:ext cx="271677" cy="1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300192" y="1285109"/>
            <a:ext cx="2647627" cy="2092525"/>
            <a:chOff x="865331" y="3717032"/>
            <a:chExt cx="3299074" cy="2243371"/>
          </a:xfrm>
        </p:grpSpPr>
        <p:sp>
          <p:nvSpPr>
            <p:cNvPr id="90" name="Rectangle 89"/>
            <p:cNvSpPr/>
            <p:nvPr/>
          </p:nvSpPr>
          <p:spPr>
            <a:xfrm>
              <a:off x="865331" y="3717032"/>
              <a:ext cx="3299074" cy="22361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182880" rtlCol="0" anchor="t"/>
            <a:lstStyle/>
            <a:p>
              <a:r>
                <a:rPr lang="en-US" sz="1200" b="1" u="sng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Ppl Development in progress</a:t>
              </a:r>
            </a:p>
            <a:p>
              <a:endPara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Ply S. is attending “Coaching for performance” by HR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Sunonthacha S. is attending “Coaching leadership” by HR 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Khomkorn is attending “Building leadership foundation”</a:t>
              </a:r>
              <a:endPara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6213" indent="-176213">
                <a:buFont typeface="Wingdings" panose="05000000000000000000" pitchFamily="2" charset="2"/>
                <a:buChar char="§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Nuntawat W. to </a:t>
              </a: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join IT</a:t>
              </a: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(transferred from HR) to </a:t>
              </a: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</a:t>
              </a: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derstand the new job scope and development plan</a:t>
              </a:r>
              <a:endPara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6213" indent="-176213">
                <a:buFont typeface="Wingdings" panose="05000000000000000000" pitchFamily="2" charset="2"/>
                <a:buChar char="§"/>
              </a:pP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66710" y="3717032"/>
              <a:ext cx="77537" cy="2243371"/>
            </a:xfrm>
            <a:prstGeom prst="rect">
              <a:avLst/>
            </a:prstGeom>
            <a:solidFill>
              <a:srgbClr val="3378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22070" y="620688"/>
            <a:ext cx="6498202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Monthly Report: </a:t>
            </a:r>
            <a:r>
              <a:rPr lang="en-US" sz="1600" dirty="0" smtClean="0">
                <a:solidFill>
                  <a:srgbClr val="7777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 Management as of (30-Jun-2017)</a:t>
            </a:r>
            <a:endParaRPr lang="en-GB" sz="1600" dirty="0">
              <a:solidFill>
                <a:srgbClr val="77777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7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22070" y="620688"/>
            <a:ext cx="6210170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Monthly Report: </a:t>
            </a:r>
            <a:r>
              <a:rPr lang="en-GB" sz="1600" dirty="0" smtClean="0">
                <a:solidFill>
                  <a:srgbClr val="7777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Highlights&gt;&gt; IP Phone</a:t>
            </a:r>
            <a:endParaRPr lang="en-GB" sz="1600" dirty="0">
              <a:solidFill>
                <a:srgbClr val="77777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879667"/>
            <a:ext cx="2133600" cy="365125"/>
          </a:xfrm>
        </p:spPr>
        <p:txBody>
          <a:bodyPr/>
          <a:lstStyle/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2071" y="1196751"/>
            <a:ext cx="2465753" cy="17281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t"/>
          <a:lstStyle/>
          <a:p>
            <a:r>
              <a:rPr lang="en-US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 Phone</a:t>
            </a:r>
            <a:endParaRPr 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117130"/>
              </p:ext>
            </p:extLst>
          </p:nvPr>
        </p:nvGraphicFramePr>
        <p:xfrm>
          <a:off x="623723" y="1501608"/>
          <a:ext cx="2220085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3050">
                  <a:extLst>
                    <a:ext uri="{9D8B030D-6E8A-4147-A177-3AD203B41FA5}">
                      <a16:colId xmlns:a16="http://schemas.microsoft.com/office/drawing/2014/main" val="3793382850"/>
                    </a:ext>
                  </a:extLst>
                </a:gridCol>
                <a:gridCol w="847035">
                  <a:extLst>
                    <a:ext uri="{9D8B030D-6E8A-4147-A177-3AD203B41FA5}">
                      <a16:colId xmlns:a16="http://schemas.microsoft.com/office/drawing/2014/main" val="3912673660"/>
                    </a:ext>
                  </a:extLst>
                </a:gridCol>
              </a:tblGrid>
              <a:tr h="1435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 Phase</a:t>
                      </a:r>
                      <a:r>
                        <a:rPr lang="en-US" sz="12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Executing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968032"/>
                  </a:ext>
                </a:extLst>
              </a:tr>
              <a:tr h="1435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</a:t>
                      </a:r>
                      <a:r>
                        <a:rPr lang="en-US" sz="12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Status 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407847"/>
                  </a:ext>
                </a:extLst>
              </a:tr>
              <a:tr h="1435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Budget status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608955"/>
                  </a:ext>
                </a:extLst>
              </a:tr>
              <a:tr h="194058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End date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Jul-17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700156"/>
                  </a:ext>
                </a:extLst>
              </a:tr>
            </a:tbl>
          </a:graphicData>
        </a:graphic>
      </p:graphicFrame>
      <p:sp>
        <p:nvSpPr>
          <p:cNvPr id="37" name="Oval 36"/>
          <p:cNvSpPr/>
          <p:nvPr/>
        </p:nvSpPr>
        <p:spPr>
          <a:xfrm>
            <a:off x="2196877" y="1841508"/>
            <a:ext cx="142875" cy="137397"/>
          </a:xfrm>
          <a:prstGeom prst="ellipse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595115" y="1196751"/>
            <a:ext cx="3006081" cy="17281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0" rtlCol="0" anchor="t"/>
          <a:lstStyle/>
          <a:p>
            <a:r>
              <a:rPr lang="en-U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Steps 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6213" lvl="0" indent="-176213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 Approval process</a:t>
            </a:r>
          </a:p>
          <a:p>
            <a:pPr marL="176213" lvl="0" indent="-176213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up IP phone and Network</a:t>
            </a:r>
          </a:p>
          <a:p>
            <a:pPr lvl="0"/>
            <a:endParaRPr lang="en-US" sz="12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Risks</a:t>
            </a:r>
          </a:p>
          <a:p>
            <a:pPr lvl="0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N/a</a:t>
            </a:r>
          </a:p>
          <a:p>
            <a:pPr lvl="0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6213" lvl="0" indent="-176213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6213" indent="-176213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6213" indent="-176213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196876" y="2146365"/>
            <a:ext cx="142875" cy="137397"/>
          </a:xfrm>
          <a:prstGeom prst="ellipse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14174" y="6597352"/>
            <a:ext cx="1462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Data as of 30 June 17</a:t>
            </a:r>
            <a:endParaRPr lang="en-US" sz="1100" dirty="0" smtClean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89476" y="1196751"/>
            <a:ext cx="2423739" cy="17281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t"/>
          <a:lstStyle/>
          <a:p>
            <a:r>
              <a:rPr lang="en-US" sz="11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implement IP Phone and change company phone number to “02-080-4xxx”</a:t>
            </a:r>
          </a:p>
          <a:p>
            <a:endParaRPr lang="en-US" sz="11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Accomplishment</a:t>
            </a:r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6213" indent="-176213"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Vendor selection and approach</a:t>
            </a:r>
          </a:p>
          <a:p>
            <a:pPr marL="176213" indent="-176213"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Requirements gathering done</a:t>
            </a:r>
          </a:p>
          <a:p>
            <a:pPr marL="176213" indent="-176213"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done</a:t>
            </a:r>
          </a:p>
          <a:p>
            <a:pPr marL="176213" indent="-176213">
              <a:buFont typeface="Wingdings" panose="05000000000000000000" pitchFamily="2" charset="2"/>
              <a:buChar char="§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992" y="3429000"/>
            <a:ext cx="3256532" cy="2284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86" y="3592216"/>
            <a:ext cx="2557302" cy="257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3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879667"/>
            <a:ext cx="2133600" cy="365125"/>
          </a:xfrm>
        </p:spPr>
        <p:txBody>
          <a:bodyPr/>
          <a:lstStyle/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14174" y="6597352"/>
            <a:ext cx="1462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Data as of 30 June 17</a:t>
            </a:r>
            <a:endParaRPr lang="en-US" sz="1100" dirty="0" smtClean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7" y="548680"/>
            <a:ext cx="6210170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Monthly Report: </a:t>
            </a:r>
            <a:r>
              <a:rPr lang="en-GB" sz="1600" dirty="0" smtClean="0">
                <a:solidFill>
                  <a:srgbClr val="7777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Highlights&gt;&gt; E-Bidding</a:t>
            </a:r>
            <a:endParaRPr lang="en-GB" sz="1600" dirty="0">
              <a:solidFill>
                <a:srgbClr val="77777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2353" y="1196752"/>
            <a:ext cx="2465753" cy="17281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t"/>
          <a:lstStyle/>
          <a:p>
            <a:r>
              <a:rPr lang="en-US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E-Bidding</a:t>
            </a:r>
            <a:endParaRPr 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249930"/>
              </p:ext>
            </p:extLst>
          </p:nvPr>
        </p:nvGraphicFramePr>
        <p:xfrm>
          <a:off x="504005" y="1501609"/>
          <a:ext cx="2220085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3050">
                  <a:extLst>
                    <a:ext uri="{9D8B030D-6E8A-4147-A177-3AD203B41FA5}">
                      <a16:colId xmlns:a16="http://schemas.microsoft.com/office/drawing/2014/main" val="3793382850"/>
                    </a:ext>
                  </a:extLst>
                </a:gridCol>
                <a:gridCol w="847035">
                  <a:extLst>
                    <a:ext uri="{9D8B030D-6E8A-4147-A177-3AD203B41FA5}">
                      <a16:colId xmlns:a16="http://schemas.microsoft.com/office/drawing/2014/main" val="3912673660"/>
                    </a:ext>
                  </a:extLst>
                </a:gridCol>
              </a:tblGrid>
              <a:tr h="1435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 Phase</a:t>
                      </a:r>
                      <a:r>
                        <a:rPr lang="en-US" sz="12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Executing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968032"/>
                  </a:ext>
                </a:extLst>
              </a:tr>
              <a:tr h="1435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</a:t>
                      </a:r>
                      <a:r>
                        <a:rPr lang="en-US" sz="12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Status 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407847"/>
                  </a:ext>
                </a:extLst>
              </a:tr>
              <a:tr h="1435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Budget status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608955"/>
                  </a:ext>
                </a:extLst>
              </a:tr>
              <a:tr h="194058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End date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Jul-17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700156"/>
                  </a:ext>
                </a:extLst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2077159" y="1841509"/>
            <a:ext cx="142875" cy="137397"/>
          </a:xfrm>
          <a:prstGeom prst="ellipse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75397" y="1196752"/>
            <a:ext cx="3006081" cy="17281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0" rtlCol="0" anchor="t"/>
          <a:lstStyle/>
          <a:p>
            <a:r>
              <a:rPr lang="en-U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Steps 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6213" lvl="0" indent="-176213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 website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test by July</a:t>
            </a:r>
          </a:p>
          <a:p>
            <a:pPr lvl="0"/>
            <a:endParaRPr lang="en-US" sz="12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Risks</a:t>
            </a:r>
          </a:p>
          <a:p>
            <a:pPr lvl="0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N/a</a:t>
            </a:r>
          </a:p>
          <a:p>
            <a:pPr lvl="0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6213" lvl="0" indent="-176213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6213" indent="-176213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6213" indent="-176213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77158" y="2146366"/>
            <a:ext cx="142875" cy="137397"/>
          </a:xfrm>
          <a:prstGeom prst="ellipse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69758" y="1196752"/>
            <a:ext cx="2423739" cy="17281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t"/>
          <a:lstStyle/>
          <a:p>
            <a:r>
              <a:rPr lang="en-US" sz="11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improve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Bidding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and make it easy for CSC team and vendor to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real-time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bidding information by developing E-bidding website  </a:t>
            </a:r>
          </a:p>
          <a:p>
            <a:r>
              <a:rPr lang="en-US" sz="11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Accomplishment</a:t>
            </a:r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6213" indent="-176213"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Governance board setup</a:t>
            </a:r>
          </a:p>
          <a:p>
            <a:pPr marL="176213" indent="-176213"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Requirements gathering done</a:t>
            </a:r>
          </a:p>
          <a:p>
            <a:pPr marL="176213" indent="-176213"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done</a:t>
            </a:r>
          </a:p>
          <a:p>
            <a:pPr marL="176213" indent="-176213">
              <a:buFont typeface="Wingdings" panose="05000000000000000000" pitchFamily="2" charset="2"/>
              <a:buChar char="§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53" y="3144169"/>
            <a:ext cx="74485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5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22070" y="620688"/>
            <a:ext cx="6210170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Monthly Report: </a:t>
            </a:r>
            <a:r>
              <a:rPr lang="en-GB" sz="1600" dirty="0" smtClean="0">
                <a:solidFill>
                  <a:srgbClr val="7777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Highlights&gt;&gt; Customer Relationship Management</a:t>
            </a:r>
            <a:endParaRPr lang="en-GB" sz="1600" dirty="0">
              <a:solidFill>
                <a:srgbClr val="77777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879667"/>
            <a:ext cx="2133600" cy="365125"/>
          </a:xfrm>
        </p:spPr>
        <p:txBody>
          <a:bodyPr/>
          <a:lstStyle/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2071" y="1196751"/>
            <a:ext cx="2465753" cy="17281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t"/>
          <a:lstStyle/>
          <a:p>
            <a:r>
              <a:rPr lang="en-US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08297"/>
              </p:ext>
            </p:extLst>
          </p:nvPr>
        </p:nvGraphicFramePr>
        <p:xfrm>
          <a:off x="623723" y="1501608"/>
          <a:ext cx="2220085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3050">
                  <a:extLst>
                    <a:ext uri="{9D8B030D-6E8A-4147-A177-3AD203B41FA5}">
                      <a16:colId xmlns:a16="http://schemas.microsoft.com/office/drawing/2014/main" val="3793382850"/>
                    </a:ext>
                  </a:extLst>
                </a:gridCol>
                <a:gridCol w="847035">
                  <a:extLst>
                    <a:ext uri="{9D8B030D-6E8A-4147-A177-3AD203B41FA5}">
                      <a16:colId xmlns:a16="http://schemas.microsoft.com/office/drawing/2014/main" val="3912673660"/>
                    </a:ext>
                  </a:extLst>
                </a:gridCol>
              </a:tblGrid>
              <a:tr h="1435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 Phase</a:t>
                      </a:r>
                      <a:r>
                        <a:rPr lang="en-US" sz="12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Executing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968032"/>
                  </a:ext>
                </a:extLst>
              </a:tr>
              <a:tr h="1435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</a:t>
                      </a:r>
                      <a:r>
                        <a:rPr lang="en-US" sz="12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Status 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407847"/>
                  </a:ext>
                </a:extLst>
              </a:tr>
              <a:tr h="1435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Budget status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608955"/>
                  </a:ext>
                </a:extLst>
              </a:tr>
              <a:tr h="194058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End date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Aug-17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700156"/>
                  </a:ext>
                </a:extLst>
              </a:tr>
            </a:tbl>
          </a:graphicData>
        </a:graphic>
      </p:graphicFrame>
      <p:sp>
        <p:nvSpPr>
          <p:cNvPr id="37" name="Oval 36"/>
          <p:cNvSpPr/>
          <p:nvPr/>
        </p:nvSpPr>
        <p:spPr>
          <a:xfrm>
            <a:off x="2196877" y="1841508"/>
            <a:ext cx="142875" cy="137397"/>
          </a:xfrm>
          <a:prstGeom prst="ellipse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595115" y="1196751"/>
            <a:ext cx="3006081" cy="17281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0" rtlCol="0" anchor="t"/>
          <a:lstStyle/>
          <a:p>
            <a:r>
              <a:rPr lang="en-U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Steps 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6213" lvl="0" indent="-176213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 website and test by July</a:t>
            </a:r>
          </a:p>
          <a:p>
            <a:pPr lvl="0"/>
            <a:endParaRPr lang="en-US" sz="12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Risks</a:t>
            </a:r>
          </a:p>
          <a:p>
            <a:pPr marL="176213" lvl="0" indent="-176213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data may not be updated</a:t>
            </a:r>
          </a:p>
          <a:p>
            <a:pPr lvl="0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6213" lvl="0" indent="-176213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6213" indent="-176213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6213" indent="-176213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196876" y="2146365"/>
            <a:ext cx="142875" cy="137397"/>
          </a:xfrm>
          <a:prstGeom prst="ellipse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14174" y="6597352"/>
            <a:ext cx="1462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Data as of 30 June 17</a:t>
            </a:r>
            <a:endParaRPr lang="en-US" sz="1100" dirty="0" smtClean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89476" y="1196751"/>
            <a:ext cx="2423739" cy="17281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t"/>
          <a:lstStyle/>
          <a:p>
            <a:r>
              <a:rPr lang="en-US" sz="11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develop CRM web responsive for collecting customer information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making relationship and activity timeline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visible </a:t>
            </a:r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Accomplishment</a:t>
            </a:r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6213" indent="-176213"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Governance board setup</a:t>
            </a:r>
          </a:p>
          <a:p>
            <a:pPr marL="176213" indent="-176213"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Requirements gathering done</a:t>
            </a:r>
          </a:p>
          <a:p>
            <a:pPr marL="176213" indent="-176213"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done</a:t>
            </a:r>
          </a:p>
          <a:p>
            <a:pPr marL="176213" indent="-176213">
              <a:buFont typeface="Wingdings" panose="05000000000000000000" pitchFamily="2" charset="2"/>
              <a:buChar char="§"/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70" y="2984382"/>
            <a:ext cx="7650330" cy="361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2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7"/>
          <p:cNvSpPr txBox="1"/>
          <p:nvPr/>
        </p:nvSpPr>
        <p:spPr>
          <a:xfrm>
            <a:off x="937824" y="584756"/>
            <a:ext cx="4570280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Monthly Report: </a:t>
            </a:r>
            <a:r>
              <a:rPr lang="en-GB" sz="1600" dirty="0" smtClean="0">
                <a:solidFill>
                  <a:srgbClr val="7777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Project Status (On-going)</a:t>
            </a:r>
            <a:endParaRPr lang="en-GB" sz="1600" dirty="0">
              <a:solidFill>
                <a:srgbClr val="77777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196439" y="98903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rgbClr val="5B9BD5"/>
                </a:solidFill>
                <a:latin typeface="Calibri" panose="020F0502020204030204"/>
                <a:cs typeface="+mn-cs"/>
              </a:rPr>
              <a:t>On-Going Projects</a:t>
            </a:r>
          </a:p>
        </p:txBody>
      </p:sp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324"/>
              </p:ext>
            </p:extLst>
          </p:nvPr>
        </p:nvGraphicFramePr>
        <p:xfrm>
          <a:off x="1259632" y="1171919"/>
          <a:ext cx="6730365" cy="3528496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91812917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210409736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98881285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34687126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vert="vert270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vert="vert270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vert="vert270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vert="vert270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vert="vert270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9pPr>
                    </a:lstStyle>
                    <a:p>
                      <a:pPr marL="85725" indent="-85725" algn="l">
                        <a:buFont typeface="Wingdings" pitchFamily="2" charset="2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sz="1000" b="1" kern="12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s/Initiatives</a:t>
                      </a:r>
                      <a:endParaRPr lang="en-US" sz="1000" b="1" kern="1200" dirty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Text" lastClr="000000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9pPr>
                    </a:lstStyle>
                    <a:p>
                      <a:pPr marL="85725" indent="-85725" algn="l">
                        <a:buFont typeface="Wingdings" pitchFamily="2" charset="2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Biz</a:t>
                      </a:r>
                      <a:r>
                        <a:rPr lang="en-US" sz="1000" b="1" kern="12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owner</a:t>
                      </a:r>
                      <a:endParaRPr lang="en-US" sz="1000" b="1" kern="1200" dirty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9pPr>
                    </a:lstStyle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000" b="1" kern="1200" dirty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9pPr>
                    </a:lstStyle>
                    <a:p>
                      <a:pPr marL="85725" indent="-85725" algn="ctr">
                        <a:buFont typeface="Wingdings" pitchFamily="2" charset="2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Overall</a:t>
                      </a:r>
                      <a:r>
                        <a:rPr lang="en-US" sz="1000" b="1" kern="12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Status</a:t>
                      </a:r>
                      <a:endParaRPr lang="en-US" sz="1000" b="1" kern="1200" dirty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85725" indent="-85725" algn="ctr">
                        <a:buFont typeface="Wingdings" pitchFamily="2" charset="2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Completion</a:t>
                      </a: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06045"/>
                  </a:ext>
                </a:extLst>
              </a:tr>
              <a:tr h="2719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Corporate Website</a:t>
                      </a:r>
                      <a:endParaRPr lang="en-US" sz="10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Text" lastClr="000000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Comm.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00" strike="sngStrik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9pPr>
                    </a:lstStyle>
                    <a:p>
                      <a:endParaRPr lang="en-US" sz="1000" strike="sngStrik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TBC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Rebranding</a:t>
                      </a: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34228"/>
                  </a:ext>
                </a:extLst>
              </a:tr>
              <a:tr h="2425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SPPs IT Infrastructure for GTS1/GTS2</a:t>
                      </a: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Text" lastClr="000000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</a:p>
                  </a:txBody>
                  <a:tcPr marL="45720" marR="45720" marT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9pPr>
                    </a:lstStyle>
                    <a:p>
                      <a:endParaRPr lang="en-US" sz="1000" strike="sngStrik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00" strike="sngStrik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30-May-17</a:t>
                      </a: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01011"/>
                  </a:ext>
                </a:extLst>
              </a:tr>
              <a:tr h="256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Intranet</a:t>
                      </a: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Text" lastClr="000000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Comm.</a:t>
                      </a:r>
                    </a:p>
                  </a:txBody>
                  <a:tcPr marL="45720" marR="45720" marT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31-Jul-17</a:t>
                      </a: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660153"/>
                  </a:ext>
                </a:extLst>
              </a:tr>
              <a:tr h="256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IP Telephone</a:t>
                      </a: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Text" lastClr="000000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31-Jul-17</a:t>
                      </a: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533465"/>
                  </a:ext>
                </a:extLst>
              </a:tr>
              <a:tr h="256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E-Bidding</a:t>
                      </a: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Text" lastClr="000000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CSC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31-Jul-17</a:t>
                      </a: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720279"/>
                  </a:ext>
                </a:extLst>
              </a:tr>
              <a:tr h="256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VDO Conference </a:t>
                      </a: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Text" lastClr="000000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01-Aug-17</a:t>
                      </a: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186053"/>
                  </a:ext>
                </a:extLst>
              </a:tr>
              <a:tr h="256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CRM : Customer Relationship Mag.</a:t>
                      </a: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Text" lastClr="000000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CEO Office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01-Aug-17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236919"/>
                  </a:ext>
                </a:extLst>
              </a:tr>
              <a:tr h="256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SAP Mobility feasibility (PR/PO approval)</a:t>
                      </a: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Text" lastClr="000000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AMD - Purchase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01-Oct-17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798586"/>
                  </a:ext>
                </a:extLst>
              </a:tr>
              <a:tr h="256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Asset Management</a:t>
                      </a: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Text" lastClr="000000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Acct,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IT, Plants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720" marR="45720" marT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01-Oct-17</a:t>
                      </a: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751932"/>
                  </a:ext>
                </a:extLst>
              </a:tr>
              <a:tr h="256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HR Recruitment Enhancement</a:t>
                      </a: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Text" lastClr="000000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HR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01-Oct-17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274934"/>
                  </a:ext>
                </a:extLst>
              </a:tr>
              <a:tr h="256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AMD Business Intelligence</a:t>
                      </a: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Text" lastClr="000000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AMD</a:t>
                      </a:r>
                    </a:p>
                  </a:txBody>
                  <a:tcPr marL="45720" marR="45720" marT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ngsana New"/>
                        </a:defRPr>
                      </a:lvl9pPr>
                    </a:lstStyle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31-Dec-17</a:t>
                      </a:r>
                    </a:p>
                  </a:txBody>
                  <a:tcPr marL="45720" marR="45720" marT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160435"/>
                  </a:ext>
                </a:extLst>
              </a:tr>
            </a:tbl>
          </a:graphicData>
        </a:graphic>
      </p:graphicFrame>
      <p:sp>
        <p:nvSpPr>
          <p:cNvPr id="112" name="Rectangle 111"/>
          <p:cNvSpPr/>
          <p:nvPr/>
        </p:nvSpPr>
        <p:spPr>
          <a:xfrm>
            <a:off x="3846433" y="2586738"/>
            <a:ext cx="3834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Calibri" panose="020F0502020204030204"/>
                <a:cs typeface="+mn-cs"/>
              </a:rPr>
              <a:t>80%</a:t>
            </a:r>
          </a:p>
        </p:txBody>
      </p: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67721"/>
              </p:ext>
            </p:extLst>
          </p:nvPr>
        </p:nvGraphicFramePr>
        <p:xfrm>
          <a:off x="3870176" y="1932679"/>
          <a:ext cx="2286000" cy="152400"/>
        </p:xfrm>
        <a:graphic>
          <a:graphicData uri="http://schemas.openxmlformats.org/drawingml/2006/table">
            <a:tbl>
              <a:tblPr firstRow="1" bandRow="1"/>
              <a:tblGrid>
                <a:gridCol w="1640461">
                  <a:extLst>
                    <a:ext uri="{9D8B030D-6E8A-4147-A177-3AD203B41FA5}">
                      <a16:colId xmlns:a16="http://schemas.microsoft.com/office/drawing/2014/main" val="419928097"/>
                    </a:ext>
                  </a:extLst>
                </a:gridCol>
                <a:gridCol w="645539">
                  <a:extLst>
                    <a:ext uri="{9D8B030D-6E8A-4147-A177-3AD203B41FA5}">
                      <a16:colId xmlns:a16="http://schemas.microsoft.com/office/drawing/2014/main" val="108788468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70%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6B5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80517"/>
                  </a:ext>
                </a:extLst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26216"/>
              </p:ext>
            </p:extLst>
          </p:nvPr>
        </p:nvGraphicFramePr>
        <p:xfrm>
          <a:off x="3846433" y="3015581"/>
          <a:ext cx="2286000" cy="152400"/>
        </p:xfrm>
        <a:graphic>
          <a:graphicData uri="http://schemas.openxmlformats.org/drawingml/2006/table">
            <a:tbl>
              <a:tblPr firstRow="1" bandRow="1"/>
              <a:tblGrid>
                <a:gridCol w="1145588">
                  <a:extLst>
                    <a:ext uri="{9D8B030D-6E8A-4147-A177-3AD203B41FA5}">
                      <a16:colId xmlns:a16="http://schemas.microsoft.com/office/drawing/2014/main" val="419928097"/>
                    </a:ext>
                  </a:extLst>
                </a:gridCol>
                <a:gridCol w="1140412">
                  <a:extLst>
                    <a:ext uri="{9D8B030D-6E8A-4147-A177-3AD203B41FA5}">
                      <a16:colId xmlns:a16="http://schemas.microsoft.com/office/drawing/2014/main" val="108788468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50%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80517"/>
                  </a:ext>
                </a:extLst>
              </a:tr>
            </a:tbl>
          </a:graphicData>
        </a:graphic>
      </p:graphicFrame>
      <p:sp>
        <p:nvSpPr>
          <p:cNvPr id="122" name="Oval 121"/>
          <p:cNvSpPr/>
          <p:nvPr/>
        </p:nvSpPr>
        <p:spPr>
          <a:xfrm>
            <a:off x="6545934" y="2492896"/>
            <a:ext cx="142875" cy="137397"/>
          </a:xfrm>
          <a:prstGeom prst="ellipse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6545934" y="2783985"/>
            <a:ext cx="142875" cy="137397"/>
          </a:xfrm>
          <a:prstGeom prst="ellipse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6545934" y="3075579"/>
            <a:ext cx="142875" cy="137397"/>
          </a:xfrm>
          <a:prstGeom prst="ellipse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6545934" y="3284984"/>
            <a:ext cx="142875" cy="137397"/>
          </a:xfrm>
          <a:prstGeom prst="ellipse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6545934" y="3651643"/>
            <a:ext cx="142875" cy="137397"/>
          </a:xfrm>
          <a:prstGeom prst="ellipse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7" name="Table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55575"/>
              </p:ext>
            </p:extLst>
          </p:nvPr>
        </p:nvGraphicFramePr>
        <p:xfrm>
          <a:off x="3846433" y="3573016"/>
          <a:ext cx="2286000" cy="152400"/>
        </p:xfrm>
        <a:graphic>
          <a:graphicData uri="http://schemas.openxmlformats.org/drawingml/2006/table">
            <a:tbl>
              <a:tblPr firstRow="1" bandRow="1"/>
              <a:tblGrid>
                <a:gridCol w="204491">
                  <a:extLst>
                    <a:ext uri="{9D8B030D-6E8A-4147-A177-3AD203B41FA5}">
                      <a16:colId xmlns:a16="http://schemas.microsoft.com/office/drawing/2014/main" val="419928097"/>
                    </a:ext>
                  </a:extLst>
                </a:gridCol>
                <a:gridCol w="2081509">
                  <a:extLst>
                    <a:ext uri="{9D8B030D-6E8A-4147-A177-3AD203B41FA5}">
                      <a16:colId xmlns:a16="http://schemas.microsoft.com/office/drawing/2014/main" val="1087884686"/>
                    </a:ext>
                  </a:extLst>
                </a:gridCol>
              </a:tblGrid>
              <a:tr h="1371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5%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80517"/>
                  </a:ext>
                </a:extLst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218103"/>
              </p:ext>
            </p:extLst>
          </p:nvPr>
        </p:nvGraphicFramePr>
        <p:xfrm>
          <a:off x="3846433" y="4500736"/>
          <a:ext cx="2286000" cy="152400"/>
        </p:xfrm>
        <a:graphic>
          <a:graphicData uri="http://schemas.openxmlformats.org/drawingml/2006/table">
            <a:tbl>
              <a:tblPr firstRow="1" bandRow="1"/>
              <a:tblGrid>
                <a:gridCol w="204491">
                  <a:extLst>
                    <a:ext uri="{9D8B030D-6E8A-4147-A177-3AD203B41FA5}">
                      <a16:colId xmlns:a16="http://schemas.microsoft.com/office/drawing/2014/main" val="419928097"/>
                    </a:ext>
                  </a:extLst>
                </a:gridCol>
                <a:gridCol w="2081509">
                  <a:extLst>
                    <a:ext uri="{9D8B030D-6E8A-4147-A177-3AD203B41FA5}">
                      <a16:colId xmlns:a16="http://schemas.microsoft.com/office/drawing/2014/main" val="1087884686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5%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80517"/>
                  </a:ext>
                </a:extLst>
              </a:tr>
            </a:tbl>
          </a:graphicData>
        </a:graphic>
      </p:graphicFrame>
      <p:sp>
        <p:nvSpPr>
          <p:cNvPr id="130" name="Oval 129"/>
          <p:cNvSpPr/>
          <p:nvPr/>
        </p:nvSpPr>
        <p:spPr>
          <a:xfrm>
            <a:off x="6545934" y="3933056"/>
            <a:ext cx="142875" cy="137397"/>
          </a:xfrm>
          <a:prstGeom prst="ellipse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6545934" y="4221088"/>
            <a:ext cx="142875" cy="137397"/>
          </a:xfrm>
          <a:prstGeom prst="ellipse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545934" y="4509120"/>
            <a:ext cx="142875" cy="137397"/>
          </a:xfrm>
          <a:prstGeom prst="ellipse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59631" y="5047740"/>
            <a:ext cx="6730365" cy="816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Challenges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Corporate Website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pending on re-branding corporate identity</a:t>
            </a:r>
            <a:r>
              <a:rPr lang="th-TH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include scope of Investor Relation.</a:t>
            </a:r>
          </a:p>
          <a:p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545934" y="2283491"/>
            <a:ext cx="142875" cy="137397"/>
          </a:xfrm>
          <a:prstGeom prst="ellipse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438531"/>
              </p:ext>
            </p:extLst>
          </p:nvPr>
        </p:nvGraphicFramePr>
        <p:xfrm>
          <a:off x="3846433" y="2246347"/>
          <a:ext cx="2286000" cy="152400"/>
        </p:xfrm>
        <a:graphic>
          <a:graphicData uri="http://schemas.openxmlformats.org/drawingml/2006/table">
            <a:tbl>
              <a:tblPr firstRow="1" bandRow="1"/>
              <a:tblGrid>
                <a:gridCol w="1145588">
                  <a:extLst>
                    <a:ext uri="{9D8B030D-6E8A-4147-A177-3AD203B41FA5}">
                      <a16:colId xmlns:a16="http://schemas.microsoft.com/office/drawing/2014/main" val="419928097"/>
                    </a:ext>
                  </a:extLst>
                </a:gridCol>
                <a:gridCol w="1140412">
                  <a:extLst>
                    <a:ext uri="{9D8B030D-6E8A-4147-A177-3AD203B41FA5}">
                      <a16:colId xmlns:a16="http://schemas.microsoft.com/office/drawing/2014/main" val="108788468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50%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80517"/>
                  </a:ext>
                </a:extLst>
              </a:tr>
            </a:tbl>
          </a:graphicData>
        </a:graphic>
      </p:graphicFrame>
      <p:sp>
        <p:nvSpPr>
          <p:cNvPr id="45" name="Oval 44"/>
          <p:cNvSpPr/>
          <p:nvPr/>
        </p:nvSpPr>
        <p:spPr>
          <a:xfrm>
            <a:off x="6545934" y="1628800"/>
            <a:ext cx="142875" cy="137397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192554"/>
              </p:ext>
            </p:extLst>
          </p:nvPr>
        </p:nvGraphicFramePr>
        <p:xfrm>
          <a:off x="3870176" y="1588604"/>
          <a:ext cx="2286000" cy="152400"/>
        </p:xfrm>
        <a:graphic>
          <a:graphicData uri="http://schemas.openxmlformats.org/drawingml/2006/table">
            <a:tbl>
              <a:tblPr firstRow="1" bandRow="1"/>
              <a:tblGrid>
                <a:gridCol w="1145588">
                  <a:extLst>
                    <a:ext uri="{9D8B030D-6E8A-4147-A177-3AD203B41FA5}">
                      <a16:colId xmlns:a16="http://schemas.microsoft.com/office/drawing/2014/main" val="419928097"/>
                    </a:ext>
                  </a:extLst>
                </a:gridCol>
                <a:gridCol w="1140412">
                  <a:extLst>
                    <a:ext uri="{9D8B030D-6E8A-4147-A177-3AD203B41FA5}">
                      <a16:colId xmlns:a16="http://schemas.microsoft.com/office/drawing/2014/main" val="108788468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50%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80517"/>
                  </a:ext>
                </a:extLst>
              </a:tr>
            </a:tbl>
          </a:graphicData>
        </a:graphic>
      </p:graphicFrame>
      <p:sp>
        <p:nvSpPr>
          <p:cNvPr id="34" name="Oval 33"/>
          <p:cNvSpPr/>
          <p:nvPr/>
        </p:nvSpPr>
        <p:spPr>
          <a:xfrm>
            <a:off x="6545934" y="1985934"/>
            <a:ext cx="142875" cy="137397"/>
          </a:xfrm>
          <a:prstGeom prst="ellipse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14174" y="6597352"/>
            <a:ext cx="1462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Data as of 30 June 17</a:t>
            </a:r>
            <a:endParaRPr lang="en-US" sz="1100" dirty="0" smtClean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cs typeface="+mn-cs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181062"/>
              </p:ext>
            </p:extLst>
          </p:nvPr>
        </p:nvGraphicFramePr>
        <p:xfrm>
          <a:off x="3851920" y="2492896"/>
          <a:ext cx="2286000" cy="152400"/>
        </p:xfrm>
        <a:graphic>
          <a:graphicData uri="http://schemas.openxmlformats.org/drawingml/2006/table">
            <a:tbl>
              <a:tblPr firstRow="1" bandRow="1"/>
              <a:tblGrid>
                <a:gridCol w="1145588">
                  <a:extLst>
                    <a:ext uri="{9D8B030D-6E8A-4147-A177-3AD203B41FA5}">
                      <a16:colId xmlns:a16="http://schemas.microsoft.com/office/drawing/2014/main" val="419928097"/>
                    </a:ext>
                  </a:extLst>
                </a:gridCol>
                <a:gridCol w="1140412">
                  <a:extLst>
                    <a:ext uri="{9D8B030D-6E8A-4147-A177-3AD203B41FA5}">
                      <a16:colId xmlns:a16="http://schemas.microsoft.com/office/drawing/2014/main" val="108788468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50%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80517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393122"/>
              </p:ext>
            </p:extLst>
          </p:nvPr>
        </p:nvGraphicFramePr>
        <p:xfrm>
          <a:off x="3851920" y="3276600"/>
          <a:ext cx="2286000" cy="152400"/>
        </p:xfrm>
        <a:graphic>
          <a:graphicData uri="http://schemas.openxmlformats.org/drawingml/2006/table">
            <a:tbl>
              <a:tblPr firstRow="1" bandRow="1"/>
              <a:tblGrid>
                <a:gridCol w="1145588">
                  <a:extLst>
                    <a:ext uri="{9D8B030D-6E8A-4147-A177-3AD203B41FA5}">
                      <a16:colId xmlns:a16="http://schemas.microsoft.com/office/drawing/2014/main" val="419928097"/>
                    </a:ext>
                  </a:extLst>
                </a:gridCol>
                <a:gridCol w="1140412">
                  <a:extLst>
                    <a:ext uri="{9D8B030D-6E8A-4147-A177-3AD203B41FA5}">
                      <a16:colId xmlns:a16="http://schemas.microsoft.com/office/drawing/2014/main" val="108788468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50%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80517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559391"/>
              </p:ext>
            </p:extLst>
          </p:nvPr>
        </p:nvGraphicFramePr>
        <p:xfrm>
          <a:off x="3851920" y="3924672"/>
          <a:ext cx="2286000" cy="152400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419928097"/>
                    </a:ext>
                  </a:extLst>
                </a:gridCol>
                <a:gridCol w="1349896">
                  <a:extLst>
                    <a:ext uri="{9D8B030D-6E8A-4147-A177-3AD203B41FA5}">
                      <a16:colId xmlns:a16="http://schemas.microsoft.com/office/drawing/2014/main" val="108788468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35%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80517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78671"/>
              </p:ext>
            </p:extLst>
          </p:nvPr>
        </p:nvGraphicFramePr>
        <p:xfrm>
          <a:off x="3851920" y="4221088"/>
          <a:ext cx="2286000" cy="152400"/>
        </p:xfrm>
        <a:graphic>
          <a:graphicData uri="http://schemas.openxmlformats.org/drawingml/2006/table">
            <a:tbl>
              <a:tblPr firstRow="1" bandRow="1"/>
              <a:tblGrid>
                <a:gridCol w="1145588">
                  <a:extLst>
                    <a:ext uri="{9D8B030D-6E8A-4147-A177-3AD203B41FA5}">
                      <a16:colId xmlns:a16="http://schemas.microsoft.com/office/drawing/2014/main" val="419928097"/>
                    </a:ext>
                  </a:extLst>
                </a:gridCol>
                <a:gridCol w="1140412">
                  <a:extLst>
                    <a:ext uri="{9D8B030D-6E8A-4147-A177-3AD203B41FA5}">
                      <a16:colId xmlns:a16="http://schemas.microsoft.com/office/drawing/2014/main" val="108788468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50%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80517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515004"/>
              </p:ext>
            </p:extLst>
          </p:nvPr>
        </p:nvGraphicFramePr>
        <p:xfrm>
          <a:off x="3851920" y="2772544"/>
          <a:ext cx="2286000" cy="152400"/>
        </p:xfrm>
        <a:graphic>
          <a:graphicData uri="http://schemas.openxmlformats.org/drawingml/2006/table">
            <a:tbl>
              <a:tblPr firstRow="1" bandRow="1"/>
              <a:tblGrid>
                <a:gridCol w="1145588">
                  <a:extLst>
                    <a:ext uri="{9D8B030D-6E8A-4147-A177-3AD203B41FA5}">
                      <a16:colId xmlns:a16="http://schemas.microsoft.com/office/drawing/2014/main" val="419928097"/>
                    </a:ext>
                  </a:extLst>
                </a:gridCol>
                <a:gridCol w="1140412">
                  <a:extLst>
                    <a:ext uri="{9D8B030D-6E8A-4147-A177-3AD203B41FA5}">
                      <a16:colId xmlns:a16="http://schemas.microsoft.com/office/drawing/2014/main" val="108788468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50%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80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37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Default Design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158249</TotalTime>
  <Words>1282</Words>
  <Application>Microsoft Office PowerPoint</Application>
  <PresentationFormat>On-screen Show (4:3)</PresentationFormat>
  <Paragraphs>353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Angsana New</vt:lpstr>
      <vt:lpstr>Arial</vt:lpstr>
      <vt:lpstr>Calibri</vt:lpstr>
      <vt:lpstr>Tahoma</vt:lpstr>
      <vt:lpstr>Wingdings</vt:lpstr>
      <vt:lpstr>7_Default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supply management</dc:title>
  <dc:creator>Surasing C</dc:creator>
  <cp:lastModifiedBy>Aticha Angpairoj</cp:lastModifiedBy>
  <cp:revision>6100</cp:revision>
  <cp:lastPrinted>2017-06-21T04:08:51Z</cp:lastPrinted>
  <dcterms:created xsi:type="dcterms:W3CDTF">2005-06-06T13:04:39Z</dcterms:created>
  <dcterms:modified xsi:type="dcterms:W3CDTF">2017-07-05T06:51:47Z</dcterms:modified>
</cp:coreProperties>
</file>