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  <p:sldMasterId id="2147483723" r:id="rId5"/>
  </p:sldMasterIdLst>
  <p:notesMasterIdLst>
    <p:notesMasterId r:id="rId11"/>
  </p:notesMasterIdLst>
  <p:handoutMasterIdLst>
    <p:handoutMasterId r:id="rId12"/>
  </p:handoutMasterIdLst>
  <p:sldIdLst>
    <p:sldId id="609" r:id="rId6"/>
    <p:sldId id="610" r:id="rId7"/>
    <p:sldId id="613" r:id="rId8"/>
    <p:sldId id="614" r:id="rId9"/>
    <p:sldId id="616" r:id="rId10"/>
  </p:sldIdLst>
  <p:sldSz cx="9144000" cy="6858000" type="screen4x3"/>
  <p:notesSz cx="6797675" cy="9856788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093150AB-6447-4628-977A-717E9756D7EC}">
          <p14:sldIdLst>
            <p14:sldId id="609"/>
            <p14:sldId id="610"/>
            <p14:sldId id="613"/>
            <p14:sldId id="614"/>
            <p14:sldId id="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CCFF"/>
    <a:srgbClr val="0066CC"/>
    <a:srgbClr val="000099"/>
    <a:srgbClr val="FFFF99"/>
    <a:srgbClr val="0099FF"/>
    <a:srgbClr val="009900"/>
    <a:srgbClr val="990000"/>
    <a:srgbClr val="FFFF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6" autoAdjust="0"/>
    <p:restoredTop sz="96957" autoAdjust="0"/>
  </p:normalViewPr>
  <p:slideViewPr>
    <p:cSldViewPr>
      <p:cViewPr varScale="1">
        <p:scale>
          <a:sx n="74" d="100"/>
          <a:sy n="74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0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6135" cy="492761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58" y="0"/>
            <a:ext cx="2946135" cy="492761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362458"/>
            <a:ext cx="2946135" cy="492760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58" y="9362458"/>
            <a:ext cx="2946135" cy="492760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E961CCF-F853-4D17-807D-03E713F3D9B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69732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4549" cy="49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129" y="0"/>
            <a:ext cx="2944549" cy="49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9775"/>
            <a:ext cx="49307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11" y="4683588"/>
            <a:ext cx="4986863" cy="443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คลิกเพื่อแก้ไขลักษณะข้อความหลัก</a:t>
            </a:r>
            <a:endParaRPr lang="en-US" noProof="0" smtClean="0"/>
          </a:p>
          <a:p>
            <a:pPr lvl="1"/>
            <a:r>
              <a:rPr lang="th-TH" noProof="0" smtClean="0"/>
              <a:t>ระดับสอง</a:t>
            </a:r>
            <a:endParaRPr lang="en-US" noProof="0" smtClean="0"/>
          </a:p>
          <a:p>
            <a:pPr lvl="2"/>
            <a:r>
              <a:rPr lang="th-TH" noProof="0" smtClean="0"/>
              <a:t>ระดับสาม</a:t>
            </a:r>
            <a:endParaRPr lang="en-US" noProof="0" smtClean="0"/>
          </a:p>
          <a:p>
            <a:pPr lvl="3"/>
            <a:r>
              <a:rPr lang="th-TH" noProof="0" smtClean="0"/>
              <a:t>ระดับสี่</a:t>
            </a:r>
            <a:endParaRPr lang="en-US" noProof="0" smtClean="0"/>
          </a:p>
          <a:p>
            <a:pPr lvl="4"/>
            <a:r>
              <a:rPr lang="th-TH" noProof="0" smtClean="0"/>
              <a:t>ระดับห้า</a:t>
            </a:r>
            <a:endParaRPr lang="en-US" noProof="0" smtClean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64029"/>
            <a:ext cx="2944549" cy="49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129" y="9364029"/>
            <a:ext cx="2944549" cy="49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fld id="{5B9911D6-2D66-4E61-85C0-5E63AEA32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44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3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0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36512" y="908720"/>
            <a:ext cx="91805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5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5" cstate="print"/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42755" r="8257" b="38255"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6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2" r:id="rId2"/>
    <p:sldLayoutId id="214748373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1628-3421-4658-9E53-B05BAB4340AE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E851-36D4-426C-86C1-B7774437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782915"/>
            <a:ext cx="2494156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3807496"/>
            <a:ext cx="2514600" cy="166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3782915"/>
            <a:ext cx="255651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457200" y="3573016"/>
            <a:ext cx="804291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2015098"/>
            <a:ext cx="64354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STP : IT Development Skill </a:t>
            </a:r>
            <a:br>
              <a:rPr lang="en-US" sz="4000" dirty="0" smtClean="0"/>
            </a:b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2217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6735"/>
            <a:ext cx="8363272" cy="36484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2400" dirty="0" smtClean="0">
                <a:latin typeface="Arial" panose="020B0604020202020204" pitchFamily="34" charset="0"/>
              </a:rPr>
              <a:t>ปัจจุบันแผนกไอทีได้พัฒนาระบบงาน และ </a:t>
            </a:r>
            <a:r>
              <a:rPr lang="en-US" sz="2400" dirty="0" smtClean="0">
                <a:latin typeface="Arial" panose="020B0604020202020204" pitchFamily="34" charset="0"/>
              </a:rPr>
              <a:t>application </a:t>
            </a:r>
            <a:r>
              <a:rPr lang="th-TH" sz="2400" dirty="0" smtClean="0">
                <a:latin typeface="Arial" panose="020B0604020202020204" pitchFamily="34" charset="0"/>
              </a:rPr>
              <a:t>ขึ้นมา เพื่อช่วย </a:t>
            </a:r>
            <a:r>
              <a:rPr lang="en-US" sz="2400" dirty="0" smtClean="0">
                <a:latin typeface="Arial" panose="020B0604020202020204" pitchFamily="34" charset="0"/>
              </a:rPr>
              <a:t>support </a:t>
            </a:r>
            <a:r>
              <a:rPr lang="th-TH" sz="2400" dirty="0" smtClean="0">
                <a:latin typeface="Arial" panose="020B0604020202020204" pitchFamily="34" charset="0"/>
              </a:rPr>
              <a:t>งานขององค์กรในหลายรูปแบบต่างๆ  เช่น </a:t>
            </a:r>
            <a:r>
              <a:rPr lang="en-US" sz="2400" dirty="0" smtClean="0">
                <a:latin typeface="Arial" panose="020B0604020202020204" pitchFamily="34" charset="0"/>
              </a:rPr>
              <a:t>ERP, web application, workflow </a:t>
            </a:r>
            <a:r>
              <a:rPr lang="th-TH" sz="2400" dirty="0" smtClean="0">
                <a:latin typeface="Arial" panose="020B0604020202020204" pitchFamily="34" charset="0"/>
              </a:rPr>
              <a:t>ต่างๆ รวมไปถึงความปลอดภัย </a:t>
            </a:r>
            <a:r>
              <a:rPr lang="en-US" sz="2400" dirty="0" smtClean="0">
                <a:latin typeface="Arial" panose="020B0604020202020204" pitchFamily="34" charset="0"/>
              </a:rPr>
              <a:t>(security)</a:t>
            </a:r>
            <a:r>
              <a:rPr lang="th-TH" sz="2400" dirty="0" smtClean="0">
                <a:latin typeface="Arial" panose="020B0604020202020204" pitchFamily="34" charset="0"/>
              </a:rPr>
              <a:t> ของระบบงาน</a:t>
            </a:r>
            <a:r>
              <a:rPr lang="th-TH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th-TH" sz="2400" dirty="0" smtClean="0">
                <a:latin typeface="Arial" panose="020B0604020202020204" pitchFamily="34" charset="0"/>
              </a:rPr>
              <a:t> </a:t>
            </a:r>
            <a:r>
              <a:rPr lang="th-TH" sz="2400" dirty="0">
                <a:latin typeface="Arial" panose="020B0604020202020204" pitchFamily="34" charset="0"/>
              </a:rPr>
              <a:t>ดังนั้น เพื่อให้</a:t>
            </a:r>
            <a:r>
              <a:rPr lang="th-TH" sz="2400" dirty="0" smtClean="0">
                <a:latin typeface="Arial" panose="020B0604020202020204" pitchFamily="34" charset="0"/>
              </a:rPr>
              <a:t>ระบบงานไอทีสามารถ</a:t>
            </a:r>
            <a:r>
              <a:rPr lang="th-TH" sz="2400" dirty="0">
                <a:latin typeface="Arial" panose="020B0604020202020204" pitchFamily="34" charset="0"/>
              </a:rPr>
              <a:t>ทำงานได้อย่างมีประสิทธิภาพ </a:t>
            </a:r>
            <a:r>
              <a:rPr lang="th-TH" sz="2400" dirty="0" smtClean="0">
                <a:latin typeface="Arial" panose="020B0604020202020204" pitchFamily="34" charset="0"/>
              </a:rPr>
              <a:t>รองรับการทำงานของพนักงานและธุรกิจได้ตลอดเวลา จึงมีความจำเป็นที่จะต้องจัดทำแผนในการพัฒนาทักษะและเตรียมความพร้อมของบุคลากรด้านไอทีให้เพียงพอต่อความต้องการและนำไปใช้ประโยชน์ได้อย่างมีประสิทธิภาพและเกิดประสิทธผล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l"/>
            <a:r>
              <a:rPr lang="en-US" sz="3200" dirty="0" smtClean="0"/>
              <a:t>Situations</a:t>
            </a:r>
            <a:r>
              <a:rPr lang="en-US" sz="3200" dirty="0"/>
              <a:t>: IT Development </a:t>
            </a:r>
            <a:r>
              <a:rPr lang="en-US" sz="3200" dirty="0" smtClean="0"/>
              <a:t>Skill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723" y="1065183"/>
            <a:ext cx="8363619" cy="2860099"/>
          </a:xfrm>
        </p:spPr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/>
              <a:t>Focus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Programing Developer Skill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Database Admin High Level Skill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System Admin Skill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IT Security Skill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en-US" sz="3200" dirty="0" smtClean="0"/>
              <a:t>Target: </a:t>
            </a:r>
            <a:r>
              <a:rPr lang="en-US" sz="3200" dirty="0"/>
              <a:t>IT Development </a:t>
            </a:r>
            <a:r>
              <a:rPr lang="en-US" sz="3200" dirty="0" smtClean="0"/>
              <a:t>Skill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601" y="6289574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ERP/Application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2915861" y="629381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 / Database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5163076" y="6289574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K2/SharePoint</a:t>
            </a:r>
            <a:endParaRPr lang="th-TH" dirty="0"/>
          </a:p>
        </p:txBody>
      </p:sp>
      <p:grpSp>
        <p:nvGrpSpPr>
          <p:cNvPr id="9" name="Group 8"/>
          <p:cNvGrpSpPr/>
          <p:nvPr/>
        </p:nvGrpSpPr>
        <p:grpSpPr>
          <a:xfrm>
            <a:off x="7275192" y="4916755"/>
            <a:ext cx="1135013" cy="1135013"/>
            <a:chOff x="2799358" y="1988840"/>
            <a:chExt cx="2143125" cy="2143125"/>
          </a:xfrm>
        </p:grpSpPr>
        <p:pic>
          <p:nvPicPr>
            <p:cNvPr id="1034" name="Picture 10" descr="ผลการค้นหารูปภาพสำหรับ security ic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358" y="198884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ผลการค้นหารูปภาพสำหรับ security ic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001" y="2492573"/>
              <a:ext cx="1135658" cy="113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6682604" y="6268500"/>
            <a:ext cx="2345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Application/Network/Server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53" y="4208968"/>
            <a:ext cx="1400175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677" y="4432375"/>
            <a:ext cx="2419350" cy="1628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432" y="4653136"/>
            <a:ext cx="1852229" cy="13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0794" y="1202468"/>
            <a:ext cx="8229600" cy="4235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IT Development Skill for </a:t>
            </a:r>
            <a:r>
              <a:rPr lang="en-US" sz="2000" b="1" dirty="0" smtClean="0"/>
              <a:t>the </a:t>
            </a:r>
            <a:r>
              <a:rPr lang="en-US" sz="2000" b="1" dirty="0"/>
              <a:t>next </a:t>
            </a:r>
            <a:r>
              <a:rPr lang="en-US" sz="2000" b="1" dirty="0" smtClean="0"/>
              <a:t>year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en-US" sz="3200" dirty="0" smtClean="0"/>
              <a:t>Proposal: </a:t>
            </a:r>
            <a:r>
              <a:rPr lang="en-US" sz="3200" dirty="0"/>
              <a:t>IT Development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280" y="3422397"/>
            <a:ext cx="156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ERP / Application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2829389" y="3422397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 / Database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5169358" y="3396174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K2 / SharePoint</a:t>
            </a:r>
            <a:r>
              <a:rPr lang="th-TH" dirty="0" smtClean="0"/>
              <a:t> </a:t>
            </a:r>
            <a:endParaRPr lang="th-TH" dirty="0"/>
          </a:p>
        </p:txBody>
      </p:sp>
      <p:grpSp>
        <p:nvGrpSpPr>
          <p:cNvPr id="9" name="Group 8"/>
          <p:cNvGrpSpPr/>
          <p:nvPr/>
        </p:nvGrpSpPr>
        <p:grpSpPr>
          <a:xfrm>
            <a:off x="7300583" y="2060848"/>
            <a:ext cx="1135013" cy="1135013"/>
            <a:chOff x="2799358" y="1988840"/>
            <a:chExt cx="2143125" cy="2143125"/>
          </a:xfrm>
        </p:grpSpPr>
        <p:pic>
          <p:nvPicPr>
            <p:cNvPr id="1034" name="Picture 10" descr="ผลการค้นหารูปภาพสำหรับ security ic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358" y="198884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ผลการค้นหารูปภาพสำหรับ security ic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001" y="2492573"/>
              <a:ext cx="1135658" cy="113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6695332" y="3357285"/>
            <a:ext cx="2345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Application/Network/Server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426765" y="3951097"/>
            <a:ext cx="193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ABAP Programing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92D050"/>
                </a:solidFill>
              </a:rPr>
              <a:t>ASP.NET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356678" y="3951097"/>
            <a:ext cx="2215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92D050"/>
                </a:solidFill>
              </a:rPr>
              <a:t>Oracle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92D050"/>
                </a:solidFill>
              </a:rPr>
              <a:t>SQL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BI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SQL </a:t>
            </a:r>
            <a:r>
              <a:rPr lang="en-US" sz="1200" b="1" dirty="0" smtClean="0">
                <a:solidFill>
                  <a:srgbClr val="FF0000"/>
                </a:solidFill>
              </a:rPr>
              <a:t>Command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6315" y="3951096"/>
            <a:ext cx="221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Share Point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Workflow</a:t>
            </a:r>
            <a:endParaRPr lang="en-US" sz="1200" b="1" dirty="0" smtClean="0">
              <a:solidFill>
                <a:srgbClr val="FF99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0091" y="3951096"/>
            <a:ext cx="2215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Web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DB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Network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Server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80" y="1961412"/>
            <a:ext cx="1017511" cy="1432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678" y="1749008"/>
            <a:ext cx="2419350" cy="1628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862" y="2025031"/>
            <a:ext cx="1852229" cy="13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34552" y="1322766"/>
            <a:ext cx="4873652" cy="2700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GB" sz="12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skill in next year</a:t>
            </a:r>
            <a:endParaRPr lang="en-GB" sz="12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4736"/>
          <a:stretch/>
        </p:blipFill>
        <p:spPr>
          <a:xfrm>
            <a:off x="3478739" y="2444568"/>
            <a:ext cx="300434" cy="303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7359" b="28799"/>
          <a:stretch/>
        </p:blipFill>
        <p:spPr>
          <a:xfrm>
            <a:off x="4619898" y="2456893"/>
            <a:ext cx="321790" cy="2892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3436" y="2439676"/>
            <a:ext cx="279494" cy="3086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8319" y="2445501"/>
            <a:ext cx="275078" cy="3027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18" b="-2662"/>
          <a:stretch/>
        </p:blipFill>
        <p:spPr>
          <a:xfrm>
            <a:off x="4354750" y="2438194"/>
            <a:ext cx="280467" cy="318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0099" y="2439676"/>
            <a:ext cx="297113" cy="3086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949" y="2456893"/>
            <a:ext cx="282915" cy="2913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189" b="10586"/>
          <a:stretch/>
        </p:blipFill>
        <p:spPr>
          <a:xfrm>
            <a:off x="5511228" y="2448613"/>
            <a:ext cx="276955" cy="2996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65" r="-6046" b="15320"/>
          <a:stretch/>
        </p:blipFill>
        <p:spPr>
          <a:xfrm>
            <a:off x="5788182" y="2438196"/>
            <a:ext cx="312801" cy="3119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4663" y="2444568"/>
            <a:ext cx="282563" cy="3119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6771" y="2436346"/>
            <a:ext cx="267377" cy="3119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0952" y="2444567"/>
            <a:ext cx="283246" cy="303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7"/>
          <a:stretch/>
        </p:blipFill>
        <p:spPr>
          <a:xfrm>
            <a:off x="7514198" y="2436346"/>
            <a:ext cx="278619" cy="3119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3" r="10117" b="14335"/>
          <a:stretch/>
        </p:blipFill>
        <p:spPr>
          <a:xfrm>
            <a:off x="6920555" y="2436011"/>
            <a:ext cx="313531" cy="312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6"/>
          <a:srcRect l="2546" t="6418" r="76182" b="71791"/>
          <a:stretch/>
        </p:blipFill>
        <p:spPr>
          <a:xfrm>
            <a:off x="6105606" y="2456893"/>
            <a:ext cx="251333" cy="291394"/>
          </a:xfrm>
          <a:prstGeom prst="rect">
            <a:avLst/>
          </a:prstGeom>
        </p:spPr>
      </p:pic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38032"/>
              </p:ext>
            </p:extLst>
          </p:nvPr>
        </p:nvGraphicFramePr>
        <p:xfrm>
          <a:off x="1547664" y="1544574"/>
          <a:ext cx="6245152" cy="3658752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9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1429455040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8892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868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Resource Allocation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Total headcounts</a:t>
                      </a:r>
                    </a:p>
                  </a:txBody>
                  <a:tcPr marL="34290" marR="34290" marT="0" marB="3429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Aticha A</a:t>
                      </a:r>
                      <a:r>
                        <a:rPr lang="en-US" sz="800" b="1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SVP, Head of</a:t>
                      </a:r>
                      <a:r>
                        <a:rPr lang="en-US" sz="600" b="1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IT</a:t>
                      </a:r>
                      <a:endParaRPr lang="en-US" sz="6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Ply 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VP, Infra / End User</a:t>
                      </a:r>
                      <a:endParaRPr lang="en-US" sz="6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Surachai 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AVP App Support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Thanatip 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Senior IT Admin Officer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Sakulrat 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Project Manager</a:t>
                      </a:r>
                      <a:endParaRPr lang="en-US" sz="600" b="1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Sunonthacha 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ERP Business Analyst</a:t>
                      </a:r>
                      <a:endParaRPr lang="en-US" sz="6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Methawan 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ERP Business Analyst</a:t>
                      </a:r>
                      <a:endParaRPr lang="en-US" sz="6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Suveecha 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Developer</a:t>
                      </a: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Preecha J.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Developer</a:t>
                      </a: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Nuntawat W.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 Analyst / Support</a:t>
                      </a:r>
                      <a:endParaRPr lang="en-US" sz="600" b="0" u="sng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Khomkorn 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Administrator</a:t>
                      </a:r>
                      <a:endParaRPr lang="en-US" sz="600" b="0" u="sng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Suwatchai 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Administrator</a:t>
                      </a:r>
                      <a:endParaRPr lang="en-US" sz="600" b="0" u="sng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Somnuek H.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Network</a:t>
                      </a:r>
                      <a:r>
                        <a:rPr lang="en-US" sz="600" b="1" u="non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Engineer</a:t>
                      </a:r>
                      <a:endParaRPr lang="en-US" sz="600" b="1" u="non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Suleeporn 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Support</a:t>
                      </a: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kern="1200" dirty="0" smtClean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Poempon 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Support</a:t>
                      </a: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290" marR="34290" marT="0" marB="3429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0" marB="3429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6695774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ABAP</a:t>
                      </a:r>
                      <a:r>
                        <a:rPr lang="en-US" sz="8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Programing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9962047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SharePoint</a:t>
                      </a:r>
                      <a:r>
                        <a:rPr lang="en-US" sz="8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Administrator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5694843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Share</a:t>
                      </a:r>
                      <a:r>
                        <a:rPr lang="en-US" sz="8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Point Designer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0147432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BI Tools</a:t>
                      </a: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5318530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SQL Command</a:t>
                      </a: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7034341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Web Security</a:t>
                      </a: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3924848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sz="8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Security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4965235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Network Security</a:t>
                      </a: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4873405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Server</a:t>
                      </a:r>
                      <a:r>
                        <a:rPr lang="en-US" sz="8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Security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9715426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8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Database in deep</a:t>
                      </a: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5779001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3643054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9320591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4224903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1295532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7088779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1133017"/>
                  </a:ext>
                </a:extLst>
              </a:tr>
              <a:tr h="134874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Char char="§"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13716" marB="685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8929468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38334"/>
              </p:ext>
            </p:extLst>
          </p:nvPr>
        </p:nvGraphicFramePr>
        <p:xfrm>
          <a:off x="2343071" y="5481560"/>
          <a:ext cx="5197234" cy="175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86">
                  <a:extLst>
                    <a:ext uri="{9D8B030D-6E8A-4147-A177-3AD203B41FA5}">
                      <a16:colId xmlns="" xmlns:a16="http://schemas.microsoft.com/office/drawing/2014/main" val="983374270"/>
                    </a:ext>
                  </a:extLst>
                </a:gridCol>
                <a:gridCol w="1566174">
                  <a:extLst>
                    <a:ext uri="{9D8B030D-6E8A-4147-A177-3AD203B41FA5}">
                      <a16:colId xmlns="" xmlns:a16="http://schemas.microsoft.com/office/drawing/2014/main" val="3349795622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855007390"/>
                    </a:ext>
                  </a:extLst>
                </a:gridCol>
                <a:gridCol w="1218524">
                  <a:extLst>
                    <a:ext uri="{9D8B030D-6E8A-4147-A177-3AD203B41FA5}">
                      <a16:colId xmlns="" xmlns:a16="http://schemas.microsoft.com/office/drawing/2014/main" val="683605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Must</a:t>
                      </a:r>
                      <a:r>
                        <a:rPr lang="en-US" sz="7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have</a:t>
                      </a:r>
                      <a:endParaRPr lang="en-US" sz="7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Nice to have</a:t>
                      </a:r>
                      <a:endParaRPr lang="en-US" sz="7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7908813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225880" y="5533116"/>
            <a:ext cx="203758" cy="88032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rgbClr val="9A8B7D">
                <a:lumMod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675" b="1" kern="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78690" y="5517232"/>
            <a:ext cx="203758" cy="1039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9A8B7D">
                <a:lumMod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675" b="1" kern="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6355228BBB34FB9F7F213C3B25D86" ma:contentTypeVersion="0" ma:contentTypeDescription="Create a new document." ma:contentTypeScope="" ma:versionID="1ce2aafef5bc2da489ee444278bf0f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D78233-27BD-4983-9EB1-398FA73ECD49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A35A38E-7292-4F83-8DD4-DE50C992E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55F845-7AD4-4D73-B53C-F76BE2861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124273</TotalTime>
  <Words>308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Wingdings</vt:lpstr>
      <vt:lpstr>4_Default Design</vt:lpstr>
      <vt:lpstr>Custom Design</vt:lpstr>
      <vt:lpstr>PowerPoint Presentation</vt:lpstr>
      <vt:lpstr>Situations: IT Development Skill</vt:lpstr>
      <vt:lpstr>Target: IT Development Skill</vt:lpstr>
      <vt:lpstr>Proposal: IT Development Skill</vt:lpstr>
      <vt:lpstr>PowerPoint Presentation</vt:lpstr>
    </vt:vector>
  </TitlesOfParts>
  <Company>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PPT</dc:title>
  <dc:creator>Surasing C</dc:creator>
  <cp:lastModifiedBy>Khomkorn Kuntiteerachatuporn</cp:lastModifiedBy>
  <cp:revision>6003</cp:revision>
  <cp:lastPrinted>2016-09-14T00:42:50Z</cp:lastPrinted>
  <dcterms:created xsi:type="dcterms:W3CDTF">2005-06-06T13:04:39Z</dcterms:created>
  <dcterms:modified xsi:type="dcterms:W3CDTF">2017-09-21T10:46:31Z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0x0101002816355228BBB34FB9F7F213C3B25D86</vt:lpwstr>
  </property>
</Properties>
</file>