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33D1FB-E423-467F-BE4E-087785B3A146}">
  <a:tblStyle styleId="{6E33D1FB-E423-467F-BE4E-087785B3A14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6c93b83e5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26c93b83e5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6c93b83e5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26c93b83e5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6c93b83e5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26c93b83e5_2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6c93b83e5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26c93b83e5_2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6c93b83e5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26c93b83e5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6c93b83e5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26c93b83e5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6c93b83e5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26c93b83e5_2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6c93b83e5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26c93b83e5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6c93b83e5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26c93b83e5_2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6c93b83e5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26c93b83e5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6c93b83e5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26c93b83e5_2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6c93b83e5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26c93b83e5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6c93b8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6c93b8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6c93b83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6c93b83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6c93b83e5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26c93b83e5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6c93b83e5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26c93b83e5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6c93b83e5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26c93b83e5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6c93b83e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26c93b83e5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6c93b83e5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26c93b83e5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6c93b83e5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26c93b83e5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6c93b83e5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26c93b83e5_2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turkey.slis.tsukuba.ac.jp/~s2212022/attendance_system/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1507650" y="704650"/>
            <a:ext cx="6259800" cy="1109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塾用生徒管理システム</a:t>
            </a:r>
            <a:endParaRPr/>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ja"/>
              <a:t>202212022 メディア創成学類　田島瑞起</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107650" y="454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716"/>
              <a:buNone/>
            </a:pPr>
            <a:r>
              <a:rPr lang="ja" sz="1550"/>
              <a:t>attendance</a:t>
            </a:r>
            <a:r>
              <a:rPr lang="ja"/>
              <a:t>テーブルの関数従属性および第三正規系である証明</a:t>
            </a:r>
            <a:endParaRPr/>
          </a:p>
        </p:txBody>
      </p:sp>
      <p:sp>
        <p:nvSpPr>
          <p:cNvPr id="179" name="Google Shape;179;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極小被覆は下記で示される。</a:t>
            </a:r>
            <a:endParaRPr/>
          </a:p>
          <a:p>
            <a:pPr indent="0" lvl="0" marL="0" rtl="0" algn="l">
              <a:lnSpc>
                <a:spcPct val="115000"/>
              </a:lnSpc>
              <a:spcBef>
                <a:spcPts val="1200"/>
              </a:spcBef>
              <a:spcAft>
                <a:spcPts val="0"/>
              </a:spcAft>
              <a:buClr>
                <a:schemeClr val="dk1"/>
              </a:buClr>
              <a:buSzPts val="5538"/>
              <a:buFont typeface="Arial"/>
              <a:buNone/>
            </a:pPr>
            <a:r>
              <a:rPr lang="ja" sz="1400">
                <a:solidFill>
                  <a:schemeClr val="dk1"/>
                </a:solidFill>
              </a:rPr>
              <a:t>attendance(id→enrollment_id,id→date,id→status)</a:t>
            </a:r>
            <a:endParaRPr sz="1400"/>
          </a:p>
          <a:p>
            <a:pPr indent="0" lvl="0" marL="0" rtl="0" algn="l">
              <a:lnSpc>
                <a:spcPct val="115000"/>
              </a:lnSpc>
              <a:spcBef>
                <a:spcPts val="0"/>
              </a:spcBef>
              <a:spcAft>
                <a:spcPts val="0"/>
              </a:spcAft>
              <a:buSzPts val="1800"/>
              <a:buNone/>
            </a:pPr>
            <a:r>
              <a:rPr lang="ja"/>
              <a:t>候補キーが単一であるため,いかなる非キー属性が,いかなる候補キーに部分従属しないので第二正規系である。</a:t>
            </a:r>
            <a:endParaRPr/>
          </a:p>
          <a:p>
            <a:pPr indent="0" lvl="0" marL="0" rtl="0" algn="l">
              <a:lnSpc>
                <a:spcPct val="115000"/>
              </a:lnSpc>
              <a:spcBef>
                <a:spcPts val="0"/>
              </a:spcBef>
              <a:spcAft>
                <a:spcPts val="0"/>
              </a:spcAft>
              <a:buSzPts val="1800"/>
              <a:buNone/>
            </a:pPr>
            <a:r>
              <a:rPr lang="ja"/>
              <a:t>またすべての非キー属性がいかなる候補キーからも推移従属しないので第三正規系である。</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107650" y="454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716"/>
              <a:buNone/>
            </a:pPr>
            <a:r>
              <a:rPr lang="ja" sz="1550"/>
              <a:t>submissions</a:t>
            </a:r>
            <a:r>
              <a:rPr lang="ja" sz="2650"/>
              <a:t>テ</a:t>
            </a:r>
            <a:r>
              <a:rPr lang="ja"/>
              <a:t>ーブルの関数従属性および第三正規系である証明</a:t>
            </a:r>
            <a:endParaRPr/>
          </a:p>
        </p:txBody>
      </p:sp>
      <p:sp>
        <p:nvSpPr>
          <p:cNvPr id="185" name="Google Shape;185;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極小被覆は下記で示される。</a:t>
            </a:r>
            <a:endParaRPr/>
          </a:p>
          <a:p>
            <a:pPr indent="0" lvl="0" marL="0" rtl="0" algn="l">
              <a:lnSpc>
                <a:spcPct val="115000"/>
              </a:lnSpc>
              <a:spcBef>
                <a:spcPts val="1200"/>
              </a:spcBef>
              <a:spcAft>
                <a:spcPts val="0"/>
              </a:spcAft>
              <a:buClr>
                <a:schemeClr val="dk1"/>
              </a:buClr>
              <a:buSzPts val="5538"/>
              <a:buFont typeface="Arial"/>
              <a:buNone/>
            </a:pPr>
            <a:r>
              <a:rPr lang="ja" sz="1400">
                <a:solidFill>
                  <a:schemeClr val="dk1"/>
                </a:solidFill>
              </a:rPr>
              <a:t>submissions(id→student_id,id→assignment_id)</a:t>
            </a:r>
            <a:endParaRPr sz="1400"/>
          </a:p>
          <a:p>
            <a:pPr indent="0" lvl="0" marL="0" rtl="0" algn="l">
              <a:lnSpc>
                <a:spcPct val="115000"/>
              </a:lnSpc>
              <a:spcBef>
                <a:spcPts val="0"/>
              </a:spcBef>
              <a:spcAft>
                <a:spcPts val="0"/>
              </a:spcAft>
              <a:buSzPts val="1800"/>
              <a:buNone/>
            </a:pPr>
            <a:r>
              <a:rPr lang="ja"/>
              <a:t>候補キーがであるため,いかなる非キー属性が,いかなる候補キーに部分従属しないので第二正規系である。</a:t>
            </a:r>
            <a:endParaRPr/>
          </a:p>
          <a:p>
            <a:pPr indent="0" lvl="0" marL="0" rtl="0" algn="l">
              <a:lnSpc>
                <a:spcPct val="115000"/>
              </a:lnSpc>
              <a:spcBef>
                <a:spcPts val="0"/>
              </a:spcBef>
              <a:spcAft>
                <a:spcPts val="0"/>
              </a:spcAft>
              <a:buSzPts val="1800"/>
              <a:buNone/>
            </a:pPr>
            <a:r>
              <a:rPr lang="ja"/>
              <a:t>またすべての非キー属性がいかなる候補キーからも推移従属しないので第三正規系である。</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生徒テーブル</a:t>
            </a:r>
            <a:endParaRPr/>
          </a:p>
        </p:txBody>
      </p:sp>
      <p:sp>
        <p:nvSpPr>
          <p:cNvPr id="191" name="Google Shape;191;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ja"/>
              <a:t>CREATE TABLE students (</a:t>
            </a:r>
            <a:endParaRPr/>
          </a:p>
          <a:p>
            <a:pPr indent="0" lvl="0" marL="0" rtl="0" algn="l">
              <a:lnSpc>
                <a:spcPct val="115000"/>
              </a:lnSpc>
              <a:spcBef>
                <a:spcPts val="0"/>
              </a:spcBef>
              <a:spcAft>
                <a:spcPts val="0"/>
              </a:spcAft>
              <a:buSzPts val="1800"/>
              <a:buNone/>
            </a:pPr>
            <a:r>
              <a:rPr lang="ja"/>
              <a:t>  id INT PRIMARY KEY,</a:t>
            </a:r>
            <a:endParaRPr/>
          </a:p>
          <a:p>
            <a:pPr indent="0" lvl="0" marL="0" rtl="0" algn="l">
              <a:lnSpc>
                <a:spcPct val="115000"/>
              </a:lnSpc>
              <a:spcBef>
                <a:spcPts val="0"/>
              </a:spcBef>
              <a:spcAft>
                <a:spcPts val="0"/>
              </a:spcAft>
              <a:buSzPts val="1800"/>
              <a:buNone/>
            </a:pPr>
            <a:r>
              <a:rPr lang="ja"/>
              <a:t>  name VARCHAR(255),</a:t>
            </a:r>
            <a:endParaRPr/>
          </a:p>
          <a:p>
            <a:pPr indent="0" lvl="0" marL="0" rtl="0" algn="l">
              <a:lnSpc>
                <a:spcPct val="115000"/>
              </a:lnSpc>
              <a:spcBef>
                <a:spcPts val="0"/>
              </a:spcBef>
              <a:spcAft>
                <a:spcPts val="0"/>
              </a:spcAft>
              <a:buSzPts val="1800"/>
              <a:buNone/>
            </a:pPr>
            <a:r>
              <a:rPr lang="ja"/>
              <a:t>  email VARCHAR(255),</a:t>
            </a:r>
            <a:endParaRPr/>
          </a:p>
          <a:p>
            <a:pPr indent="0" lvl="0" marL="0" rtl="0" algn="l">
              <a:lnSpc>
                <a:spcPct val="115000"/>
              </a:lnSpc>
              <a:spcBef>
                <a:spcPts val="0"/>
              </a:spcBef>
              <a:spcAft>
                <a:spcPts val="0"/>
              </a:spcAft>
              <a:buSzPts val="1800"/>
              <a:buNone/>
            </a:pPr>
            <a:r>
              <a:rPr lang="ja"/>
              <a:t>  password VARCHAR(255),</a:t>
            </a:r>
            <a:endParaRPr/>
          </a:p>
          <a:p>
            <a:pPr indent="0" lvl="0" marL="0" rtl="0" algn="l">
              <a:lnSpc>
                <a:spcPct val="115000"/>
              </a:lnSpc>
              <a:spcBef>
                <a:spcPts val="0"/>
              </a:spcBef>
              <a:spcAft>
                <a:spcPts val="0"/>
              </a:spcAft>
              <a:buSzPts val="1800"/>
              <a:buNone/>
            </a:pPr>
            <a:r>
              <a:rPr lang="ja"/>
              <a:t>  phone VARCHAR(20),</a:t>
            </a:r>
            <a:endParaRPr/>
          </a:p>
          <a:p>
            <a:pPr indent="0" lvl="0" marL="0" rtl="0" algn="l">
              <a:lnSpc>
                <a:spcPct val="115000"/>
              </a:lnSpc>
              <a:spcBef>
                <a:spcPts val="0"/>
              </a:spcBef>
              <a:spcAft>
                <a:spcPts val="0"/>
              </a:spcAft>
              <a:buSzPts val="1800"/>
              <a:buNone/>
            </a:pPr>
            <a:r>
              <a:rPr lang="ja"/>
              <a:t>  address VARCHAR(255),</a:t>
            </a:r>
            <a:endParaRPr/>
          </a:p>
          <a:p>
            <a:pPr indent="0" lvl="0" marL="0" rtl="0" algn="l">
              <a:lnSpc>
                <a:spcPct val="115000"/>
              </a:lnSpc>
              <a:spcBef>
                <a:spcPts val="0"/>
              </a:spcBef>
              <a:spcAft>
                <a:spcPts val="0"/>
              </a:spcAft>
              <a:buSzPts val="1800"/>
              <a:buNone/>
            </a:pPr>
            <a:r>
              <a:rPr lang="ja"/>
              <a:t>  birthday DATE,</a:t>
            </a:r>
            <a:endParaRPr/>
          </a:p>
          <a:p>
            <a:pPr indent="0" lvl="0" marL="0" rtl="0" algn="l">
              <a:lnSpc>
                <a:spcPct val="115000"/>
              </a:lnSpc>
              <a:spcBef>
                <a:spcPts val="0"/>
              </a:spcBef>
              <a:spcAft>
                <a:spcPts val="0"/>
              </a:spcAft>
              <a:buSzPts val="1800"/>
              <a:buNone/>
            </a:pPr>
            <a:r>
              <a:rPr lang="ja"/>
              <a:t>  parent_name VARCHAR(255),</a:t>
            </a:r>
            <a:endParaRPr/>
          </a:p>
          <a:p>
            <a:pPr indent="0" lvl="0" marL="0" rtl="0" algn="l">
              <a:lnSpc>
                <a:spcPct val="115000"/>
              </a:lnSpc>
              <a:spcBef>
                <a:spcPts val="0"/>
              </a:spcBef>
              <a:spcAft>
                <a:spcPts val="0"/>
              </a:spcAft>
              <a:buSzPts val="1800"/>
              <a:buNone/>
            </a:pPr>
            <a:r>
              <a:rPr lang="ja"/>
              <a:t>  parent_email VARCHAR(255),</a:t>
            </a:r>
            <a:endParaRPr/>
          </a:p>
          <a:p>
            <a:pPr indent="0" lvl="0" marL="0" rtl="0" algn="l">
              <a:lnSpc>
                <a:spcPct val="115000"/>
              </a:lnSpc>
              <a:spcBef>
                <a:spcPts val="0"/>
              </a:spcBef>
              <a:spcAft>
                <a:spcPts val="0"/>
              </a:spcAft>
              <a:buSzPts val="1800"/>
              <a:buNone/>
            </a:pPr>
            <a:r>
              <a:rPr lang="ja"/>
              <a:t>  parent_phone VARCHAR(20)</a:t>
            </a:r>
            <a:endParaRPr/>
          </a:p>
          <a:p>
            <a:pPr indent="0" lvl="0" marL="0" rtl="0" algn="l">
              <a:lnSpc>
                <a:spcPct val="115000"/>
              </a:lnSpc>
              <a:spcBef>
                <a:spcPts val="0"/>
              </a:spcBef>
              <a:spcAft>
                <a:spcPts val="0"/>
              </a:spcAft>
              <a:buSzPts val="1800"/>
              <a:buNone/>
            </a:pPr>
            <a:r>
              <a:rPr lang="ja"/>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教師テーブル</a:t>
            </a:r>
            <a:endParaRPr/>
          </a:p>
        </p:txBody>
      </p:sp>
      <p:sp>
        <p:nvSpPr>
          <p:cNvPr id="197" name="Google Shape;19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CREATE TABLE teachers (</a:t>
            </a:r>
            <a:endParaRPr/>
          </a:p>
          <a:p>
            <a:pPr indent="0" lvl="0" marL="0" rtl="0" algn="l">
              <a:lnSpc>
                <a:spcPct val="115000"/>
              </a:lnSpc>
              <a:spcBef>
                <a:spcPts val="0"/>
              </a:spcBef>
              <a:spcAft>
                <a:spcPts val="0"/>
              </a:spcAft>
              <a:buSzPts val="1800"/>
              <a:buNone/>
            </a:pPr>
            <a:r>
              <a:rPr lang="ja"/>
              <a:t>  id INT PRIMARY KEY,</a:t>
            </a:r>
            <a:endParaRPr/>
          </a:p>
          <a:p>
            <a:pPr indent="0" lvl="0" marL="0" rtl="0" algn="l">
              <a:lnSpc>
                <a:spcPct val="115000"/>
              </a:lnSpc>
              <a:spcBef>
                <a:spcPts val="0"/>
              </a:spcBef>
              <a:spcAft>
                <a:spcPts val="0"/>
              </a:spcAft>
              <a:buSzPts val="1800"/>
              <a:buNone/>
            </a:pPr>
            <a:r>
              <a:rPr lang="ja"/>
              <a:t>  name VARCHAR(255),</a:t>
            </a:r>
            <a:endParaRPr/>
          </a:p>
          <a:p>
            <a:pPr indent="0" lvl="0" marL="0" rtl="0" algn="l">
              <a:lnSpc>
                <a:spcPct val="115000"/>
              </a:lnSpc>
              <a:spcBef>
                <a:spcPts val="0"/>
              </a:spcBef>
              <a:spcAft>
                <a:spcPts val="0"/>
              </a:spcAft>
              <a:buSzPts val="1800"/>
              <a:buNone/>
            </a:pPr>
            <a:r>
              <a:rPr lang="ja"/>
              <a:t>  email VARCHAR(255),</a:t>
            </a:r>
            <a:endParaRPr/>
          </a:p>
          <a:p>
            <a:pPr indent="0" lvl="0" marL="0" rtl="0" algn="l">
              <a:lnSpc>
                <a:spcPct val="115000"/>
              </a:lnSpc>
              <a:spcBef>
                <a:spcPts val="0"/>
              </a:spcBef>
              <a:spcAft>
                <a:spcPts val="0"/>
              </a:spcAft>
              <a:buSzPts val="1800"/>
              <a:buNone/>
            </a:pPr>
            <a:r>
              <a:rPr lang="ja"/>
              <a:t>  password VARCHAR(255),</a:t>
            </a:r>
            <a:endParaRPr/>
          </a:p>
          <a:p>
            <a:pPr indent="0" lvl="0" marL="0" rtl="0" algn="l">
              <a:lnSpc>
                <a:spcPct val="115000"/>
              </a:lnSpc>
              <a:spcBef>
                <a:spcPts val="0"/>
              </a:spcBef>
              <a:spcAft>
                <a:spcPts val="0"/>
              </a:spcAft>
              <a:buSzPts val="1800"/>
              <a:buNone/>
            </a:pPr>
            <a:r>
              <a:rPr lang="ja"/>
              <a:t>  phone VARCHAR(20),</a:t>
            </a:r>
            <a:endParaRPr/>
          </a:p>
          <a:p>
            <a:pPr indent="0" lvl="0" marL="0" rtl="0" algn="l">
              <a:lnSpc>
                <a:spcPct val="115000"/>
              </a:lnSpc>
              <a:spcBef>
                <a:spcPts val="0"/>
              </a:spcBef>
              <a:spcAft>
                <a:spcPts val="0"/>
              </a:spcAft>
              <a:buSzPts val="1800"/>
              <a:buNone/>
            </a:pPr>
            <a:r>
              <a:rPr lang="ja"/>
              <a:t>  address VARCHAR(255)</a:t>
            </a:r>
            <a:endParaRPr/>
          </a:p>
          <a:p>
            <a:pPr indent="0" lvl="0" marL="0" rtl="0" algn="l">
              <a:lnSpc>
                <a:spcPct val="115000"/>
              </a:lnSpc>
              <a:spcBef>
                <a:spcPts val="0"/>
              </a:spcBef>
              <a:spcAft>
                <a:spcPts val="0"/>
              </a:spcAft>
              <a:buSzPts val="1800"/>
              <a:buNone/>
            </a:pPr>
            <a:r>
              <a:rPr lang="ja"/>
              <a:t>);</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コーステーブル</a:t>
            </a:r>
            <a:endParaRPr/>
          </a:p>
        </p:txBody>
      </p:sp>
      <p:sp>
        <p:nvSpPr>
          <p:cNvPr id="203" name="Google Shape;203;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CREATE TABLE courses (</a:t>
            </a:r>
            <a:endParaRPr/>
          </a:p>
          <a:p>
            <a:pPr indent="0" lvl="0" marL="0" rtl="0" algn="l">
              <a:lnSpc>
                <a:spcPct val="115000"/>
              </a:lnSpc>
              <a:spcBef>
                <a:spcPts val="0"/>
              </a:spcBef>
              <a:spcAft>
                <a:spcPts val="0"/>
              </a:spcAft>
              <a:buSzPts val="1800"/>
              <a:buNone/>
            </a:pPr>
            <a:r>
              <a:rPr lang="ja"/>
              <a:t>  id INT PRIMARY KEY,</a:t>
            </a:r>
            <a:endParaRPr/>
          </a:p>
          <a:p>
            <a:pPr indent="0" lvl="0" marL="0" rtl="0" algn="l">
              <a:lnSpc>
                <a:spcPct val="115000"/>
              </a:lnSpc>
              <a:spcBef>
                <a:spcPts val="0"/>
              </a:spcBef>
              <a:spcAft>
                <a:spcPts val="0"/>
              </a:spcAft>
              <a:buSzPts val="1800"/>
              <a:buNone/>
            </a:pPr>
            <a:r>
              <a:rPr lang="ja"/>
              <a:t>  name VARCHAR(255),</a:t>
            </a:r>
            <a:endParaRPr/>
          </a:p>
          <a:p>
            <a:pPr indent="0" lvl="0" marL="0" rtl="0" algn="l">
              <a:lnSpc>
                <a:spcPct val="115000"/>
              </a:lnSpc>
              <a:spcBef>
                <a:spcPts val="0"/>
              </a:spcBef>
              <a:spcAft>
                <a:spcPts val="0"/>
              </a:spcAft>
              <a:buSzPts val="1800"/>
              <a:buNone/>
            </a:pPr>
            <a:r>
              <a:rPr lang="ja"/>
              <a:t>  description TEXT,</a:t>
            </a:r>
            <a:endParaRPr/>
          </a:p>
          <a:p>
            <a:pPr indent="0" lvl="0" marL="0" rtl="0" algn="l">
              <a:lnSpc>
                <a:spcPct val="115000"/>
              </a:lnSpc>
              <a:spcBef>
                <a:spcPts val="0"/>
              </a:spcBef>
              <a:spcAft>
                <a:spcPts val="0"/>
              </a:spcAft>
              <a:buSzPts val="1800"/>
              <a:buNone/>
            </a:pPr>
            <a:r>
              <a:rPr lang="ja"/>
              <a:t>  teacher_id INT,</a:t>
            </a:r>
            <a:endParaRPr/>
          </a:p>
          <a:p>
            <a:pPr indent="0" lvl="0" marL="0" rtl="0" algn="l">
              <a:lnSpc>
                <a:spcPct val="115000"/>
              </a:lnSpc>
              <a:spcBef>
                <a:spcPts val="0"/>
              </a:spcBef>
              <a:spcAft>
                <a:spcPts val="0"/>
              </a:spcAft>
              <a:buSzPts val="1800"/>
              <a:buNone/>
            </a:pPr>
            <a:r>
              <a:rPr lang="ja"/>
              <a:t>  FOREIGN KEY (teacher_id) REFERENCES teachers(id)</a:t>
            </a:r>
            <a:endParaRPr/>
          </a:p>
          <a:p>
            <a:pPr indent="0" lvl="0" marL="0" rtl="0" algn="l">
              <a:lnSpc>
                <a:spcPct val="115000"/>
              </a:lnSpc>
              <a:spcBef>
                <a:spcPts val="0"/>
              </a:spcBef>
              <a:spcAft>
                <a:spcPts val="0"/>
              </a:spcAft>
              <a:buSzPts val="1800"/>
              <a:buNone/>
            </a:pPr>
            <a:r>
              <a:rPr lang="ja"/>
              <a:t>);</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クラステーブル</a:t>
            </a:r>
            <a:endParaRPr/>
          </a:p>
        </p:txBody>
      </p:sp>
      <p:sp>
        <p:nvSpPr>
          <p:cNvPr id="209" name="Google Shape;20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CREATE TABLE classes (</a:t>
            </a:r>
            <a:endParaRPr/>
          </a:p>
          <a:p>
            <a:pPr indent="0" lvl="0" marL="0" rtl="0" algn="l">
              <a:lnSpc>
                <a:spcPct val="115000"/>
              </a:lnSpc>
              <a:spcBef>
                <a:spcPts val="0"/>
              </a:spcBef>
              <a:spcAft>
                <a:spcPts val="0"/>
              </a:spcAft>
              <a:buSzPts val="1800"/>
              <a:buNone/>
            </a:pPr>
            <a:r>
              <a:rPr lang="ja"/>
              <a:t>  id INT PRIMARY KEY,</a:t>
            </a:r>
            <a:endParaRPr/>
          </a:p>
          <a:p>
            <a:pPr indent="0" lvl="0" marL="0" rtl="0" algn="l">
              <a:lnSpc>
                <a:spcPct val="115000"/>
              </a:lnSpc>
              <a:spcBef>
                <a:spcPts val="0"/>
              </a:spcBef>
              <a:spcAft>
                <a:spcPts val="0"/>
              </a:spcAft>
              <a:buSzPts val="1800"/>
              <a:buNone/>
            </a:pPr>
            <a:r>
              <a:rPr lang="ja"/>
              <a:t>  name VARCHAR(255),</a:t>
            </a:r>
            <a:endParaRPr/>
          </a:p>
          <a:p>
            <a:pPr indent="0" lvl="0" marL="0" rtl="0" algn="l">
              <a:lnSpc>
                <a:spcPct val="115000"/>
              </a:lnSpc>
              <a:spcBef>
                <a:spcPts val="0"/>
              </a:spcBef>
              <a:spcAft>
                <a:spcPts val="0"/>
              </a:spcAft>
              <a:buSzPts val="1800"/>
              <a:buNone/>
            </a:pPr>
            <a:r>
              <a:rPr lang="ja"/>
              <a:t>  course_id INT,</a:t>
            </a:r>
            <a:endParaRPr/>
          </a:p>
          <a:p>
            <a:pPr indent="0" lvl="0" marL="0" rtl="0" algn="l">
              <a:lnSpc>
                <a:spcPct val="115000"/>
              </a:lnSpc>
              <a:spcBef>
                <a:spcPts val="0"/>
              </a:spcBef>
              <a:spcAft>
                <a:spcPts val="0"/>
              </a:spcAft>
              <a:buSzPts val="1800"/>
              <a:buNone/>
            </a:pPr>
            <a:r>
              <a:rPr lang="ja"/>
              <a:t>  teacher_id INT,</a:t>
            </a:r>
            <a:endParaRPr/>
          </a:p>
          <a:p>
            <a:pPr indent="0" lvl="0" marL="0" rtl="0" algn="l">
              <a:lnSpc>
                <a:spcPct val="115000"/>
              </a:lnSpc>
              <a:spcBef>
                <a:spcPts val="0"/>
              </a:spcBef>
              <a:spcAft>
                <a:spcPts val="0"/>
              </a:spcAft>
              <a:buSzPts val="1800"/>
              <a:buNone/>
            </a:pPr>
            <a:r>
              <a:rPr lang="ja"/>
              <a:t>  FOREIGN KEY (course_id) REFERENCES courses(id),</a:t>
            </a:r>
            <a:endParaRPr/>
          </a:p>
          <a:p>
            <a:pPr indent="0" lvl="0" marL="0" rtl="0" algn="l">
              <a:lnSpc>
                <a:spcPct val="115000"/>
              </a:lnSpc>
              <a:spcBef>
                <a:spcPts val="0"/>
              </a:spcBef>
              <a:spcAft>
                <a:spcPts val="0"/>
              </a:spcAft>
              <a:buSzPts val="1800"/>
              <a:buNone/>
            </a:pPr>
            <a:r>
              <a:rPr lang="ja"/>
              <a:t>  FOREIGN KEY (teacher_id) REFERENCES teachers(id)</a:t>
            </a:r>
            <a:endParaRPr/>
          </a:p>
          <a:p>
            <a:pPr indent="0" lvl="0" marL="0" rtl="0" algn="l">
              <a:lnSpc>
                <a:spcPct val="115000"/>
              </a:lnSpc>
              <a:spcBef>
                <a:spcPts val="0"/>
              </a:spcBef>
              <a:spcAft>
                <a:spcPts val="0"/>
              </a:spcAft>
              <a:buSzPts val="1800"/>
              <a:buNone/>
            </a:pPr>
            <a:r>
              <a:rPr lang="ja"/>
              <a:t>);</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受講テーブル</a:t>
            </a:r>
            <a:endParaRPr/>
          </a:p>
        </p:txBody>
      </p:sp>
      <p:sp>
        <p:nvSpPr>
          <p:cNvPr id="215" name="Google Shape;215;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CREATE TABLE enrollments (</a:t>
            </a:r>
            <a:endParaRPr/>
          </a:p>
          <a:p>
            <a:pPr indent="0" lvl="0" marL="0" rtl="0" algn="l">
              <a:lnSpc>
                <a:spcPct val="115000"/>
              </a:lnSpc>
              <a:spcBef>
                <a:spcPts val="0"/>
              </a:spcBef>
              <a:spcAft>
                <a:spcPts val="0"/>
              </a:spcAft>
              <a:buSzPts val="1800"/>
              <a:buNone/>
            </a:pPr>
            <a:r>
              <a:rPr lang="ja"/>
              <a:t>  id INT PRIMARY KEY,</a:t>
            </a:r>
            <a:endParaRPr/>
          </a:p>
          <a:p>
            <a:pPr indent="0" lvl="0" marL="0" rtl="0" algn="l">
              <a:lnSpc>
                <a:spcPct val="115000"/>
              </a:lnSpc>
              <a:spcBef>
                <a:spcPts val="0"/>
              </a:spcBef>
              <a:spcAft>
                <a:spcPts val="0"/>
              </a:spcAft>
              <a:buSzPts val="1800"/>
              <a:buNone/>
            </a:pPr>
            <a:r>
              <a:rPr lang="ja"/>
              <a:t>  student_id INT,</a:t>
            </a:r>
            <a:endParaRPr/>
          </a:p>
          <a:p>
            <a:pPr indent="0" lvl="0" marL="0" rtl="0" algn="l">
              <a:lnSpc>
                <a:spcPct val="115000"/>
              </a:lnSpc>
              <a:spcBef>
                <a:spcPts val="0"/>
              </a:spcBef>
              <a:spcAft>
                <a:spcPts val="0"/>
              </a:spcAft>
              <a:buSzPts val="1800"/>
              <a:buNone/>
            </a:pPr>
            <a:r>
              <a:rPr lang="ja"/>
              <a:t>  class_id INT,</a:t>
            </a:r>
            <a:endParaRPr/>
          </a:p>
          <a:p>
            <a:pPr indent="0" lvl="0" marL="0" rtl="0" algn="l">
              <a:lnSpc>
                <a:spcPct val="115000"/>
              </a:lnSpc>
              <a:spcBef>
                <a:spcPts val="0"/>
              </a:spcBef>
              <a:spcAft>
                <a:spcPts val="0"/>
              </a:spcAft>
              <a:buSzPts val="1800"/>
              <a:buNone/>
            </a:pPr>
            <a:r>
              <a:rPr lang="ja"/>
              <a:t>  FOREIGN KEY (student_id) REFERENCES students(id),</a:t>
            </a:r>
            <a:endParaRPr/>
          </a:p>
          <a:p>
            <a:pPr indent="0" lvl="0" marL="0" rtl="0" algn="l">
              <a:lnSpc>
                <a:spcPct val="115000"/>
              </a:lnSpc>
              <a:spcBef>
                <a:spcPts val="0"/>
              </a:spcBef>
              <a:spcAft>
                <a:spcPts val="0"/>
              </a:spcAft>
              <a:buSzPts val="1800"/>
              <a:buNone/>
            </a:pPr>
            <a:r>
              <a:rPr lang="ja"/>
              <a:t>  FOREIGN KEY (class_id) REFERENCES classes(id)</a:t>
            </a:r>
            <a:endParaRPr/>
          </a:p>
          <a:p>
            <a:pPr indent="0" lvl="0" marL="0" rtl="0" algn="l">
              <a:lnSpc>
                <a:spcPct val="115000"/>
              </a:lnSpc>
              <a:spcBef>
                <a:spcPts val="0"/>
              </a:spcBef>
              <a:spcAft>
                <a:spcPts val="0"/>
              </a:spcAft>
              <a:buSzPts val="1800"/>
              <a:buNone/>
            </a:pPr>
            <a:r>
              <a:rPr lang="ja"/>
              <a:t>);</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出欠テーブル</a:t>
            </a:r>
            <a:endParaRPr/>
          </a:p>
        </p:txBody>
      </p:sp>
      <p:sp>
        <p:nvSpPr>
          <p:cNvPr id="221" name="Google Shape;221;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CREATE TABLE attendance (</a:t>
            </a:r>
            <a:endParaRPr/>
          </a:p>
          <a:p>
            <a:pPr indent="0" lvl="0" marL="0" rtl="0" algn="l">
              <a:lnSpc>
                <a:spcPct val="115000"/>
              </a:lnSpc>
              <a:spcBef>
                <a:spcPts val="0"/>
              </a:spcBef>
              <a:spcAft>
                <a:spcPts val="0"/>
              </a:spcAft>
              <a:buSzPts val="1800"/>
              <a:buNone/>
            </a:pPr>
            <a:r>
              <a:rPr lang="ja"/>
              <a:t>  id INT PRIMARY KEY,</a:t>
            </a:r>
            <a:endParaRPr/>
          </a:p>
          <a:p>
            <a:pPr indent="0" lvl="0" marL="0" rtl="0" algn="l">
              <a:lnSpc>
                <a:spcPct val="115000"/>
              </a:lnSpc>
              <a:spcBef>
                <a:spcPts val="0"/>
              </a:spcBef>
              <a:spcAft>
                <a:spcPts val="0"/>
              </a:spcAft>
              <a:buSzPts val="1800"/>
              <a:buNone/>
            </a:pPr>
            <a:r>
              <a:rPr lang="ja"/>
              <a:t>  enrollment_id INT,</a:t>
            </a:r>
            <a:endParaRPr/>
          </a:p>
          <a:p>
            <a:pPr indent="0" lvl="0" marL="0" rtl="0" algn="l">
              <a:lnSpc>
                <a:spcPct val="115000"/>
              </a:lnSpc>
              <a:spcBef>
                <a:spcPts val="0"/>
              </a:spcBef>
              <a:spcAft>
                <a:spcPts val="0"/>
              </a:spcAft>
              <a:buSzPts val="1800"/>
              <a:buNone/>
            </a:pPr>
            <a:r>
              <a:rPr lang="ja"/>
              <a:t>  date DATE,</a:t>
            </a:r>
            <a:endParaRPr/>
          </a:p>
          <a:p>
            <a:pPr indent="0" lvl="0" marL="0" rtl="0" algn="l">
              <a:lnSpc>
                <a:spcPct val="115000"/>
              </a:lnSpc>
              <a:spcBef>
                <a:spcPts val="0"/>
              </a:spcBef>
              <a:spcAft>
                <a:spcPts val="0"/>
              </a:spcAft>
              <a:buSzPts val="1800"/>
              <a:buNone/>
            </a:pPr>
            <a:r>
              <a:rPr lang="ja"/>
              <a:t>  status VARCHAR(20),</a:t>
            </a:r>
            <a:endParaRPr/>
          </a:p>
          <a:p>
            <a:pPr indent="0" lvl="0" marL="0" rtl="0" algn="l">
              <a:lnSpc>
                <a:spcPct val="115000"/>
              </a:lnSpc>
              <a:spcBef>
                <a:spcPts val="0"/>
              </a:spcBef>
              <a:spcAft>
                <a:spcPts val="0"/>
              </a:spcAft>
              <a:buSzPts val="1800"/>
              <a:buNone/>
            </a:pPr>
            <a:r>
              <a:rPr lang="ja"/>
              <a:t>  FOREIGN KEY (enrollment_id) REFERENCES enrollments(id)</a:t>
            </a:r>
            <a:endParaRPr/>
          </a:p>
          <a:p>
            <a:pPr indent="0" lvl="0" marL="0" rtl="0" algn="l">
              <a:lnSpc>
                <a:spcPct val="115000"/>
              </a:lnSpc>
              <a:spcBef>
                <a:spcPts val="0"/>
              </a:spcBef>
              <a:spcAft>
                <a:spcPts val="0"/>
              </a:spcAft>
              <a:buSzPts val="1800"/>
              <a:buNone/>
            </a:pPr>
            <a:r>
              <a:rPr lang="ja"/>
              <a:t>);</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課題テーブル</a:t>
            </a:r>
            <a:endParaRPr/>
          </a:p>
        </p:txBody>
      </p:sp>
      <p:sp>
        <p:nvSpPr>
          <p:cNvPr id="227" name="Google Shape;22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CREATE TABLE assignments (</a:t>
            </a:r>
            <a:endParaRPr/>
          </a:p>
          <a:p>
            <a:pPr indent="0" lvl="0" marL="0" rtl="0" algn="l">
              <a:lnSpc>
                <a:spcPct val="115000"/>
              </a:lnSpc>
              <a:spcBef>
                <a:spcPts val="0"/>
              </a:spcBef>
              <a:spcAft>
                <a:spcPts val="0"/>
              </a:spcAft>
              <a:buSzPts val="1800"/>
              <a:buNone/>
            </a:pPr>
            <a:r>
              <a:rPr lang="ja"/>
              <a:t>  id INT PRIMARY KEY,</a:t>
            </a:r>
            <a:endParaRPr/>
          </a:p>
          <a:p>
            <a:pPr indent="0" lvl="0" marL="0" rtl="0" algn="l">
              <a:lnSpc>
                <a:spcPct val="115000"/>
              </a:lnSpc>
              <a:spcBef>
                <a:spcPts val="0"/>
              </a:spcBef>
              <a:spcAft>
                <a:spcPts val="0"/>
              </a:spcAft>
              <a:buSzPts val="1800"/>
              <a:buNone/>
            </a:pPr>
            <a:r>
              <a:rPr lang="ja"/>
              <a:t>  class_id INT,</a:t>
            </a:r>
            <a:endParaRPr/>
          </a:p>
          <a:p>
            <a:pPr indent="0" lvl="0" marL="0" rtl="0" algn="l">
              <a:lnSpc>
                <a:spcPct val="115000"/>
              </a:lnSpc>
              <a:spcBef>
                <a:spcPts val="0"/>
              </a:spcBef>
              <a:spcAft>
                <a:spcPts val="0"/>
              </a:spcAft>
              <a:buSzPts val="1800"/>
              <a:buNone/>
            </a:pPr>
            <a:r>
              <a:rPr lang="ja"/>
              <a:t>  name VARCHAR(255),</a:t>
            </a:r>
            <a:endParaRPr/>
          </a:p>
          <a:p>
            <a:pPr indent="0" lvl="0" marL="0" rtl="0" algn="l">
              <a:lnSpc>
                <a:spcPct val="115000"/>
              </a:lnSpc>
              <a:spcBef>
                <a:spcPts val="0"/>
              </a:spcBef>
              <a:spcAft>
                <a:spcPts val="0"/>
              </a:spcAft>
              <a:buSzPts val="1800"/>
              <a:buNone/>
            </a:pPr>
            <a:r>
              <a:rPr lang="ja"/>
              <a:t>  description TEXT,</a:t>
            </a:r>
            <a:endParaRPr/>
          </a:p>
          <a:p>
            <a:pPr indent="0" lvl="0" marL="0" rtl="0" algn="l">
              <a:lnSpc>
                <a:spcPct val="115000"/>
              </a:lnSpc>
              <a:spcBef>
                <a:spcPts val="0"/>
              </a:spcBef>
              <a:spcAft>
                <a:spcPts val="0"/>
              </a:spcAft>
              <a:buSzPts val="1800"/>
              <a:buNone/>
            </a:pPr>
            <a:r>
              <a:rPr lang="ja"/>
              <a:t>  deadline DATETIME,</a:t>
            </a:r>
            <a:endParaRPr/>
          </a:p>
          <a:p>
            <a:pPr indent="0" lvl="0" marL="0" rtl="0" algn="l">
              <a:lnSpc>
                <a:spcPct val="115000"/>
              </a:lnSpc>
              <a:spcBef>
                <a:spcPts val="0"/>
              </a:spcBef>
              <a:spcAft>
                <a:spcPts val="0"/>
              </a:spcAft>
              <a:buSzPts val="1800"/>
              <a:buNone/>
            </a:pPr>
            <a:r>
              <a:rPr lang="ja"/>
              <a:t>  FOREIGN KEY (class_id) REFERENCES classes(id)</a:t>
            </a:r>
            <a:endParaRPr/>
          </a:p>
          <a:p>
            <a:pPr indent="0" lvl="0" marL="0" rtl="0" algn="l">
              <a:lnSpc>
                <a:spcPct val="115000"/>
              </a:lnSpc>
              <a:spcBef>
                <a:spcPts val="0"/>
              </a:spcBef>
              <a:spcAft>
                <a:spcPts val="0"/>
              </a:spcAft>
              <a:buSzPts val="1800"/>
              <a:buNone/>
            </a:pPr>
            <a:r>
              <a:rPr lang="ja"/>
              <a:t>);</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機能実現1 該当コースに存在する生徒の名前を検索する</a:t>
            </a:r>
            <a:endParaRPr/>
          </a:p>
        </p:txBody>
      </p:sp>
      <p:sp>
        <p:nvSpPr>
          <p:cNvPr id="233" name="Google Shape;233;p43"/>
          <p:cNvSpPr txBox="1"/>
          <p:nvPr>
            <p:ph idx="1" type="body"/>
          </p:nvPr>
        </p:nvSpPr>
        <p:spPr>
          <a:xfrm>
            <a:off x="311700" y="1078575"/>
            <a:ext cx="8520600" cy="7377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38996"/>
              <a:buNone/>
            </a:pPr>
            <a:r>
              <a:rPr lang="ja"/>
              <a:t>SELECT students.name  FROM (course,enrollement,students)　where students.id = enrollment.student_id and course.id = enrollment.id and course.name = ‘線形代数A’</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10825" y="0"/>
            <a:ext cx="2524800" cy="480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システム概要</a:t>
            </a:r>
            <a:endParaRPr/>
          </a:p>
        </p:txBody>
      </p:sp>
      <p:sp>
        <p:nvSpPr>
          <p:cNvPr id="106" name="Google Shape;106;p26"/>
          <p:cNvSpPr txBox="1"/>
          <p:nvPr/>
        </p:nvSpPr>
        <p:spPr>
          <a:xfrm>
            <a:off x="194350" y="719075"/>
            <a:ext cx="648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txBox="1"/>
          <p:nvPr/>
        </p:nvSpPr>
        <p:spPr>
          <a:xfrm>
            <a:off x="359525" y="1357750"/>
            <a:ext cx="8104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塾の授業出席簿および給与計算の際にエクセルに入力しており、</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使い勝手が悪いためwebシステムに移行する</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機能はクラスを担当する先生が生徒の出席情報を入力することができ</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また、先生の当月分の給与を計算できること</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また管理者画面で、生徒情報の登録やクラス編成を変更できる機能まで追加できるとよいと考えている</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PHPスクリプト</a:t>
            </a:r>
            <a:endParaRPr/>
          </a:p>
        </p:txBody>
      </p:sp>
      <p:sp>
        <p:nvSpPr>
          <p:cNvPr id="239" name="Google Shape;23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システムへのリンク</a:t>
            </a:r>
            <a:endParaRPr/>
          </a:p>
        </p:txBody>
      </p:sp>
      <p:sp>
        <p:nvSpPr>
          <p:cNvPr id="245" name="Google Shape;24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u="sng">
                <a:solidFill>
                  <a:schemeClr val="hlink"/>
                </a:solidFill>
                <a:hlinkClick r:id="rId3"/>
              </a:rPr>
              <a:t>http://turkey.slis.tsukuba.ac.jp/~s2212022/attendance_system/index.html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idx="1" type="body"/>
          </p:nvPr>
        </p:nvSpPr>
        <p:spPr>
          <a:xfrm>
            <a:off x="-210950" y="5156525"/>
            <a:ext cx="8689500" cy="171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t/>
            </a:r>
            <a:endParaRPr/>
          </a:p>
        </p:txBody>
      </p:sp>
      <p:graphicFrame>
        <p:nvGraphicFramePr>
          <p:cNvPr id="113" name="Google Shape;113;p27"/>
          <p:cNvGraphicFramePr/>
          <p:nvPr/>
        </p:nvGraphicFramePr>
        <p:xfrm>
          <a:off x="351000" y="1694200"/>
          <a:ext cx="3000000" cy="3000000"/>
        </p:xfrm>
        <a:graphic>
          <a:graphicData uri="http://schemas.openxmlformats.org/drawingml/2006/table">
            <a:tbl>
              <a:tblPr>
                <a:noFill/>
                <a:tableStyleId>{6E33D1FB-E423-467F-BE4E-087785B3A146}</a:tableStyleId>
              </a:tblPr>
              <a:tblGrid>
                <a:gridCol w="865575"/>
              </a:tblGrid>
              <a:tr h="2488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solidFill>
                            <a:srgbClr val="FF0000"/>
                          </a:solidFill>
                        </a:rPr>
                        <a:t>students</a:t>
                      </a:r>
                      <a:endParaRPr sz="800" u="none" cap="none" strike="noStrike">
                        <a:solidFill>
                          <a:srgbClr val="FF0000"/>
                        </a:solidFill>
                      </a:endParaRPr>
                    </a:p>
                  </a:txBody>
                  <a:tcPr marT="91425" marB="91425" marR="91425" marL="91425"/>
                </a:tc>
              </a:tr>
              <a:tr h="2488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id</a:t>
                      </a:r>
                      <a:endParaRPr sz="800" u="none" cap="none" strike="noStrike"/>
                    </a:p>
                  </a:txBody>
                  <a:tcPr marT="91425" marB="91425" marR="91425" marL="91425"/>
                </a:tc>
              </a:tr>
              <a:tr h="2488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name</a:t>
                      </a:r>
                      <a:endParaRPr sz="800" u="none" cap="none" strike="noStrike"/>
                    </a:p>
                  </a:txBody>
                  <a:tcPr marT="91425" marB="91425" marR="91425" marL="91425"/>
                </a:tc>
              </a:tr>
              <a:tr h="2488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email</a:t>
                      </a:r>
                      <a:endParaRPr sz="800" u="none" cap="none" strike="noStrike"/>
                    </a:p>
                  </a:txBody>
                  <a:tcPr marT="91425" marB="91425" marR="91425" marL="91425"/>
                </a:tc>
              </a:tr>
              <a:tr h="2488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password</a:t>
                      </a:r>
                      <a:endParaRPr sz="800" u="none" cap="none" strike="noStrike"/>
                    </a:p>
                  </a:txBody>
                  <a:tcPr marT="91425" marB="91425" marR="91425" marL="91425"/>
                </a:tc>
              </a:tr>
              <a:tr h="2488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phone</a:t>
                      </a:r>
                      <a:endParaRPr sz="800" u="none" cap="none" strike="noStrike"/>
                    </a:p>
                  </a:txBody>
                  <a:tcPr marT="91425" marB="91425" marR="91425" marL="91425"/>
                </a:tc>
              </a:tr>
              <a:tr h="2488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address</a:t>
                      </a:r>
                      <a:endParaRPr sz="800" u="none" cap="none" strike="noStrike"/>
                    </a:p>
                  </a:txBody>
                  <a:tcPr marT="91425" marB="91425" marR="91425" marL="91425"/>
                </a:tc>
              </a:tr>
              <a:tr h="2488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birthday</a:t>
                      </a:r>
                      <a:endParaRPr sz="800" u="none" cap="none" strike="noStrike"/>
                    </a:p>
                  </a:txBody>
                  <a:tcPr marT="91425" marB="91425" marR="91425" marL="91425"/>
                </a:tc>
              </a:tr>
              <a:tr h="3426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parent_name</a:t>
                      </a:r>
                      <a:endParaRPr sz="800" u="none" cap="none" strike="noStrike"/>
                    </a:p>
                  </a:txBody>
                  <a:tcPr marT="91425" marB="91425" marR="91425" marL="91425"/>
                </a:tc>
              </a:tr>
              <a:tr h="3426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parent_email</a:t>
                      </a:r>
                      <a:endParaRPr sz="800" u="none" cap="none" strike="noStrike"/>
                    </a:p>
                  </a:txBody>
                  <a:tcPr marT="91425" marB="91425" marR="91425" marL="91425"/>
                </a:tc>
              </a:tr>
              <a:tr h="3426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parent_phone</a:t>
                      </a:r>
                      <a:endParaRPr sz="800" u="none" cap="none" strike="noStrike"/>
                    </a:p>
                  </a:txBody>
                  <a:tcPr marT="91425" marB="91425" marR="91425" marL="91425"/>
                </a:tc>
              </a:tr>
            </a:tbl>
          </a:graphicData>
        </a:graphic>
      </p:graphicFrame>
      <p:graphicFrame>
        <p:nvGraphicFramePr>
          <p:cNvPr id="114" name="Google Shape;114;p27"/>
          <p:cNvGraphicFramePr/>
          <p:nvPr/>
        </p:nvGraphicFramePr>
        <p:xfrm>
          <a:off x="1681575" y="2355775"/>
          <a:ext cx="3000000" cy="3000000"/>
        </p:xfrm>
        <a:graphic>
          <a:graphicData uri="http://schemas.openxmlformats.org/drawingml/2006/table">
            <a:tbl>
              <a:tblPr>
                <a:noFill/>
                <a:tableStyleId>{6E33D1FB-E423-467F-BE4E-087785B3A146}</a:tableStyleId>
              </a:tblPr>
              <a:tblGrid>
                <a:gridCol w="865575"/>
              </a:tblGrid>
              <a:tr h="3386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solidFill>
                            <a:srgbClr val="FF0000"/>
                          </a:solidFill>
                        </a:rPr>
                        <a:t>teachers</a:t>
                      </a:r>
                      <a:endParaRPr sz="800" u="none" cap="none" strike="noStrike">
                        <a:solidFill>
                          <a:srgbClr val="FF0000"/>
                        </a:solidFill>
                      </a:endParaRPr>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id</a:t>
                      </a:r>
                      <a:endParaRPr sz="800" u="none" cap="none" strike="noStrike"/>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name</a:t>
                      </a:r>
                      <a:endParaRPr sz="800" u="none" cap="none" strike="noStrike"/>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email</a:t>
                      </a:r>
                      <a:endParaRPr sz="800" u="none" cap="none" strike="noStrike"/>
                    </a:p>
                  </a:txBody>
                  <a:tcPr marT="91425" marB="91425" marR="91425" marL="91425"/>
                </a:tc>
              </a:tr>
              <a:tr h="442225">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password</a:t>
                      </a:r>
                      <a:endParaRPr sz="800" u="none" cap="none" strike="noStrike"/>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phone</a:t>
                      </a:r>
                      <a:endParaRPr sz="800" u="none" cap="none" strike="noStrike"/>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address</a:t>
                      </a:r>
                      <a:endParaRPr sz="800" u="none" cap="none" strike="noStrike"/>
                    </a:p>
                  </a:txBody>
                  <a:tcPr marT="91425" marB="91425" marR="91425" marL="91425"/>
                </a:tc>
              </a:tr>
            </a:tbl>
          </a:graphicData>
        </a:graphic>
      </p:graphicFrame>
      <p:graphicFrame>
        <p:nvGraphicFramePr>
          <p:cNvPr id="115" name="Google Shape;115;p27"/>
          <p:cNvGraphicFramePr/>
          <p:nvPr/>
        </p:nvGraphicFramePr>
        <p:xfrm>
          <a:off x="1681563" y="321050"/>
          <a:ext cx="3000000" cy="3000000"/>
        </p:xfrm>
        <a:graphic>
          <a:graphicData uri="http://schemas.openxmlformats.org/drawingml/2006/table">
            <a:tbl>
              <a:tblPr>
                <a:noFill/>
                <a:tableStyleId>{6E33D1FB-E423-467F-BE4E-087785B3A146}</a:tableStyleId>
              </a:tblPr>
              <a:tblGrid>
                <a:gridCol w="865575"/>
              </a:tblGrid>
              <a:tr h="360200">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solidFill>
                            <a:schemeClr val="accent4"/>
                          </a:solidFill>
                        </a:rPr>
                        <a:t>courses</a:t>
                      </a:r>
                      <a:endParaRPr sz="900" u="none" cap="none" strike="noStrike">
                        <a:solidFill>
                          <a:schemeClr val="accent4"/>
                        </a:solidFill>
                      </a:endParaRPr>
                    </a:p>
                  </a:txBody>
                  <a:tcPr marT="91425" marB="91425" marR="91425" marL="91425"/>
                </a:tc>
              </a:tr>
              <a:tr h="333225">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t>id</a:t>
                      </a:r>
                      <a:endParaRPr sz="900" u="none" cap="none" strike="noStrike"/>
                    </a:p>
                  </a:txBody>
                  <a:tcPr marT="91425" marB="91425" marR="91425" marL="91425"/>
                </a:tc>
              </a:tr>
              <a:tr h="349875">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t>name</a:t>
                      </a:r>
                      <a:endParaRPr sz="900" u="none" cap="none" strike="noStrike"/>
                    </a:p>
                  </a:txBody>
                  <a:tcPr marT="91425" marB="91425" marR="91425" marL="91425"/>
                </a:tc>
              </a:tr>
              <a:tr h="329850">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t>description</a:t>
                      </a:r>
                      <a:endParaRPr sz="900" u="none" cap="none" strike="noStrike"/>
                    </a:p>
                  </a:txBody>
                  <a:tcPr marT="91425" marB="91425" marR="91425" marL="91425"/>
                </a:tc>
              </a:tr>
              <a:tr h="342225">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t>teacher_id</a:t>
                      </a:r>
                      <a:endParaRPr sz="900" u="none" cap="none" strike="noStrike"/>
                    </a:p>
                  </a:txBody>
                  <a:tcPr marT="91425" marB="91425" marR="91425" marL="91425"/>
                </a:tc>
              </a:tr>
            </a:tbl>
          </a:graphicData>
        </a:graphic>
      </p:graphicFrame>
      <p:graphicFrame>
        <p:nvGraphicFramePr>
          <p:cNvPr id="116" name="Google Shape;116;p27"/>
          <p:cNvGraphicFramePr/>
          <p:nvPr/>
        </p:nvGraphicFramePr>
        <p:xfrm>
          <a:off x="351000" y="102025"/>
          <a:ext cx="3000000" cy="3000000"/>
        </p:xfrm>
        <a:graphic>
          <a:graphicData uri="http://schemas.openxmlformats.org/drawingml/2006/table">
            <a:tbl>
              <a:tblPr>
                <a:noFill/>
                <a:tableStyleId>{6E33D1FB-E423-467F-BE4E-087785B3A146}</a:tableStyleId>
              </a:tblPr>
              <a:tblGrid>
                <a:gridCol w="865575"/>
              </a:tblGrid>
              <a:tr h="327250">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solidFill>
                            <a:schemeClr val="accent4"/>
                          </a:solidFill>
                        </a:rPr>
                        <a:t>enrollments</a:t>
                      </a:r>
                      <a:endParaRPr sz="900" u="none" cap="none" strike="noStrike">
                        <a:solidFill>
                          <a:schemeClr val="accent4"/>
                        </a:solidFill>
                      </a:endParaRPr>
                    </a:p>
                  </a:txBody>
                  <a:tcPr marT="91425" marB="91425" marR="91425" marL="91425"/>
                </a:tc>
              </a:tr>
              <a:tr h="322275">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t>id</a:t>
                      </a:r>
                      <a:endParaRPr sz="900" u="none" cap="none" strike="noStrike"/>
                    </a:p>
                  </a:txBody>
                  <a:tcPr marT="91425" marB="91425" marR="91425" marL="91425"/>
                </a:tc>
              </a:tr>
              <a:tr h="356875">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t>student_id</a:t>
                      </a:r>
                      <a:endParaRPr sz="900" u="none" cap="none" strike="noStrike"/>
                    </a:p>
                  </a:txBody>
                  <a:tcPr marT="91425" marB="91425" marR="91425" marL="91425"/>
                </a:tc>
              </a:tr>
              <a:tr h="327950">
                <a:tc>
                  <a:txBody>
                    <a:bodyPr/>
                    <a:lstStyle/>
                    <a:p>
                      <a:pPr indent="0" lvl="0" marL="0" marR="0" rtl="0" algn="l">
                        <a:lnSpc>
                          <a:spcPct val="100000"/>
                        </a:lnSpc>
                        <a:spcBef>
                          <a:spcPts val="0"/>
                        </a:spcBef>
                        <a:spcAft>
                          <a:spcPts val="0"/>
                        </a:spcAft>
                        <a:buClr>
                          <a:srgbClr val="000000"/>
                        </a:buClr>
                        <a:buSzPts val="900"/>
                        <a:buFont typeface="Arial"/>
                        <a:buNone/>
                      </a:pPr>
                      <a:r>
                        <a:rPr lang="ja" sz="900" u="none" cap="none" strike="noStrike"/>
                        <a:t>course_id</a:t>
                      </a:r>
                      <a:endParaRPr sz="900" u="none" cap="none" strike="noStrike"/>
                    </a:p>
                  </a:txBody>
                  <a:tcPr marT="91425" marB="91425" marR="91425" marL="91425"/>
                </a:tc>
              </a:tr>
            </a:tbl>
          </a:graphicData>
        </a:graphic>
      </p:graphicFrame>
      <p:graphicFrame>
        <p:nvGraphicFramePr>
          <p:cNvPr id="117" name="Google Shape;117;p27"/>
          <p:cNvGraphicFramePr/>
          <p:nvPr/>
        </p:nvGraphicFramePr>
        <p:xfrm>
          <a:off x="4704325" y="341313"/>
          <a:ext cx="3000000" cy="3000000"/>
        </p:xfrm>
        <a:graphic>
          <a:graphicData uri="http://schemas.openxmlformats.org/drawingml/2006/table">
            <a:tbl>
              <a:tblPr>
                <a:noFill/>
                <a:tableStyleId>{6E33D1FB-E423-467F-BE4E-087785B3A146}</a:tableStyleId>
              </a:tblPr>
              <a:tblGrid>
                <a:gridCol w="1102600"/>
              </a:tblGrid>
              <a:tr h="3470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solidFill>
                            <a:schemeClr val="accent4"/>
                          </a:solidFill>
                        </a:rPr>
                        <a:t>attendance</a:t>
                      </a:r>
                      <a:endParaRPr sz="1000" u="none" cap="none" strike="noStrike">
                        <a:solidFill>
                          <a:schemeClr val="accent4"/>
                        </a:solidFill>
                      </a:endParaRPr>
                    </a:p>
                  </a:txBody>
                  <a:tcPr marT="91425" marB="91425" marR="91425" marL="91425"/>
                </a:tc>
              </a:tr>
              <a:tr h="318075">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id</a:t>
                      </a:r>
                      <a:endParaRPr sz="1000" u="none" cap="none" strike="noStrike"/>
                    </a:p>
                  </a:txBody>
                  <a:tcPr marT="91425" marB="91425" marR="91425" marL="91425"/>
                </a:tc>
              </a:tr>
              <a:tr h="379775">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enrollement_id</a:t>
                      </a:r>
                      <a:endParaRPr sz="1000" u="none" cap="none" strike="noStrike"/>
                    </a:p>
                  </a:txBody>
                  <a:tcPr marT="91425" marB="91425" marR="91425" marL="91425"/>
                </a:tc>
              </a:tr>
              <a:tr h="318075">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date</a:t>
                      </a:r>
                      <a:endParaRPr sz="1000" u="none" cap="none" strike="noStrike"/>
                    </a:p>
                  </a:txBody>
                  <a:tcPr marT="91425" marB="91425" marR="91425" marL="91425"/>
                </a:tc>
              </a:tr>
              <a:tr h="318075">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status</a:t>
                      </a:r>
                      <a:endParaRPr sz="1000" u="none" cap="none" strike="noStrike"/>
                    </a:p>
                  </a:txBody>
                  <a:tcPr marT="91425" marB="91425" marR="91425" marL="91425"/>
                </a:tc>
              </a:tr>
            </a:tbl>
          </a:graphicData>
        </a:graphic>
      </p:graphicFrame>
      <p:graphicFrame>
        <p:nvGraphicFramePr>
          <p:cNvPr id="118" name="Google Shape;118;p27"/>
          <p:cNvGraphicFramePr/>
          <p:nvPr/>
        </p:nvGraphicFramePr>
        <p:xfrm>
          <a:off x="3144850" y="321050"/>
          <a:ext cx="3000000" cy="3000000"/>
        </p:xfrm>
        <a:graphic>
          <a:graphicData uri="http://schemas.openxmlformats.org/drawingml/2006/table">
            <a:tbl>
              <a:tblPr>
                <a:noFill/>
                <a:tableStyleId>{6E33D1FB-E423-467F-BE4E-087785B3A146}</a:tableStyleId>
              </a:tblPr>
              <a:tblGrid>
                <a:gridCol w="865575"/>
              </a:tblGrid>
              <a:tr h="33860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solidFill>
                            <a:schemeClr val="accent4"/>
                          </a:solidFill>
                        </a:rPr>
                        <a:t>assingments</a:t>
                      </a:r>
                      <a:endParaRPr sz="800" u="none" cap="none" strike="noStrike">
                        <a:solidFill>
                          <a:schemeClr val="accent4"/>
                        </a:solidFill>
                      </a:endParaRPr>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id</a:t>
                      </a:r>
                      <a:endParaRPr sz="800" u="none" cap="none" strike="noStrike"/>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course_id</a:t>
                      </a:r>
                      <a:endParaRPr sz="800" u="none" cap="none" strike="noStrike"/>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name</a:t>
                      </a:r>
                      <a:endParaRPr sz="800" u="none" cap="none" strike="noStrike"/>
                    </a:p>
                  </a:txBody>
                  <a:tcPr marT="91425" marB="91425" marR="91425" marL="91425"/>
                </a:tc>
              </a:tr>
              <a:tr h="442225">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description</a:t>
                      </a:r>
                      <a:endParaRPr sz="800" u="none" cap="none" strike="noStrike"/>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rPr lang="ja" sz="800" u="none" cap="none" strike="noStrike"/>
                        <a:t>deadline</a:t>
                      </a:r>
                      <a:endParaRPr sz="800" u="none" cap="none" strike="noStrike"/>
                    </a:p>
                  </a:txBody>
                  <a:tcPr marT="91425" marB="91425" marR="91425" marL="91425"/>
                </a:tc>
              </a:tr>
              <a:tr h="38655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r>
            </a:tbl>
          </a:graphicData>
        </a:graphic>
      </p:graphicFrame>
      <p:cxnSp>
        <p:nvCxnSpPr>
          <p:cNvPr id="119" name="Google Shape;119;p27"/>
          <p:cNvCxnSpPr/>
          <p:nvPr/>
        </p:nvCxnSpPr>
        <p:spPr>
          <a:xfrm>
            <a:off x="2084225" y="2048450"/>
            <a:ext cx="0" cy="330900"/>
          </a:xfrm>
          <a:prstGeom prst="straightConnector1">
            <a:avLst/>
          </a:prstGeom>
          <a:noFill/>
          <a:ln cap="flat" cmpd="sng" w="9525">
            <a:solidFill>
              <a:schemeClr val="dk2"/>
            </a:solidFill>
            <a:prstDash val="solid"/>
            <a:round/>
            <a:headEnd len="sm" w="sm" type="none"/>
            <a:tailEnd len="sm" w="sm" type="none"/>
          </a:ln>
        </p:spPr>
      </p:cxnSp>
      <p:sp>
        <p:nvSpPr>
          <p:cNvPr id="120" name="Google Shape;120;p27"/>
          <p:cNvSpPr txBox="1"/>
          <p:nvPr/>
        </p:nvSpPr>
        <p:spPr>
          <a:xfrm>
            <a:off x="2171044" y="1983050"/>
            <a:ext cx="27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cxnSp>
        <p:nvCxnSpPr>
          <p:cNvPr id="121" name="Google Shape;121;p27"/>
          <p:cNvCxnSpPr/>
          <p:nvPr/>
        </p:nvCxnSpPr>
        <p:spPr>
          <a:xfrm>
            <a:off x="778225" y="1440175"/>
            <a:ext cx="0" cy="250500"/>
          </a:xfrm>
          <a:prstGeom prst="straightConnector1">
            <a:avLst/>
          </a:prstGeom>
          <a:noFill/>
          <a:ln cap="flat" cmpd="sng" w="9525">
            <a:solidFill>
              <a:schemeClr val="dk2"/>
            </a:solidFill>
            <a:prstDash val="solid"/>
            <a:round/>
            <a:headEnd len="sm" w="sm" type="none"/>
            <a:tailEnd len="sm" w="sm" type="none"/>
          </a:ln>
        </p:spPr>
      </p:cxnSp>
      <p:sp>
        <p:nvSpPr>
          <p:cNvPr id="122" name="Google Shape;122;p27"/>
          <p:cNvSpPr txBox="1"/>
          <p:nvPr/>
        </p:nvSpPr>
        <p:spPr>
          <a:xfrm>
            <a:off x="1118150" y="1411525"/>
            <a:ext cx="3669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23" name="Google Shape;123;p27"/>
          <p:cNvSpPr txBox="1"/>
          <p:nvPr/>
        </p:nvSpPr>
        <p:spPr>
          <a:xfrm>
            <a:off x="2706056" y="790100"/>
            <a:ext cx="279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cxnSp>
        <p:nvCxnSpPr>
          <p:cNvPr id="124" name="Google Shape;124;p27"/>
          <p:cNvCxnSpPr/>
          <p:nvPr/>
        </p:nvCxnSpPr>
        <p:spPr>
          <a:xfrm>
            <a:off x="2558325" y="1207600"/>
            <a:ext cx="572400" cy="0"/>
          </a:xfrm>
          <a:prstGeom prst="straightConnector1">
            <a:avLst/>
          </a:prstGeom>
          <a:noFill/>
          <a:ln cap="flat" cmpd="sng" w="9525">
            <a:solidFill>
              <a:schemeClr val="dk2"/>
            </a:solidFill>
            <a:prstDash val="solid"/>
            <a:round/>
            <a:headEnd len="sm" w="sm" type="none"/>
            <a:tailEnd len="sm" w="sm" type="none"/>
          </a:ln>
        </p:spPr>
      </p:cxnSp>
      <p:sp>
        <p:nvSpPr>
          <p:cNvPr id="125" name="Google Shape;125;p27"/>
          <p:cNvSpPr txBox="1"/>
          <p:nvPr/>
        </p:nvSpPr>
        <p:spPr>
          <a:xfrm>
            <a:off x="2662550" y="681250"/>
            <a:ext cx="468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Arial"/>
                <a:ea typeface="Arial"/>
                <a:cs typeface="Arial"/>
                <a:sym typeface="Arial"/>
              </a:rPr>
              <a:t>1 N</a:t>
            </a:r>
            <a:endParaRPr b="0" i="0" sz="800" u="none" cap="none" strike="noStrike">
              <a:solidFill>
                <a:srgbClr val="000000"/>
              </a:solidFill>
              <a:latin typeface="Arial"/>
              <a:ea typeface="Arial"/>
              <a:cs typeface="Arial"/>
              <a:sym typeface="Arial"/>
            </a:endParaRPr>
          </a:p>
        </p:txBody>
      </p:sp>
      <p:cxnSp>
        <p:nvCxnSpPr>
          <p:cNvPr id="126" name="Google Shape;126;p27"/>
          <p:cNvCxnSpPr/>
          <p:nvPr/>
        </p:nvCxnSpPr>
        <p:spPr>
          <a:xfrm>
            <a:off x="1225500" y="903475"/>
            <a:ext cx="474000" cy="0"/>
          </a:xfrm>
          <a:prstGeom prst="straightConnector1">
            <a:avLst/>
          </a:prstGeom>
          <a:noFill/>
          <a:ln cap="flat" cmpd="sng" w="9525">
            <a:solidFill>
              <a:schemeClr val="dk2"/>
            </a:solidFill>
            <a:prstDash val="solid"/>
            <a:round/>
            <a:headEnd len="sm" w="sm" type="none"/>
            <a:tailEnd len="sm" w="sm" type="none"/>
          </a:ln>
        </p:spPr>
      </p:cxnSp>
      <p:sp>
        <p:nvSpPr>
          <p:cNvPr id="127" name="Google Shape;127;p27"/>
          <p:cNvSpPr txBox="1"/>
          <p:nvPr/>
        </p:nvSpPr>
        <p:spPr>
          <a:xfrm>
            <a:off x="0" y="1374525"/>
            <a:ext cx="279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Arial"/>
                <a:ea typeface="Arial"/>
                <a:cs typeface="Arial"/>
                <a:sym typeface="Arial"/>
              </a:rPr>
              <a:t>1</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Arial"/>
                <a:ea typeface="Arial"/>
                <a:cs typeface="Arial"/>
                <a:sym typeface="Arial"/>
              </a:rPr>
              <a:t>1</a:t>
            </a:r>
            <a:endParaRPr b="0" i="0" sz="800" u="none" cap="none" strike="noStrike">
              <a:solidFill>
                <a:srgbClr val="000000"/>
              </a:solidFill>
              <a:latin typeface="Arial"/>
              <a:ea typeface="Arial"/>
              <a:cs typeface="Arial"/>
              <a:sym typeface="Arial"/>
            </a:endParaRPr>
          </a:p>
        </p:txBody>
      </p:sp>
      <p:sp>
        <p:nvSpPr>
          <p:cNvPr id="128" name="Google Shape;128;p27"/>
          <p:cNvSpPr txBox="1"/>
          <p:nvPr/>
        </p:nvSpPr>
        <p:spPr>
          <a:xfrm>
            <a:off x="1282000" y="429275"/>
            <a:ext cx="468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1  1</a:t>
            </a:r>
            <a:endParaRPr b="0" i="0" sz="900" u="none" cap="none" strike="noStrike">
              <a:solidFill>
                <a:srgbClr val="000000"/>
              </a:solidFill>
              <a:latin typeface="Arial"/>
              <a:ea typeface="Arial"/>
              <a:cs typeface="Arial"/>
              <a:sym typeface="Arial"/>
            </a:endParaRPr>
          </a:p>
        </p:txBody>
      </p:sp>
      <p:cxnSp>
        <p:nvCxnSpPr>
          <p:cNvPr id="129" name="Google Shape;129;p27"/>
          <p:cNvCxnSpPr/>
          <p:nvPr/>
        </p:nvCxnSpPr>
        <p:spPr>
          <a:xfrm>
            <a:off x="1216550" y="169950"/>
            <a:ext cx="4070100" cy="152100"/>
          </a:xfrm>
          <a:prstGeom prst="straightConnector1">
            <a:avLst/>
          </a:prstGeom>
          <a:noFill/>
          <a:ln cap="flat" cmpd="sng" w="9525">
            <a:solidFill>
              <a:schemeClr val="dk2"/>
            </a:solidFill>
            <a:prstDash val="solid"/>
            <a:round/>
            <a:headEnd len="sm" w="sm" type="none"/>
            <a:tailEnd len="sm" w="sm" type="none"/>
          </a:ln>
        </p:spPr>
      </p:cxnSp>
      <p:sp>
        <p:nvSpPr>
          <p:cNvPr id="130" name="Google Shape;130;p27"/>
          <p:cNvSpPr txBox="1"/>
          <p:nvPr/>
        </p:nvSpPr>
        <p:spPr>
          <a:xfrm>
            <a:off x="4060675" y="-58875"/>
            <a:ext cx="59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1 1</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150250" y="248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スキーマ設計</a:t>
            </a:r>
            <a:endParaRPr/>
          </a:p>
        </p:txBody>
      </p:sp>
      <p:sp>
        <p:nvSpPr>
          <p:cNvPr id="136" name="Google Shape;136;p28"/>
          <p:cNvSpPr txBox="1"/>
          <p:nvPr>
            <p:ph idx="1" type="body"/>
          </p:nvPr>
        </p:nvSpPr>
        <p:spPr>
          <a:xfrm>
            <a:off x="524050" y="1005250"/>
            <a:ext cx="8520600" cy="3624600"/>
          </a:xfrm>
          <a:prstGeom prst="rect">
            <a:avLst/>
          </a:prstGeom>
          <a:solidFill>
            <a:schemeClr val="lt1"/>
          </a:solid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SzPct val="98901"/>
              <a:buNone/>
            </a:pPr>
            <a:r>
              <a:rPr lang="ja" sz="5600">
                <a:solidFill>
                  <a:schemeClr val="dk1"/>
                </a:solidFill>
              </a:rPr>
              <a:t>students(id,name,email,password,phone,address,birthday,parent_name,parent_email,parent_phone)</a:t>
            </a:r>
            <a:endParaRPr sz="5600">
              <a:solidFill>
                <a:schemeClr val="dk1"/>
              </a:solidFill>
            </a:endParaRPr>
          </a:p>
          <a:p>
            <a:pPr indent="0" lvl="0" marL="0" rtl="0" algn="l">
              <a:lnSpc>
                <a:spcPct val="115000"/>
              </a:lnSpc>
              <a:spcBef>
                <a:spcPts val="1200"/>
              </a:spcBef>
              <a:spcAft>
                <a:spcPts val="0"/>
              </a:spcAft>
              <a:buSzPct val="98901"/>
              <a:buNone/>
            </a:pPr>
            <a:r>
              <a:rPr lang="ja" sz="5600">
                <a:solidFill>
                  <a:schemeClr val="dk1"/>
                </a:solidFill>
              </a:rPr>
              <a:t>teachers(id,name,email,password,phone,address)</a:t>
            </a:r>
            <a:endParaRPr sz="5600">
              <a:solidFill>
                <a:schemeClr val="dk1"/>
              </a:solidFill>
            </a:endParaRPr>
          </a:p>
          <a:p>
            <a:pPr indent="0" lvl="0" marL="0" rtl="0" algn="l">
              <a:lnSpc>
                <a:spcPct val="115000"/>
              </a:lnSpc>
              <a:spcBef>
                <a:spcPts val="1200"/>
              </a:spcBef>
              <a:spcAft>
                <a:spcPts val="0"/>
              </a:spcAft>
              <a:buSzPct val="98901"/>
              <a:buNone/>
            </a:pPr>
            <a:r>
              <a:rPr lang="ja" sz="5600">
                <a:solidFill>
                  <a:schemeClr val="dk1"/>
                </a:solidFill>
              </a:rPr>
              <a:t>courses(id,name,description,teachers_id)</a:t>
            </a:r>
            <a:endParaRPr sz="5600">
              <a:solidFill>
                <a:schemeClr val="dk1"/>
              </a:solidFill>
            </a:endParaRPr>
          </a:p>
          <a:p>
            <a:pPr indent="0" lvl="0" marL="0" rtl="0" algn="l">
              <a:lnSpc>
                <a:spcPct val="115000"/>
              </a:lnSpc>
              <a:spcBef>
                <a:spcPts val="1200"/>
              </a:spcBef>
              <a:spcAft>
                <a:spcPts val="0"/>
              </a:spcAft>
              <a:buSzPct val="98901"/>
              <a:buNone/>
            </a:pPr>
            <a:r>
              <a:rPr lang="ja" sz="5600">
                <a:solidFill>
                  <a:schemeClr val="dk1"/>
                </a:solidFill>
              </a:rPr>
              <a:t>enrollment(id,student_id,course_id)</a:t>
            </a:r>
            <a:endParaRPr sz="5600">
              <a:solidFill>
                <a:schemeClr val="dk1"/>
              </a:solidFill>
            </a:endParaRPr>
          </a:p>
          <a:p>
            <a:pPr indent="0" lvl="0" marL="0" rtl="0" algn="l">
              <a:lnSpc>
                <a:spcPct val="115000"/>
              </a:lnSpc>
              <a:spcBef>
                <a:spcPts val="1200"/>
              </a:spcBef>
              <a:spcAft>
                <a:spcPts val="0"/>
              </a:spcAft>
              <a:buSzPct val="98901"/>
              <a:buNone/>
            </a:pPr>
            <a:r>
              <a:rPr lang="ja" sz="5600">
                <a:solidFill>
                  <a:schemeClr val="dk1"/>
                </a:solidFill>
              </a:rPr>
              <a:t>assignments(id,class_id,name,description,deadline)</a:t>
            </a:r>
            <a:endParaRPr sz="5600">
              <a:solidFill>
                <a:schemeClr val="dk1"/>
              </a:solidFill>
            </a:endParaRPr>
          </a:p>
          <a:p>
            <a:pPr indent="0" lvl="0" marL="0" rtl="0" algn="l">
              <a:lnSpc>
                <a:spcPct val="115000"/>
              </a:lnSpc>
              <a:spcBef>
                <a:spcPts val="1200"/>
              </a:spcBef>
              <a:spcAft>
                <a:spcPts val="0"/>
              </a:spcAft>
              <a:buSzPct val="98901"/>
              <a:buNone/>
            </a:pPr>
            <a:r>
              <a:rPr lang="ja" sz="5600">
                <a:solidFill>
                  <a:schemeClr val="dk1"/>
                </a:solidFill>
              </a:rPr>
              <a:t>attendance(id,enrollment_id,date,status)</a:t>
            </a:r>
            <a:endParaRPr sz="5600">
              <a:solidFill>
                <a:schemeClr val="dk1"/>
              </a:solidFill>
            </a:endParaRPr>
          </a:p>
          <a:p>
            <a:pPr indent="0" lvl="0" marL="0" rtl="0" algn="l">
              <a:lnSpc>
                <a:spcPct val="115000"/>
              </a:lnSpc>
              <a:spcBef>
                <a:spcPts val="1200"/>
              </a:spcBef>
              <a:spcAft>
                <a:spcPts val="0"/>
              </a:spcAft>
              <a:buSzPct val="98901"/>
              <a:buNone/>
            </a:pPr>
            <a:r>
              <a:rPr lang="ja" sz="5600">
                <a:solidFill>
                  <a:schemeClr val="dk1"/>
                </a:solidFill>
              </a:rPr>
              <a:t>submissions(id,student_id,assignment_id)</a:t>
            </a:r>
            <a:endParaRPr sz="5600">
              <a:solidFill>
                <a:schemeClr val="dk1"/>
              </a:solidFill>
            </a:endParaRPr>
          </a:p>
          <a:p>
            <a:pPr indent="0" lvl="0" marL="0" rtl="0" algn="l">
              <a:lnSpc>
                <a:spcPct val="115000"/>
              </a:lnSpc>
              <a:spcBef>
                <a:spcPts val="1200"/>
              </a:spcBef>
              <a:spcAft>
                <a:spcPts val="0"/>
              </a:spcAft>
              <a:buSzPts val="1385"/>
              <a:buNone/>
            </a:pPr>
            <a:r>
              <a:t/>
            </a:r>
            <a:endParaRPr sz="1100">
              <a:solidFill>
                <a:schemeClr val="dk1"/>
              </a:solidFill>
            </a:endParaRPr>
          </a:p>
          <a:p>
            <a:pPr indent="0" lvl="0" marL="0" rtl="0" algn="l">
              <a:lnSpc>
                <a:spcPct val="115000"/>
              </a:lnSpc>
              <a:spcBef>
                <a:spcPts val="1200"/>
              </a:spcBef>
              <a:spcAft>
                <a:spcPts val="0"/>
              </a:spcAft>
              <a:buSzPts val="1385"/>
              <a:buNone/>
            </a:pPr>
            <a:r>
              <a:t/>
            </a:r>
            <a:endParaRPr sz="1100">
              <a:solidFill>
                <a:schemeClr val="dk1"/>
              </a:solidFill>
            </a:endParaRPr>
          </a:p>
          <a:p>
            <a:pPr indent="0" lvl="0" marL="0" rtl="0" algn="l">
              <a:lnSpc>
                <a:spcPct val="115000"/>
              </a:lnSpc>
              <a:spcBef>
                <a:spcPts val="1200"/>
              </a:spcBef>
              <a:spcAft>
                <a:spcPts val="0"/>
              </a:spcAft>
              <a:buSzPts val="1385"/>
              <a:buNone/>
            </a:pPr>
            <a:r>
              <a:t/>
            </a:r>
            <a:endParaRPr sz="1100">
              <a:solidFill>
                <a:schemeClr val="dk1"/>
              </a:solidFill>
            </a:endParaRPr>
          </a:p>
          <a:p>
            <a:pPr indent="0" lvl="0" marL="0" rtl="0" algn="l">
              <a:lnSpc>
                <a:spcPct val="115000"/>
              </a:lnSpc>
              <a:spcBef>
                <a:spcPts val="1200"/>
              </a:spcBef>
              <a:spcAft>
                <a:spcPts val="0"/>
              </a:spcAft>
              <a:buSzPts val="1385"/>
              <a:buNone/>
            </a:pPr>
            <a:r>
              <a:t/>
            </a:r>
            <a:endParaRPr sz="1100">
              <a:solidFill>
                <a:schemeClr val="dk1"/>
              </a:solidFill>
            </a:endParaRPr>
          </a:p>
          <a:p>
            <a:pPr indent="0" lvl="0" marL="0" rtl="0" algn="l">
              <a:lnSpc>
                <a:spcPct val="115000"/>
              </a:lnSpc>
              <a:spcBef>
                <a:spcPts val="1200"/>
              </a:spcBef>
              <a:spcAft>
                <a:spcPts val="0"/>
              </a:spcAft>
              <a:buSzPts val="1385"/>
              <a:buNone/>
            </a:pPr>
            <a:r>
              <a:t/>
            </a:r>
            <a:endParaRPr sz="1300"/>
          </a:p>
          <a:p>
            <a:pPr indent="0" lvl="0" marL="0" rtl="0" algn="l">
              <a:lnSpc>
                <a:spcPct val="115000"/>
              </a:lnSpc>
              <a:spcBef>
                <a:spcPts val="1200"/>
              </a:spcBef>
              <a:spcAft>
                <a:spcPts val="0"/>
              </a:spcAft>
              <a:buSzPct val="307692"/>
              <a:buNone/>
            </a:pPr>
            <a:r>
              <a:t/>
            </a:r>
            <a:endParaRPr/>
          </a:p>
          <a:p>
            <a:pPr indent="0" lvl="0" marL="0" rtl="0" algn="l">
              <a:lnSpc>
                <a:spcPct val="115000"/>
              </a:lnSpc>
              <a:spcBef>
                <a:spcPts val="1200"/>
              </a:spcBef>
              <a:spcAft>
                <a:spcPts val="1200"/>
              </a:spcAft>
              <a:buSzPct val="307692"/>
              <a:buNone/>
            </a:pPr>
            <a:r>
              <a:t/>
            </a:r>
            <a:endParaRPr/>
          </a:p>
        </p:txBody>
      </p:sp>
      <p:cxnSp>
        <p:nvCxnSpPr>
          <p:cNvPr id="137" name="Google Shape;137;p28"/>
          <p:cNvCxnSpPr/>
          <p:nvPr/>
        </p:nvCxnSpPr>
        <p:spPr>
          <a:xfrm>
            <a:off x="1340975" y="1298750"/>
            <a:ext cx="158400" cy="0"/>
          </a:xfrm>
          <a:prstGeom prst="straightConnector1">
            <a:avLst/>
          </a:prstGeom>
          <a:noFill/>
          <a:ln cap="flat" cmpd="sng" w="9525">
            <a:solidFill>
              <a:schemeClr val="dk2"/>
            </a:solidFill>
            <a:prstDash val="solid"/>
            <a:round/>
            <a:headEnd len="sm" w="sm" type="none"/>
            <a:tailEnd len="sm" w="sm" type="none"/>
          </a:ln>
        </p:spPr>
      </p:cxnSp>
      <p:cxnSp>
        <p:nvCxnSpPr>
          <p:cNvPr id="138" name="Google Shape;138;p28"/>
          <p:cNvCxnSpPr/>
          <p:nvPr/>
        </p:nvCxnSpPr>
        <p:spPr>
          <a:xfrm>
            <a:off x="1362100" y="1626075"/>
            <a:ext cx="137400" cy="21000"/>
          </a:xfrm>
          <a:prstGeom prst="straightConnector1">
            <a:avLst/>
          </a:prstGeom>
          <a:noFill/>
          <a:ln cap="flat" cmpd="sng" w="9525">
            <a:solidFill>
              <a:schemeClr val="dk2"/>
            </a:solidFill>
            <a:prstDash val="solid"/>
            <a:round/>
            <a:headEnd len="sm" w="sm" type="none"/>
            <a:tailEnd len="sm" w="sm" type="none"/>
          </a:ln>
        </p:spPr>
      </p:cxnSp>
      <p:cxnSp>
        <p:nvCxnSpPr>
          <p:cNvPr id="139" name="Google Shape;139;p28"/>
          <p:cNvCxnSpPr/>
          <p:nvPr/>
        </p:nvCxnSpPr>
        <p:spPr>
          <a:xfrm>
            <a:off x="1309300" y="1985075"/>
            <a:ext cx="105600" cy="10500"/>
          </a:xfrm>
          <a:prstGeom prst="straightConnector1">
            <a:avLst/>
          </a:prstGeom>
          <a:noFill/>
          <a:ln cap="flat" cmpd="sng" w="9525">
            <a:solidFill>
              <a:schemeClr val="dk2"/>
            </a:solidFill>
            <a:prstDash val="solid"/>
            <a:round/>
            <a:headEnd len="sm" w="sm" type="none"/>
            <a:tailEnd len="sm" w="sm" type="none"/>
          </a:ln>
        </p:spPr>
      </p:cxnSp>
      <p:cxnSp>
        <p:nvCxnSpPr>
          <p:cNvPr id="140" name="Google Shape;140;p28"/>
          <p:cNvCxnSpPr/>
          <p:nvPr/>
        </p:nvCxnSpPr>
        <p:spPr>
          <a:xfrm>
            <a:off x="1541600" y="2344075"/>
            <a:ext cx="126600" cy="0"/>
          </a:xfrm>
          <a:prstGeom prst="straightConnector1">
            <a:avLst/>
          </a:prstGeom>
          <a:noFill/>
          <a:ln cap="flat" cmpd="sng" w="9525">
            <a:solidFill>
              <a:schemeClr val="dk2"/>
            </a:solidFill>
            <a:prstDash val="solid"/>
            <a:round/>
            <a:headEnd len="sm" w="sm" type="none"/>
            <a:tailEnd len="sm" w="sm" type="none"/>
          </a:ln>
        </p:spPr>
      </p:cxnSp>
      <p:cxnSp>
        <p:nvCxnSpPr>
          <p:cNvPr id="141" name="Google Shape;141;p28"/>
          <p:cNvCxnSpPr/>
          <p:nvPr/>
        </p:nvCxnSpPr>
        <p:spPr>
          <a:xfrm>
            <a:off x="1689425" y="2692525"/>
            <a:ext cx="95100" cy="21000"/>
          </a:xfrm>
          <a:prstGeom prst="straightConnector1">
            <a:avLst/>
          </a:prstGeom>
          <a:noFill/>
          <a:ln cap="flat" cmpd="sng" w="9525">
            <a:solidFill>
              <a:schemeClr val="dk2"/>
            </a:solidFill>
            <a:prstDash val="solid"/>
            <a:round/>
            <a:headEnd len="sm" w="sm" type="none"/>
            <a:tailEnd len="sm" w="sm" type="none"/>
          </a:ln>
        </p:spPr>
      </p:cxnSp>
      <p:cxnSp>
        <p:nvCxnSpPr>
          <p:cNvPr id="142" name="Google Shape;142;p28"/>
          <p:cNvCxnSpPr/>
          <p:nvPr/>
        </p:nvCxnSpPr>
        <p:spPr>
          <a:xfrm>
            <a:off x="1573275" y="3040950"/>
            <a:ext cx="137400" cy="0"/>
          </a:xfrm>
          <a:prstGeom prst="straightConnector1">
            <a:avLst/>
          </a:prstGeom>
          <a:noFill/>
          <a:ln cap="flat" cmpd="sng" w="9525">
            <a:solidFill>
              <a:schemeClr val="dk2"/>
            </a:solidFill>
            <a:prstDash val="solid"/>
            <a:round/>
            <a:headEnd len="sm" w="sm" type="none"/>
            <a:tailEnd len="sm" w="sm" type="none"/>
          </a:ln>
        </p:spPr>
      </p:cxnSp>
      <p:cxnSp>
        <p:nvCxnSpPr>
          <p:cNvPr id="143" name="Google Shape;143;p28"/>
          <p:cNvCxnSpPr/>
          <p:nvPr/>
        </p:nvCxnSpPr>
        <p:spPr>
          <a:xfrm>
            <a:off x="1678875" y="3410525"/>
            <a:ext cx="1056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107650" y="454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studentテーブルの関数従属性および第三正規系である証明</a:t>
            </a:r>
            <a:endParaRPr/>
          </a:p>
        </p:txBody>
      </p:sp>
      <p:sp>
        <p:nvSpPr>
          <p:cNvPr id="149" name="Google Shape;149;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極小被覆は下記で示される。</a:t>
            </a:r>
            <a:endParaRPr/>
          </a:p>
          <a:p>
            <a:pPr indent="0" lvl="0" marL="0" rtl="0" algn="l">
              <a:lnSpc>
                <a:spcPct val="115000"/>
              </a:lnSpc>
              <a:spcBef>
                <a:spcPts val="0"/>
              </a:spcBef>
              <a:spcAft>
                <a:spcPts val="0"/>
              </a:spcAft>
              <a:buSzPts val="1800"/>
              <a:buNone/>
            </a:pPr>
            <a:r>
              <a:rPr lang="ja"/>
              <a:t>student:{id→name,id→password,id→phone,id→address…id→parent_phone}</a:t>
            </a:r>
            <a:endParaRPr/>
          </a:p>
          <a:p>
            <a:pPr indent="0" lvl="0" marL="0" rtl="0" algn="l">
              <a:lnSpc>
                <a:spcPct val="115000"/>
              </a:lnSpc>
              <a:spcBef>
                <a:spcPts val="0"/>
              </a:spcBef>
              <a:spcAft>
                <a:spcPts val="0"/>
              </a:spcAft>
              <a:buSzPts val="1800"/>
              <a:buNone/>
            </a:pPr>
            <a:r>
              <a:rPr lang="ja"/>
              <a:t>候補キーがであるため,いかなる非キー属性が,いかなる候補キーに部分従属しないので第二正規系である。</a:t>
            </a:r>
            <a:endParaRPr/>
          </a:p>
          <a:p>
            <a:pPr indent="0" lvl="0" marL="0" rtl="0" algn="l">
              <a:lnSpc>
                <a:spcPct val="115000"/>
              </a:lnSpc>
              <a:spcBef>
                <a:spcPts val="0"/>
              </a:spcBef>
              <a:spcAft>
                <a:spcPts val="0"/>
              </a:spcAft>
              <a:buSzPts val="1800"/>
              <a:buNone/>
            </a:pPr>
            <a:r>
              <a:rPr lang="ja"/>
              <a:t>またすべての非キー属性がいかなる候補キーからも推移従属しないので第三正規系である。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107650" y="454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teachersテーブルの関数従属性および第三正規系である証明</a:t>
            </a:r>
            <a:endParaRPr/>
          </a:p>
        </p:txBody>
      </p:sp>
      <p:sp>
        <p:nvSpPr>
          <p:cNvPr id="155" name="Google Shape;15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極小被覆は下記で示される。</a:t>
            </a:r>
            <a:endParaRPr/>
          </a:p>
          <a:p>
            <a:pPr indent="0" lvl="0" marL="0" rtl="0" algn="l">
              <a:lnSpc>
                <a:spcPct val="115000"/>
              </a:lnSpc>
              <a:spcBef>
                <a:spcPts val="0"/>
              </a:spcBef>
              <a:spcAft>
                <a:spcPts val="0"/>
              </a:spcAft>
              <a:buSzPts val="1800"/>
              <a:buNone/>
            </a:pPr>
            <a:r>
              <a:rPr lang="ja"/>
              <a:t>student:{id→name,id→password,id→phone,id→address…id→parent_phone}</a:t>
            </a:r>
            <a:endParaRPr/>
          </a:p>
          <a:p>
            <a:pPr indent="0" lvl="0" marL="0" rtl="0" algn="l">
              <a:lnSpc>
                <a:spcPct val="115000"/>
              </a:lnSpc>
              <a:spcBef>
                <a:spcPts val="0"/>
              </a:spcBef>
              <a:spcAft>
                <a:spcPts val="0"/>
              </a:spcAft>
              <a:buSzPts val="1800"/>
              <a:buNone/>
            </a:pPr>
            <a:r>
              <a:rPr lang="ja"/>
              <a:t>候補キーが単一であるため,いかなる非キー属性が,いかなる候補キーに部分従属しないので第二正規系である。</a:t>
            </a:r>
            <a:endParaRPr/>
          </a:p>
          <a:p>
            <a:pPr indent="0" lvl="0" marL="0" rtl="0" algn="l">
              <a:lnSpc>
                <a:spcPct val="115000"/>
              </a:lnSpc>
              <a:spcBef>
                <a:spcPts val="0"/>
              </a:spcBef>
              <a:spcAft>
                <a:spcPts val="0"/>
              </a:spcAft>
              <a:buSzPts val="1800"/>
              <a:buNone/>
            </a:pPr>
            <a:r>
              <a:rPr lang="ja"/>
              <a:t>またすべての非キー属性がいかなる候補キーからも推移従属しないので第三正規系である。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107650" y="454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courseテーブルの関数従属性および第三正規系である証明</a:t>
            </a:r>
            <a:endParaRPr/>
          </a:p>
        </p:txBody>
      </p:sp>
      <p:sp>
        <p:nvSpPr>
          <p:cNvPr id="161" name="Google Shape;161;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極小被覆は下記で示される。</a:t>
            </a:r>
            <a:endParaRPr/>
          </a:p>
          <a:p>
            <a:pPr indent="0" lvl="0" marL="0" rtl="0" algn="l">
              <a:lnSpc>
                <a:spcPct val="115000"/>
              </a:lnSpc>
              <a:spcBef>
                <a:spcPts val="1200"/>
              </a:spcBef>
              <a:spcAft>
                <a:spcPts val="0"/>
              </a:spcAft>
              <a:buClr>
                <a:schemeClr val="dk1"/>
              </a:buClr>
              <a:buSzPts val="5538"/>
              <a:buFont typeface="Arial"/>
              <a:buNone/>
            </a:pPr>
            <a:r>
              <a:rPr lang="ja" sz="1400">
                <a:solidFill>
                  <a:schemeClr val="dk1"/>
                </a:solidFill>
              </a:rPr>
              <a:t>courses{id→name,id→description,id→teachers_id)</a:t>
            </a:r>
            <a:endParaRPr sz="1400">
              <a:solidFill>
                <a:schemeClr val="dk1"/>
              </a:solidFill>
            </a:endParaRPr>
          </a:p>
          <a:p>
            <a:pPr indent="0" lvl="0" marL="0" rtl="0" algn="l">
              <a:lnSpc>
                <a:spcPct val="115000"/>
              </a:lnSpc>
              <a:spcBef>
                <a:spcPts val="0"/>
              </a:spcBef>
              <a:spcAft>
                <a:spcPts val="0"/>
              </a:spcAft>
              <a:buSzPts val="1800"/>
              <a:buNone/>
            </a:pPr>
            <a:r>
              <a:rPr lang="ja"/>
              <a:t>候補キーが単一であるため,いかなる非キー属性が,いかなる候補キーに部分従属しないので第二正規系である。</a:t>
            </a:r>
            <a:endParaRPr/>
          </a:p>
          <a:p>
            <a:pPr indent="0" lvl="0" marL="0" rtl="0" algn="l">
              <a:lnSpc>
                <a:spcPct val="115000"/>
              </a:lnSpc>
              <a:spcBef>
                <a:spcPts val="0"/>
              </a:spcBef>
              <a:spcAft>
                <a:spcPts val="0"/>
              </a:spcAft>
              <a:buSzPts val="1800"/>
              <a:buNone/>
            </a:pPr>
            <a:r>
              <a:rPr lang="ja"/>
              <a:t>またすべての非キー属性がいかなる候補キーからも推移従属しないので第三正規系である。</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0" y="192400"/>
            <a:ext cx="9081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enrollmentテーブルの関数従属性および第三正規系である証明</a:t>
            </a:r>
            <a:endParaRPr/>
          </a:p>
        </p:txBody>
      </p:sp>
      <p:sp>
        <p:nvSpPr>
          <p:cNvPr id="167" name="Google Shape;16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極小被覆は下記で示される。</a:t>
            </a:r>
            <a:endParaRPr/>
          </a:p>
          <a:p>
            <a:pPr indent="0" lvl="0" marL="0" rtl="0" algn="l">
              <a:lnSpc>
                <a:spcPct val="115000"/>
              </a:lnSpc>
              <a:spcBef>
                <a:spcPts val="0"/>
              </a:spcBef>
              <a:spcAft>
                <a:spcPts val="0"/>
              </a:spcAft>
              <a:buSzPts val="1800"/>
              <a:buNone/>
            </a:pPr>
            <a:r>
              <a:rPr lang="ja"/>
              <a:t>enrollement:{id→student_id,id→course_id}</a:t>
            </a:r>
            <a:endParaRPr/>
          </a:p>
          <a:p>
            <a:pPr indent="0" lvl="0" marL="0" rtl="0" algn="l">
              <a:lnSpc>
                <a:spcPct val="115000"/>
              </a:lnSpc>
              <a:spcBef>
                <a:spcPts val="0"/>
              </a:spcBef>
              <a:spcAft>
                <a:spcPts val="0"/>
              </a:spcAft>
              <a:buSzPts val="1800"/>
              <a:buNone/>
            </a:pPr>
            <a:r>
              <a:rPr lang="ja"/>
              <a:t>候補キーがであるため,いかなる非キー属性が,いかなる候補キーに部分従属しないので第二正規系である。</a:t>
            </a:r>
            <a:endParaRPr/>
          </a:p>
          <a:p>
            <a:pPr indent="0" lvl="0" marL="0" rtl="0" algn="l">
              <a:lnSpc>
                <a:spcPct val="115000"/>
              </a:lnSpc>
              <a:spcBef>
                <a:spcPts val="0"/>
              </a:spcBef>
              <a:spcAft>
                <a:spcPts val="0"/>
              </a:spcAft>
              <a:buSzPts val="1800"/>
              <a:buNone/>
            </a:pPr>
            <a:r>
              <a:rPr lang="ja"/>
              <a:t>またすべての非キー属性がいかなる候補キーからも推移従属しないので第三正規系である。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107650" y="454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5555"/>
              <a:buNone/>
            </a:pPr>
            <a:r>
              <a:rPr lang="ja" sz="2000"/>
              <a:t>assignments</a:t>
            </a:r>
            <a:r>
              <a:rPr lang="ja"/>
              <a:t>テーブルの関数従属性および第三正規系である証明</a:t>
            </a:r>
            <a:endParaRPr/>
          </a:p>
        </p:txBody>
      </p:sp>
      <p:sp>
        <p:nvSpPr>
          <p:cNvPr id="173" name="Google Shape;173;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極小被覆は下記で示される。</a:t>
            </a:r>
            <a:endParaRPr/>
          </a:p>
          <a:p>
            <a:pPr indent="0" lvl="0" marL="0" rtl="0" algn="l">
              <a:lnSpc>
                <a:spcPct val="115000"/>
              </a:lnSpc>
              <a:spcBef>
                <a:spcPts val="1200"/>
              </a:spcBef>
              <a:spcAft>
                <a:spcPts val="0"/>
              </a:spcAft>
              <a:buClr>
                <a:schemeClr val="dk1"/>
              </a:buClr>
              <a:buSzPts val="5538"/>
              <a:buFont typeface="Arial"/>
              <a:buNone/>
            </a:pPr>
            <a:r>
              <a:rPr lang="ja" sz="1400">
                <a:solidFill>
                  <a:schemeClr val="dk1"/>
                </a:solidFill>
              </a:rPr>
              <a:t>assignments{id→class_id,id→name,id→description,id→deadline)</a:t>
            </a:r>
            <a:endParaRPr sz="1400"/>
          </a:p>
          <a:p>
            <a:pPr indent="0" lvl="0" marL="0" rtl="0" algn="l">
              <a:lnSpc>
                <a:spcPct val="115000"/>
              </a:lnSpc>
              <a:spcBef>
                <a:spcPts val="0"/>
              </a:spcBef>
              <a:spcAft>
                <a:spcPts val="0"/>
              </a:spcAft>
              <a:buSzPts val="1800"/>
              <a:buNone/>
            </a:pPr>
            <a:r>
              <a:rPr lang="ja"/>
              <a:t>候補キーが単一であるため,いかなる非キー属性が,いかなる候補キーに部分従属しないので第二正規系である。</a:t>
            </a:r>
            <a:endParaRPr/>
          </a:p>
          <a:p>
            <a:pPr indent="0" lvl="0" marL="0" rtl="0" algn="l">
              <a:lnSpc>
                <a:spcPct val="115000"/>
              </a:lnSpc>
              <a:spcBef>
                <a:spcPts val="0"/>
              </a:spcBef>
              <a:spcAft>
                <a:spcPts val="0"/>
              </a:spcAft>
              <a:buSzPts val="1800"/>
              <a:buNone/>
            </a:pPr>
            <a:r>
              <a:rPr lang="ja"/>
              <a:t>またすべての非キー属性がいかなる候補キーからも推移従属しないので第三正規系である。</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