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9"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7"/>
  </p:normalViewPr>
  <p:slideViewPr>
    <p:cSldViewPr snapToGrid="0" snapToObjects="1">
      <p:cViewPr varScale="1">
        <p:scale>
          <a:sx n="100" d="100"/>
          <a:sy n="100" d="100"/>
        </p:scale>
        <p:origin x="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127679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251951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85DC0-DE59-C44E-8643-B919C966873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85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64060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85DC0-DE59-C44E-8643-B919C966873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8648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4167774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424307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53874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141552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BFEA8-BBD4-D746-9783-C4710DB2D8C2}"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135286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6225948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BFEA8-BBD4-D746-9783-C4710DB2D8C2}"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11316250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BFEA8-BBD4-D746-9783-C4710DB2D8C2}"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244898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BFEA8-BBD4-D746-9783-C4710DB2D8C2}"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93217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304772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EBFEA8-BBD4-D746-9783-C4710DB2D8C2}"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885DC0-DE59-C44E-8643-B919C9668739}" type="slidenum">
              <a:rPr lang="en-US" smtClean="0"/>
              <a:t>‹#›</a:t>
            </a:fld>
            <a:endParaRPr lang="en-US"/>
          </a:p>
        </p:txBody>
      </p:sp>
    </p:spTree>
    <p:extLst>
      <p:ext uri="{BB962C8B-B14F-4D97-AF65-F5344CB8AC3E}">
        <p14:creationId xmlns:p14="http://schemas.microsoft.com/office/powerpoint/2010/main" val="375370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EBFEA8-BBD4-D746-9783-C4710DB2D8C2}" type="datetimeFigureOut">
              <a:rPr lang="en-US" smtClean="0"/>
              <a:t>5/10/19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885DC0-DE59-C44E-8643-B919C9668739}" type="slidenum">
              <a:rPr lang="en-US" smtClean="0"/>
              <a:t>‹#›</a:t>
            </a:fld>
            <a:endParaRPr lang="en-US"/>
          </a:p>
        </p:txBody>
      </p:sp>
    </p:spTree>
    <p:extLst>
      <p:ext uri="{BB962C8B-B14F-4D97-AF65-F5344CB8AC3E}">
        <p14:creationId xmlns:p14="http://schemas.microsoft.com/office/powerpoint/2010/main" val="269026481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21C5D5-E013-754C-97C5-1DA87A5D1DCB}"/>
              </a:ext>
            </a:extLst>
          </p:cNvPr>
          <p:cNvSpPr txBox="1"/>
          <p:nvPr/>
        </p:nvSpPr>
        <p:spPr>
          <a:xfrm>
            <a:off x="2146300" y="1104900"/>
            <a:ext cx="7912100" cy="1477328"/>
          </a:xfrm>
          <a:prstGeom prst="rect">
            <a:avLst/>
          </a:prstGeom>
          <a:noFill/>
        </p:spPr>
        <p:txBody>
          <a:bodyPr wrap="square" rtlCol="0">
            <a:spAutoFit/>
          </a:bodyPr>
          <a:lstStyle/>
          <a:p>
            <a:pPr algn="ctr"/>
            <a:r>
              <a:rPr lang="en-US" sz="4500" dirty="0"/>
              <a:t>Communication in Project Management</a:t>
            </a:r>
          </a:p>
        </p:txBody>
      </p:sp>
      <p:sp>
        <p:nvSpPr>
          <p:cNvPr id="5" name="TextBox 4">
            <a:extLst>
              <a:ext uri="{FF2B5EF4-FFF2-40B4-BE49-F238E27FC236}">
                <a16:creationId xmlns:a16="http://schemas.microsoft.com/office/drawing/2014/main" id="{F8B07347-3ABF-DB4D-8B96-EB59E3BE5A0E}"/>
              </a:ext>
            </a:extLst>
          </p:cNvPr>
          <p:cNvSpPr txBox="1"/>
          <p:nvPr/>
        </p:nvSpPr>
        <p:spPr>
          <a:xfrm>
            <a:off x="4603750" y="3657600"/>
            <a:ext cx="2997200" cy="369332"/>
          </a:xfrm>
          <a:prstGeom prst="rect">
            <a:avLst/>
          </a:prstGeom>
          <a:noFill/>
        </p:spPr>
        <p:txBody>
          <a:bodyPr wrap="square" rtlCol="0">
            <a:spAutoFit/>
          </a:bodyPr>
          <a:lstStyle/>
          <a:p>
            <a:pPr algn="ctr"/>
            <a:r>
              <a:rPr lang="en-US" dirty="0"/>
              <a:t>Tyler Sulsenti</a:t>
            </a:r>
          </a:p>
        </p:txBody>
      </p:sp>
    </p:spTree>
    <p:extLst>
      <p:ext uri="{BB962C8B-B14F-4D97-AF65-F5344CB8AC3E}">
        <p14:creationId xmlns:p14="http://schemas.microsoft.com/office/powerpoint/2010/main" val="412033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68EE-1765-6B46-9704-A7CF3DBDC77A}"/>
              </a:ext>
            </a:extLst>
          </p:cNvPr>
          <p:cNvSpPr>
            <a:spLocks noGrp="1"/>
          </p:cNvSpPr>
          <p:nvPr>
            <p:ph type="title"/>
          </p:nvPr>
        </p:nvSpPr>
        <p:spPr/>
        <p:txBody>
          <a:bodyPr/>
          <a:lstStyle/>
          <a:p>
            <a:r>
              <a:rPr lang="en-US" dirty="0"/>
              <a:t>Project Manager</a:t>
            </a:r>
          </a:p>
        </p:txBody>
      </p:sp>
      <p:sp>
        <p:nvSpPr>
          <p:cNvPr id="3" name="Content Placeholder 2">
            <a:extLst>
              <a:ext uri="{FF2B5EF4-FFF2-40B4-BE49-F238E27FC236}">
                <a16:creationId xmlns:a16="http://schemas.microsoft.com/office/drawing/2014/main" id="{A586EE92-F0BE-E54E-8CF4-E19AFB6EF86C}"/>
              </a:ext>
            </a:extLst>
          </p:cNvPr>
          <p:cNvSpPr>
            <a:spLocks noGrp="1"/>
          </p:cNvSpPr>
          <p:nvPr>
            <p:ph idx="1"/>
          </p:nvPr>
        </p:nvSpPr>
        <p:spPr/>
        <p:txBody>
          <a:bodyPr/>
          <a:lstStyle/>
          <a:p>
            <a:r>
              <a:rPr lang="en-US" dirty="0"/>
              <a:t>The Project Manager is the leader and organizer of the project.</a:t>
            </a:r>
          </a:p>
          <a:p>
            <a:pPr lvl="1"/>
            <a:r>
              <a:rPr lang="en-US" dirty="0"/>
              <a:t>More than just a manager</a:t>
            </a:r>
          </a:p>
          <a:p>
            <a:r>
              <a:rPr lang="en-US" dirty="0"/>
              <a:t>The Project Manager needs to be a leader</a:t>
            </a:r>
          </a:p>
          <a:p>
            <a:pPr lvl="1"/>
            <a:endParaRPr lang="en-US" dirty="0"/>
          </a:p>
          <a:p>
            <a:pPr marL="457200" lvl="1" indent="0">
              <a:buNone/>
            </a:pPr>
            <a:endParaRPr lang="en-US" dirty="0"/>
          </a:p>
        </p:txBody>
      </p:sp>
    </p:spTree>
    <p:extLst>
      <p:ext uri="{BB962C8B-B14F-4D97-AF65-F5344CB8AC3E}">
        <p14:creationId xmlns:p14="http://schemas.microsoft.com/office/powerpoint/2010/main" val="791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082D-57C4-8E4A-97CD-63453336B207}"/>
              </a:ext>
            </a:extLst>
          </p:cNvPr>
          <p:cNvSpPr>
            <a:spLocks noGrp="1"/>
          </p:cNvSpPr>
          <p:nvPr>
            <p:ph type="title"/>
          </p:nvPr>
        </p:nvSpPr>
        <p:spPr/>
        <p:txBody>
          <a:bodyPr/>
          <a:lstStyle/>
          <a:p>
            <a:r>
              <a:rPr lang="en-US" dirty="0"/>
              <a:t>Project Manager</a:t>
            </a:r>
          </a:p>
        </p:txBody>
      </p:sp>
      <p:sp>
        <p:nvSpPr>
          <p:cNvPr id="3" name="Content Placeholder 2">
            <a:extLst>
              <a:ext uri="{FF2B5EF4-FFF2-40B4-BE49-F238E27FC236}">
                <a16:creationId xmlns:a16="http://schemas.microsoft.com/office/drawing/2014/main" id="{201B74E3-B57D-B644-87BA-FE0DB57D36DA}"/>
              </a:ext>
            </a:extLst>
          </p:cNvPr>
          <p:cNvSpPr>
            <a:spLocks noGrp="1"/>
          </p:cNvSpPr>
          <p:nvPr>
            <p:ph idx="1"/>
          </p:nvPr>
        </p:nvSpPr>
        <p:spPr/>
        <p:txBody>
          <a:bodyPr>
            <a:normAutofit lnSpcReduction="10000"/>
          </a:bodyPr>
          <a:lstStyle/>
          <a:p>
            <a:r>
              <a:rPr lang="en-US" dirty="0"/>
              <a:t>The Project Manager should take time to form relationships with their coworkers and the people under them</a:t>
            </a:r>
          </a:p>
          <a:p>
            <a:r>
              <a:rPr lang="en-US" dirty="0"/>
              <a:t>Relationships will foster trust between them</a:t>
            </a:r>
          </a:p>
          <a:p>
            <a:pPr lvl="1"/>
            <a:r>
              <a:rPr lang="en-US" dirty="0"/>
              <a:t>Trust is key to success.</a:t>
            </a:r>
          </a:p>
          <a:p>
            <a:r>
              <a:rPr lang="en-US" dirty="0"/>
              <a:t>Both parties, PM and employee need to actively communicate.</a:t>
            </a:r>
          </a:p>
          <a:p>
            <a:pPr lvl="1"/>
            <a:r>
              <a:rPr lang="en-US" dirty="0"/>
              <a:t>The PM should understand what the employee needs and active capable of and working on and the employee should clearly understand what is expected of them and required of them</a:t>
            </a:r>
          </a:p>
          <a:p>
            <a:r>
              <a:rPr lang="en-US" dirty="0"/>
              <a:t>Active and transparent communication creates effective leadership and work</a:t>
            </a:r>
          </a:p>
          <a:p>
            <a:r>
              <a:rPr lang="en-US" dirty="0"/>
              <a:t>Managers who do not communicate, only boss around will yield poor results and there will be little to no trust</a:t>
            </a:r>
          </a:p>
        </p:txBody>
      </p:sp>
    </p:spTree>
    <p:extLst>
      <p:ext uri="{BB962C8B-B14F-4D97-AF65-F5344CB8AC3E}">
        <p14:creationId xmlns:p14="http://schemas.microsoft.com/office/powerpoint/2010/main" val="279038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3C67-ADD1-7B46-A5B4-A922712B707D}"/>
              </a:ext>
            </a:extLst>
          </p:cNvPr>
          <p:cNvSpPr>
            <a:spLocks noGrp="1"/>
          </p:cNvSpPr>
          <p:nvPr>
            <p:ph type="title"/>
          </p:nvPr>
        </p:nvSpPr>
        <p:spPr/>
        <p:txBody>
          <a:bodyPr/>
          <a:lstStyle/>
          <a:p>
            <a:r>
              <a:rPr lang="en-US" dirty="0"/>
              <a:t>Teamwork</a:t>
            </a:r>
          </a:p>
        </p:txBody>
      </p:sp>
      <p:sp>
        <p:nvSpPr>
          <p:cNvPr id="3" name="Content Placeholder 2">
            <a:extLst>
              <a:ext uri="{FF2B5EF4-FFF2-40B4-BE49-F238E27FC236}">
                <a16:creationId xmlns:a16="http://schemas.microsoft.com/office/drawing/2014/main" id="{EAC38949-CC9E-4A42-87C4-F9F558E710C2}"/>
              </a:ext>
            </a:extLst>
          </p:cNvPr>
          <p:cNvSpPr>
            <a:spLocks noGrp="1"/>
          </p:cNvSpPr>
          <p:nvPr>
            <p:ph idx="1"/>
          </p:nvPr>
        </p:nvSpPr>
        <p:spPr/>
        <p:txBody>
          <a:bodyPr/>
          <a:lstStyle/>
          <a:p>
            <a:r>
              <a:rPr lang="en-US" dirty="0"/>
              <a:t>The entire premise of teamwork is based on communication</a:t>
            </a:r>
          </a:p>
          <a:p>
            <a:r>
              <a:rPr lang="en-US" dirty="0"/>
              <a:t>Teamwork is unavoidable</a:t>
            </a:r>
          </a:p>
          <a:p>
            <a:pPr lvl="1"/>
            <a:r>
              <a:rPr lang="en-US" dirty="0"/>
              <a:t>Companies favor teamwork as it is more efficient than solo work</a:t>
            </a:r>
          </a:p>
          <a:p>
            <a:endParaRPr lang="en-US" dirty="0"/>
          </a:p>
        </p:txBody>
      </p:sp>
    </p:spTree>
    <p:extLst>
      <p:ext uri="{BB962C8B-B14F-4D97-AF65-F5344CB8AC3E}">
        <p14:creationId xmlns:p14="http://schemas.microsoft.com/office/powerpoint/2010/main" val="48334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362D-CC6C-A04A-A33E-98F1DD669D74}"/>
              </a:ext>
            </a:extLst>
          </p:cNvPr>
          <p:cNvSpPr>
            <a:spLocks noGrp="1"/>
          </p:cNvSpPr>
          <p:nvPr>
            <p:ph type="title"/>
          </p:nvPr>
        </p:nvSpPr>
        <p:spPr/>
        <p:txBody>
          <a:bodyPr/>
          <a:lstStyle/>
          <a:p>
            <a:r>
              <a:rPr lang="en-US" dirty="0"/>
              <a:t>Teamwork</a:t>
            </a:r>
          </a:p>
        </p:txBody>
      </p:sp>
      <p:sp>
        <p:nvSpPr>
          <p:cNvPr id="3" name="Content Placeholder 2">
            <a:extLst>
              <a:ext uri="{FF2B5EF4-FFF2-40B4-BE49-F238E27FC236}">
                <a16:creationId xmlns:a16="http://schemas.microsoft.com/office/drawing/2014/main" id="{BEF4C9E0-9F94-4343-A827-EE09E4CA626B}"/>
              </a:ext>
            </a:extLst>
          </p:cNvPr>
          <p:cNvSpPr>
            <a:spLocks noGrp="1"/>
          </p:cNvSpPr>
          <p:nvPr>
            <p:ph idx="1"/>
          </p:nvPr>
        </p:nvSpPr>
        <p:spPr/>
        <p:txBody>
          <a:bodyPr/>
          <a:lstStyle/>
          <a:p>
            <a:r>
              <a:rPr lang="en-US" dirty="0"/>
              <a:t>Respect and trust is critical between teammates</a:t>
            </a:r>
          </a:p>
          <a:p>
            <a:r>
              <a:rPr lang="en-US" dirty="0"/>
              <a:t>Clear communication and directions are required between teammates</a:t>
            </a:r>
          </a:p>
          <a:p>
            <a:r>
              <a:rPr lang="en-US" dirty="0"/>
              <a:t>It is the responsibility of the team members to work together whatever the circumstance</a:t>
            </a:r>
          </a:p>
          <a:p>
            <a:pPr lvl="1"/>
            <a:r>
              <a:rPr lang="en-US" dirty="0"/>
              <a:t>ACTIVE COMMUNICATION</a:t>
            </a:r>
          </a:p>
        </p:txBody>
      </p:sp>
    </p:spTree>
    <p:extLst>
      <p:ext uri="{BB962C8B-B14F-4D97-AF65-F5344CB8AC3E}">
        <p14:creationId xmlns:p14="http://schemas.microsoft.com/office/powerpoint/2010/main" val="265163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898A-3A55-3841-9CE7-0074DF80D99D}"/>
              </a:ext>
            </a:extLst>
          </p:cNvPr>
          <p:cNvSpPr>
            <a:spLocks noGrp="1"/>
          </p:cNvSpPr>
          <p:nvPr>
            <p:ph type="title"/>
          </p:nvPr>
        </p:nvSpPr>
        <p:spPr/>
        <p:txBody>
          <a:bodyPr/>
          <a:lstStyle/>
          <a:p>
            <a:r>
              <a:rPr lang="en-US" dirty="0"/>
              <a:t>Project Planning</a:t>
            </a:r>
          </a:p>
        </p:txBody>
      </p:sp>
      <p:sp>
        <p:nvSpPr>
          <p:cNvPr id="3" name="Content Placeholder 2">
            <a:extLst>
              <a:ext uri="{FF2B5EF4-FFF2-40B4-BE49-F238E27FC236}">
                <a16:creationId xmlns:a16="http://schemas.microsoft.com/office/drawing/2014/main" id="{A108633F-1D89-584E-BEE3-5C19C97BD0CD}"/>
              </a:ext>
            </a:extLst>
          </p:cNvPr>
          <p:cNvSpPr>
            <a:spLocks noGrp="1"/>
          </p:cNvSpPr>
          <p:nvPr>
            <p:ph idx="1"/>
          </p:nvPr>
        </p:nvSpPr>
        <p:spPr/>
        <p:txBody>
          <a:bodyPr/>
          <a:lstStyle/>
          <a:p>
            <a:r>
              <a:rPr lang="en-US" dirty="0"/>
              <a:t>To ensure a successful project, a Project Manager must fully create a project plan</a:t>
            </a:r>
          </a:p>
          <a:p>
            <a:r>
              <a:rPr lang="en-US" dirty="0"/>
              <a:t>Project Charter too</a:t>
            </a:r>
          </a:p>
          <a:p>
            <a:r>
              <a:rPr lang="en-US" dirty="0"/>
              <a:t>A clear project plan will contain the objectives of the project, the approach to the project, expected outcomes, resource allotment and planning, partnerships and a clear rationale</a:t>
            </a:r>
          </a:p>
          <a:p>
            <a:r>
              <a:rPr lang="en-US" dirty="0"/>
              <a:t>The objective of proper planning is to clearly communicate the value of the project and set up a foundation for the project so that the team is aware of the requirements, goals and direction of the project</a:t>
            </a:r>
          </a:p>
          <a:p>
            <a:pPr lvl="1"/>
            <a:r>
              <a:rPr lang="en-US" dirty="0"/>
              <a:t>Once again, it is all about communication</a:t>
            </a:r>
          </a:p>
        </p:txBody>
      </p:sp>
    </p:spTree>
    <p:extLst>
      <p:ext uri="{BB962C8B-B14F-4D97-AF65-F5344CB8AC3E}">
        <p14:creationId xmlns:p14="http://schemas.microsoft.com/office/powerpoint/2010/main" val="277303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3255-9D42-7443-91F2-6421E5CE426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8619A13E-4844-E848-A31F-99F589BDE557}"/>
              </a:ext>
            </a:extLst>
          </p:cNvPr>
          <p:cNvSpPr>
            <a:spLocks noGrp="1"/>
          </p:cNvSpPr>
          <p:nvPr>
            <p:ph idx="1"/>
          </p:nvPr>
        </p:nvSpPr>
        <p:spPr/>
        <p:txBody>
          <a:bodyPr/>
          <a:lstStyle/>
          <a:p>
            <a:r>
              <a:rPr lang="en-US" dirty="0"/>
              <a:t>As well as a plan, a Project Manager will create a project overview</a:t>
            </a:r>
          </a:p>
          <a:p>
            <a:pPr lvl="1"/>
            <a:r>
              <a:rPr lang="en-US" dirty="0"/>
              <a:t>A high level summary of the project and overall scope</a:t>
            </a:r>
          </a:p>
          <a:p>
            <a:r>
              <a:rPr lang="en-US" dirty="0"/>
              <a:t>The project overview will be clear and transparent to effective communicate the information about the project to the team, client and stakeholders</a:t>
            </a:r>
          </a:p>
          <a:p>
            <a:r>
              <a:rPr lang="en-US" dirty="0"/>
              <a:t>It will include a statement of the problem that the project is attempting to solve, the goals and objectives, approach and timing, and assumptions of risk in the project</a:t>
            </a:r>
          </a:p>
          <a:p>
            <a:pPr lvl="1"/>
            <a:r>
              <a:rPr lang="en-US" dirty="0"/>
              <a:t>These are all extremely important things to communicate to the team and stakeholders. Clear and transparent communication paves the way for success all around. </a:t>
            </a:r>
          </a:p>
        </p:txBody>
      </p:sp>
    </p:spTree>
    <p:extLst>
      <p:ext uri="{BB962C8B-B14F-4D97-AF65-F5344CB8AC3E}">
        <p14:creationId xmlns:p14="http://schemas.microsoft.com/office/powerpoint/2010/main" val="379649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5230-EB6C-114D-8BCF-2F2604AA2098}"/>
              </a:ext>
            </a:extLst>
          </p:cNvPr>
          <p:cNvSpPr>
            <a:spLocks noGrp="1"/>
          </p:cNvSpPr>
          <p:nvPr>
            <p:ph type="title"/>
          </p:nvPr>
        </p:nvSpPr>
        <p:spPr/>
        <p:txBody>
          <a:bodyPr/>
          <a:lstStyle/>
          <a:p>
            <a:r>
              <a:rPr lang="en-US" dirty="0"/>
              <a:t>Communication	</a:t>
            </a:r>
          </a:p>
        </p:txBody>
      </p:sp>
      <p:sp>
        <p:nvSpPr>
          <p:cNvPr id="3" name="Content Placeholder 2">
            <a:extLst>
              <a:ext uri="{FF2B5EF4-FFF2-40B4-BE49-F238E27FC236}">
                <a16:creationId xmlns:a16="http://schemas.microsoft.com/office/drawing/2014/main" id="{CD5B92F9-476F-DC43-8178-3A27F85932EE}"/>
              </a:ext>
            </a:extLst>
          </p:cNvPr>
          <p:cNvSpPr>
            <a:spLocks noGrp="1"/>
          </p:cNvSpPr>
          <p:nvPr>
            <p:ph idx="1"/>
          </p:nvPr>
        </p:nvSpPr>
        <p:spPr/>
        <p:txBody>
          <a:bodyPr/>
          <a:lstStyle/>
          <a:p>
            <a:r>
              <a:rPr lang="en-US" dirty="0"/>
              <a:t>Communication is easily the most important skill when working on a project team</a:t>
            </a:r>
          </a:p>
          <a:p>
            <a:r>
              <a:rPr lang="en-US" dirty="0"/>
              <a:t>Inevitable</a:t>
            </a:r>
          </a:p>
          <a:p>
            <a:endParaRPr lang="en-US" dirty="0"/>
          </a:p>
        </p:txBody>
      </p:sp>
    </p:spTree>
    <p:extLst>
      <p:ext uri="{BB962C8B-B14F-4D97-AF65-F5344CB8AC3E}">
        <p14:creationId xmlns:p14="http://schemas.microsoft.com/office/powerpoint/2010/main" val="83706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4E4A-0A40-9C46-BED2-790E49276611}"/>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E4D71EAB-85FD-5947-A449-52B0070EB953}"/>
              </a:ext>
            </a:extLst>
          </p:cNvPr>
          <p:cNvSpPr>
            <a:spLocks noGrp="1"/>
          </p:cNvSpPr>
          <p:nvPr>
            <p:ph idx="1"/>
          </p:nvPr>
        </p:nvSpPr>
        <p:spPr/>
        <p:txBody>
          <a:bodyPr/>
          <a:lstStyle/>
          <a:p>
            <a:r>
              <a:rPr lang="en-US" dirty="0"/>
              <a:t>Project Teams must be able to effectively communicate to one other</a:t>
            </a:r>
          </a:p>
          <a:p>
            <a:r>
              <a:rPr lang="en-US" dirty="0"/>
              <a:t>Needs/Wants. </a:t>
            </a:r>
          </a:p>
          <a:p>
            <a:r>
              <a:rPr lang="en-US" dirty="0"/>
              <a:t>Conflicts</a:t>
            </a:r>
          </a:p>
          <a:p>
            <a:r>
              <a:rPr lang="en-US" dirty="0"/>
              <a:t>Transparency</a:t>
            </a:r>
          </a:p>
          <a:p>
            <a:r>
              <a:rPr lang="en-US" dirty="0"/>
              <a:t>Trust</a:t>
            </a:r>
          </a:p>
        </p:txBody>
      </p:sp>
    </p:spTree>
    <p:extLst>
      <p:ext uri="{BB962C8B-B14F-4D97-AF65-F5344CB8AC3E}">
        <p14:creationId xmlns:p14="http://schemas.microsoft.com/office/powerpoint/2010/main" val="283924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3E60-E8E2-6944-A855-CF81D4F1F867}"/>
              </a:ext>
            </a:extLst>
          </p:cNvPr>
          <p:cNvSpPr>
            <a:spLocks noGrp="1"/>
          </p:cNvSpPr>
          <p:nvPr>
            <p:ph type="title"/>
          </p:nvPr>
        </p:nvSpPr>
        <p:spPr/>
        <p:txBody>
          <a:bodyPr/>
          <a:lstStyle/>
          <a:p>
            <a:r>
              <a:rPr lang="en-US" dirty="0"/>
              <a:t>Communication in the Workplace</a:t>
            </a:r>
          </a:p>
        </p:txBody>
      </p:sp>
      <p:sp>
        <p:nvSpPr>
          <p:cNvPr id="3" name="Content Placeholder 2">
            <a:extLst>
              <a:ext uri="{FF2B5EF4-FFF2-40B4-BE49-F238E27FC236}">
                <a16:creationId xmlns:a16="http://schemas.microsoft.com/office/drawing/2014/main" id="{73B49242-5C6F-EE4E-B43F-FFB3F0421B44}"/>
              </a:ext>
            </a:extLst>
          </p:cNvPr>
          <p:cNvSpPr>
            <a:spLocks noGrp="1"/>
          </p:cNvSpPr>
          <p:nvPr>
            <p:ph idx="1"/>
          </p:nvPr>
        </p:nvSpPr>
        <p:spPr/>
        <p:txBody>
          <a:bodyPr/>
          <a:lstStyle/>
          <a:p>
            <a:r>
              <a:rPr lang="en-US" dirty="0"/>
              <a:t>Communication allows for the transfer of thought</a:t>
            </a:r>
          </a:p>
          <a:p>
            <a:r>
              <a:rPr lang="en-US" dirty="0"/>
              <a:t>Develop ideas</a:t>
            </a:r>
          </a:p>
          <a:p>
            <a:r>
              <a:rPr lang="en-US" dirty="0"/>
              <a:t>Solve problems</a:t>
            </a:r>
          </a:p>
          <a:p>
            <a:r>
              <a:rPr lang="en-US" dirty="0"/>
              <a:t>Create new and promising relationships</a:t>
            </a:r>
          </a:p>
          <a:p>
            <a:pPr lvl="1"/>
            <a:r>
              <a:rPr lang="en-US" dirty="0"/>
              <a:t>Social</a:t>
            </a:r>
          </a:p>
          <a:p>
            <a:pPr lvl="1"/>
            <a:r>
              <a:rPr lang="en-US" dirty="0"/>
              <a:t>Professional</a:t>
            </a:r>
          </a:p>
        </p:txBody>
      </p:sp>
    </p:spTree>
    <p:extLst>
      <p:ext uri="{BB962C8B-B14F-4D97-AF65-F5344CB8AC3E}">
        <p14:creationId xmlns:p14="http://schemas.microsoft.com/office/powerpoint/2010/main" val="249763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C3CF-EFDA-3648-A7D1-3098028EF6F9}"/>
              </a:ext>
            </a:extLst>
          </p:cNvPr>
          <p:cNvSpPr>
            <a:spLocks noGrp="1"/>
          </p:cNvSpPr>
          <p:nvPr>
            <p:ph type="title"/>
          </p:nvPr>
        </p:nvSpPr>
        <p:spPr/>
        <p:txBody>
          <a:bodyPr/>
          <a:lstStyle/>
          <a:p>
            <a:r>
              <a:rPr lang="en-US" dirty="0"/>
              <a:t>Conflicts</a:t>
            </a:r>
          </a:p>
        </p:txBody>
      </p:sp>
      <p:sp>
        <p:nvSpPr>
          <p:cNvPr id="5" name="Content Placeholder 4">
            <a:extLst>
              <a:ext uri="{FF2B5EF4-FFF2-40B4-BE49-F238E27FC236}">
                <a16:creationId xmlns:a16="http://schemas.microsoft.com/office/drawing/2014/main" id="{47B04B52-E118-3547-A15F-2838BF5C7AA3}"/>
              </a:ext>
            </a:extLst>
          </p:cNvPr>
          <p:cNvSpPr>
            <a:spLocks noGrp="1"/>
          </p:cNvSpPr>
          <p:nvPr>
            <p:ph idx="1"/>
          </p:nvPr>
        </p:nvSpPr>
        <p:spPr/>
        <p:txBody>
          <a:bodyPr/>
          <a:lstStyle/>
          <a:p>
            <a:r>
              <a:rPr lang="en-US" dirty="0"/>
              <a:t>In the workplace conflicts are often unavoidable</a:t>
            </a:r>
          </a:p>
          <a:p>
            <a:r>
              <a:rPr lang="en-US" dirty="0"/>
              <a:t>People will disagree and a conflict will arise</a:t>
            </a:r>
          </a:p>
          <a:p>
            <a:r>
              <a:rPr lang="en-US" dirty="0"/>
              <a:t>Not necessarily a bad thing</a:t>
            </a:r>
          </a:p>
        </p:txBody>
      </p:sp>
    </p:spTree>
    <p:extLst>
      <p:ext uri="{BB962C8B-B14F-4D97-AF65-F5344CB8AC3E}">
        <p14:creationId xmlns:p14="http://schemas.microsoft.com/office/powerpoint/2010/main" val="92207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5C9D-E18F-8246-AEFB-DE0647D939FC}"/>
              </a:ext>
            </a:extLst>
          </p:cNvPr>
          <p:cNvSpPr>
            <a:spLocks noGrp="1"/>
          </p:cNvSpPr>
          <p:nvPr>
            <p:ph type="title"/>
          </p:nvPr>
        </p:nvSpPr>
        <p:spPr/>
        <p:txBody>
          <a:bodyPr/>
          <a:lstStyle/>
          <a:p>
            <a:r>
              <a:rPr lang="en-US" dirty="0"/>
              <a:t>Conflicts &amp; Competition</a:t>
            </a:r>
          </a:p>
        </p:txBody>
      </p:sp>
      <p:sp>
        <p:nvSpPr>
          <p:cNvPr id="3" name="Content Placeholder 2">
            <a:extLst>
              <a:ext uri="{FF2B5EF4-FFF2-40B4-BE49-F238E27FC236}">
                <a16:creationId xmlns:a16="http://schemas.microsoft.com/office/drawing/2014/main" id="{9D8D02FB-C418-2349-A11D-7CE3A9DF4180}"/>
              </a:ext>
            </a:extLst>
          </p:cNvPr>
          <p:cNvSpPr>
            <a:spLocks noGrp="1"/>
          </p:cNvSpPr>
          <p:nvPr>
            <p:ph idx="1"/>
          </p:nvPr>
        </p:nvSpPr>
        <p:spPr/>
        <p:txBody>
          <a:bodyPr/>
          <a:lstStyle/>
          <a:p>
            <a:r>
              <a:rPr lang="en-US" dirty="0"/>
              <a:t>Minor Conflict</a:t>
            </a:r>
          </a:p>
          <a:p>
            <a:pPr lvl="1"/>
            <a:r>
              <a:rPr lang="en-US" dirty="0"/>
              <a:t>One person’s ideas do not match or work with another person’s</a:t>
            </a:r>
          </a:p>
          <a:p>
            <a:r>
              <a:rPr lang="en-US" dirty="0"/>
              <a:t>Communication can turn a minor conflict into an advantageous situation.</a:t>
            </a:r>
          </a:p>
          <a:p>
            <a:pPr lvl="1"/>
            <a:r>
              <a:rPr lang="en-US" dirty="0"/>
              <a:t>Teammates whose ideas may not work together can find a creative solution though open and honest communication with one another.</a:t>
            </a:r>
          </a:p>
          <a:p>
            <a:pPr lvl="1"/>
            <a:r>
              <a:rPr lang="en-US" dirty="0"/>
              <a:t>This conflict can foster competition and strive for the members to find a better solution.</a:t>
            </a:r>
          </a:p>
          <a:p>
            <a:pPr lvl="1"/>
            <a:r>
              <a:rPr lang="en-US" dirty="0"/>
              <a:t>Communication will prevent minor conflicts like this from happening in the future.</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4230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A523-92FB-8940-9FA0-C720626AFBCF}"/>
              </a:ext>
            </a:extLst>
          </p:cNvPr>
          <p:cNvSpPr>
            <a:spLocks noGrp="1"/>
          </p:cNvSpPr>
          <p:nvPr>
            <p:ph type="title"/>
          </p:nvPr>
        </p:nvSpPr>
        <p:spPr/>
        <p:txBody>
          <a:bodyPr/>
          <a:lstStyle/>
          <a:p>
            <a:r>
              <a:rPr lang="en-US" dirty="0"/>
              <a:t>Conflict Resolution</a:t>
            </a:r>
          </a:p>
        </p:txBody>
      </p:sp>
      <p:sp>
        <p:nvSpPr>
          <p:cNvPr id="3" name="Content Placeholder 2">
            <a:extLst>
              <a:ext uri="{FF2B5EF4-FFF2-40B4-BE49-F238E27FC236}">
                <a16:creationId xmlns:a16="http://schemas.microsoft.com/office/drawing/2014/main" id="{1A3CA70E-C145-FB46-8CF6-572237182FC4}"/>
              </a:ext>
            </a:extLst>
          </p:cNvPr>
          <p:cNvSpPr>
            <a:spLocks noGrp="1"/>
          </p:cNvSpPr>
          <p:nvPr>
            <p:ph idx="1"/>
          </p:nvPr>
        </p:nvSpPr>
        <p:spPr/>
        <p:txBody>
          <a:bodyPr/>
          <a:lstStyle/>
          <a:p>
            <a:r>
              <a:rPr lang="en-US" dirty="0"/>
              <a:t>Some conflicts could escalate and impede  a person’s ability to work</a:t>
            </a:r>
          </a:p>
          <a:p>
            <a:pPr lvl="1"/>
            <a:r>
              <a:rPr lang="en-US" dirty="0"/>
              <a:t>An example is an argument or a stalemate.</a:t>
            </a:r>
          </a:p>
          <a:p>
            <a:r>
              <a:rPr lang="en-US" dirty="0"/>
              <a:t>Communication will be necessary to resolve the conflict.</a:t>
            </a:r>
          </a:p>
          <a:p>
            <a:pPr lvl="1"/>
            <a:r>
              <a:rPr lang="en-US" dirty="0"/>
              <a:t>Sometimes, a project manager may need to get involved in a heated conflict, however the resolution will always be </a:t>
            </a:r>
            <a:r>
              <a:rPr lang="en-US" dirty="0" err="1"/>
              <a:t>deriven</a:t>
            </a:r>
            <a:r>
              <a:rPr lang="en-US" dirty="0"/>
              <a:t> from open and honest communication between the affected parties. In a real workplace, people must learn to work together and actively communicate as it will be a necessary day to day. </a:t>
            </a:r>
          </a:p>
          <a:p>
            <a:pPr marL="457200" lvl="1" indent="0">
              <a:buNone/>
            </a:pPr>
            <a:endParaRPr lang="en-US" dirty="0"/>
          </a:p>
        </p:txBody>
      </p:sp>
    </p:spTree>
    <p:extLst>
      <p:ext uri="{BB962C8B-B14F-4D97-AF65-F5344CB8AC3E}">
        <p14:creationId xmlns:p14="http://schemas.microsoft.com/office/powerpoint/2010/main" val="261358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1F7B-28CB-BB40-A381-8A7B01D7FA23}"/>
              </a:ext>
            </a:extLst>
          </p:cNvPr>
          <p:cNvSpPr>
            <a:spLocks noGrp="1"/>
          </p:cNvSpPr>
          <p:nvPr>
            <p:ph type="title"/>
          </p:nvPr>
        </p:nvSpPr>
        <p:spPr/>
        <p:txBody>
          <a:bodyPr/>
          <a:lstStyle/>
          <a:p>
            <a:r>
              <a:rPr lang="en-US" dirty="0"/>
              <a:t>Geographical Issues</a:t>
            </a:r>
          </a:p>
        </p:txBody>
      </p:sp>
      <p:sp>
        <p:nvSpPr>
          <p:cNvPr id="3" name="Content Placeholder 2">
            <a:extLst>
              <a:ext uri="{FF2B5EF4-FFF2-40B4-BE49-F238E27FC236}">
                <a16:creationId xmlns:a16="http://schemas.microsoft.com/office/drawing/2014/main" id="{611A22D3-19FF-914C-AD71-FF33BECCA050}"/>
              </a:ext>
            </a:extLst>
          </p:cNvPr>
          <p:cNvSpPr>
            <a:spLocks noGrp="1"/>
          </p:cNvSpPr>
          <p:nvPr>
            <p:ph idx="1"/>
          </p:nvPr>
        </p:nvSpPr>
        <p:spPr/>
        <p:txBody>
          <a:bodyPr/>
          <a:lstStyle/>
          <a:p>
            <a:r>
              <a:rPr lang="en-US" dirty="0"/>
              <a:t>Many times, especially in large and international companies, an employee in the United States will have to be on the same team and actively work with an employee in another country like India or the United Kingdom.</a:t>
            </a:r>
          </a:p>
          <a:p>
            <a:r>
              <a:rPr lang="en-US" dirty="0"/>
              <a:t>This is a problem due to cultural changes, time zone changes and sometimes language or accent barriers.</a:t>
            </a:r>
          </a:p>
          <a:p>
            <a:pPr marL="0" indent="0">
              <a:buNone/>
            </a:pPr>
            <a:endParaRPr lang="en-US" dirty="0"/>
          </a:p>
        </p:txBody>
      </p:sp>
    </p:spTree>
    <p:extLst>
      <p:ext uri="{BB962C8B-B14F-4D97-AF65-F5344CB8AC3E}">
        <p14:creationId xmlns:p14="http://schemas.microsoft.com/office/powerpoint/2010/main" val="35068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8739-21BB-9B4F-85CF-C54867D7EFB6}"/>
              </a:ext>
            </a:extLst>
          </p:cNvPr>
          <p:cNvSpPr>
            <a:spLocks noGrp="1"/>
          </p:cNvSpPr>
          <p:nvPr>
            <p:ph type="title"/>
          </p:nvPr>
        </p:nvSpPr>
        <p:spPr/>
        <p:txBody>
          <a:bodyPr/>
          <a:lstStyle/>
          <a:p>
            <a:r>
              <a:rPr lang="en-US" dirty="0"/>
              <a:t>Geographical Issues</a:t>
            </a:r>
          </a:p>
        </p:txBody>
      </p:sp>
      <p:sp>
        <p:nvSpPr>
          <p:cNvPr id="3" name="Content Placeholder 2">
            <a:extLst>
              <a:ext uri="{FF2B5EF4-FFF2-40B4-BE49-F238E27FC236}">
                <a16:creationId xmlns:a16="http://schemas.microsoft.com/office/drawing/2014/main" id="{F43C4DCD-654F-374A-93A3-E685A312A493}"/>
              </a:ext>
            </a:extLst>
          </p:cNvPr>
          <p:cNvSpPr>
            <a:spLocks noGrp="1"/>
          </p:cNvSpPr>
          <p:nvPr>
            <p:ph idx="1"/>
          </p:nvPr>
        </p:nvSpPr>
        <p:spPr/>
        <p:txBody>
          <a:bodyPr/>
          <a:lstStyle/>
          <a:p>
            <a:r>
              <a:rPr lang="en-US" dirty="0"/>
              <a:t>The problem is easily solvable</a:t>
            </a:r>
          </a:p>
          <a:p>
            <a:pPr lvl="1"/>
            <a:r>
              <a:rPr lang="en-US" dirty="0"/>
              <a:t>Communication</a:t>
            </a:r>
          </a:p>
          <a:p>
            <a:r>
              <a:rPr lang="en-US" dirty="0"/>
              <a:t>Like most issues in the workplace, transparent communication and trust from both parties will solve the issue.</a:t>
            </a:r>
          </a:p>
          <a:p>
            <a:r>
              <a:rPr lang="en-US" dirty="0"/>
              <a:t>The parties must be upfront with each other because chances are they will be working at different times. </a:t>
            </a:r>
          </a:p>
          <a:p>
            <a:pPr lvl="1"/>
            <a:r>
              <a:rPr lang="en-US" dirty="0"/>
              <a:t>They must have knowledge of what each party plans to do and what is required of their party</a:t>
            </a:r>
          </a:p>
          <a:p>
            <a:r>
              <a:rPr lang="en-US" dirty="0"/>
              <a:t>It is encouraged to pace the process and advance when ready. Understanding and communicating is key and should not be rushed. </a:t>
            </a:r>
          </a:p>
        </p:txBody>
      </p:sp>
    </p:spTree>
    <p:extLst>
      <p:ext uri="{BB962C8B-B14F-4D97-AF65-F5344CB8AC3E}">
        <p14:creationId xmlns:p14="http://schemas.microsoft.com/office/powerpoint/2010/main" val="19127202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{322A268F-FC7D-004B-A460-3B31459BC777}tf10001069</Template>
  <TotalTime>43</TotalTime>
  <Words>784</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PowerPoint Presentation</vt:lpstr>
      <vt:lpstr>Communication </vt:lpstr>
      <vt:lpstr>Communication</vt:lpstr>
      <vt:lpstr>Communication in the Workplace</vt:lpstr>
      <vt:lpstr>Conflicts</vt:lpstr>
      <vt:lpstr>Conflicts &amp; Competition</vt:lpstr>
      <vt:lpstr>Conflict Resolution</vt:lpstr>
      <vt:lpstr>Geographical Issues</vt:lpstr>
      <vt:lpstr>Geographical Issues</vt:lpstr>
      <vt:lpstr>Project Manager</vt:lpstr>
      <vt:lpstr>Project Manager</vt:lpstr>
      <vt:lpstr>Teamwork</vt:lpstr>
      <vt:lpstr>Teamwork</vt:lpstr>
      <vt:lpstr>Project Planning</vt:lpstr>
      <vt:lpstr>Project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C Sulsenti</dc:creator>
  <cp:lastModifiedBy>Tyler C Sulsenti</cp:lastModifiedBy>
  <cp:revision>5</cp:revision>
  <dcterms:created xsi:type="dcterms:W3CDTF">2019-05-11T02:35:47Z</dcterms:created>
  <dcterms:modified xsi:type="dcterms:W3CDTF">2019-05-11T03:19:42Z</dcterms:modified>
</cp:coreProperties>
</file>