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999738" cy="51120675"/>
  <p:notesSz cx="6797675" cy="9928225"/>
  <p:defaultTextStyle>
    <a:defPPr>
      <a:defRPr lang="zh-TW"/>
    </a:defPPr>
    <a:lvl1pPr marL="0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1pPr>
    <a:lvl2pPr marL="2090867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2pPr>
    <a:lvl3pPr marL="4181734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3pPr>
    <a:lvl4pPr marL="6272601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4pPr>
    <a:lvl5pPr marL="8363468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5pPr>
    <a:lvl6pPr marL="10454335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6pPr>
    <a:lvl7pPr marL="12545202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7pPr>
    <a:lvl8pPr marL="14636069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8pPr>
    <a:lvl9pPr marL="16726936" algn="l" defTabSz="4181734" rtl="0" eaLnBrk="1" latinLnBrk="0" hangingPunct="1">
      <a:defRPr sz="82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1">
          <p15:clr>
            <a:srgbClr val="A4A3A4"/>
          </p15:clr>
        </p15:guide>
        <p15:guide id="2" pos="11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6600"/>
    <a:srgbClr val="FF9999"/>
    <a:srgbClr val="FF99CC"/>
    <a:srgbClr val="993300"/>
    <a:srgbClr val="FF6699"/>
    <a:srgbClr val="FF9900"/>
    <a:srgbClr val="CC3300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53" autoAdjust="0"/>
    <p:restoredTop sz="87927" autoAdjust="0"/>
  </p:normalViewPr>
  <p:slideViewPr>
    <p:cSldViewPr snapToGrid="0">
      <p:cViewPr>
        <p:scale>
          <a:sx n="10" d="100"/>
          <a:sy n="10" d="100"/>
        </p:scale>
        <p:origin x="3125" y="365"/>
      </p:cViewPr>
      <p:guideLst>
        <p:guide orient="horz" pos="16101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48BAD-3B0B-435B-AD42-1CE851062B2B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241425"/>
            <a:ext cx="2355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555B-FD7D-4242-BFE5-42F14F5D6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3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5555B-FD7D-4242-BFE5-42F14F5D6E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366281"/>
            <a:ext cx="30599777" cy="17797568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6850192"/>
            <a:ext cx="26999804" cy="1234232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721703"/>
            <a:ext cx="7762444" cy="4332240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2721703"/>
            <a:ext cx="22837334" cy="4332240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8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0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2744683"/>
            <a:ext cx="31049774" cy="21264777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34210633"/>
            <a:ext cx="31049774" cy="11182644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5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3608513"/>
            <a:ext cx="15299889" cy="32435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3608513"/>
            <a:ext cx="15299889" cy="32435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721714"/>
            <a:ext cx="31049774" cy="988096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12531669"/>
            <a:ext cx="15229574" cy="6141577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8673247"/>
            <a:ext cx="15229574" cy="2746553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12531669"/>
            <a:ext cx="15304578" cy="6141577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8673247"/>
            <a:ext cx="15304578" cy="2746553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6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7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9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7360442"/>
            <a:ext cx="18224867" cy="36328813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9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360442"/>
            <a:ext cx="18224867" cy="36328813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6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721714"/>
            <a:ext cx="31049774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3608513"/>
            <a:ext cx="31049774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63F-8880-4EDA-957C-A7D75A7100E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7381303"/>
            <a:ext cx="1214991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CE9A-4D1F-450A-B772-9408F9F37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9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5076" y="22582628"/>
            <a:ext cx="35999738" cy="2850739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圓角矩形 102"/>
          <p:cNvSpPr/>
          <p:nvPr/>
        </p:nvSpPr>
        <p:spPr>
          <a:xfrm>
            <a:off x="18494657" y="42719596"/>
            <a:ext cx="17366531" cy="65342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25077" y="5986205"/>
            <a:ext cx="36049888" cy="1721338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87011" y="53886"/>
            <a:ext cx="13807646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0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◆</a:t>
            </a:r>
            <a:r>
              <a:rPr lang="zh-TW" altLang="zh-TW" sz="10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実習</a:t>
            </a:r>
            <a:r>
              <a:rPr lang="zh-TW" altLang="zh-TW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内</a:t>
            </a:r>
            <a:r>
              <a:rPr lang="zh-TW" altLang="zh-TW" sz="10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容</a:t>
            </a:r>
            <a:r>
              <a:rPr lang="ja-JP" altLang="en-US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◆</a:t>
            </a:r>
            <a:endParaRPr lang="en-US" altLang="zh-TW" sz="10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zh-TW" altLang="en-US" sz="10500" b="1" dirty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4074" y="1636319"/>
            <a:ext cx="114425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1062 </a:t>
            </a:r>
            <a:r>
              <a:rPr lang="zh-TW" altLang="zh-TW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教育実習</a:t>
            </a:r>
            <a:r>
              <a:rPr lang="en-US" altLang="zh-TW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  <a:p>
            <a:r>
              <a:rPr lang="en-US" altLang="zh-TW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1071 </a:t>
            </a:r>
            <a:r>
              <a:rPr lang="en-US" altLang="zh-TW" sz="10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VR</a:t>
            </a:r>
            <a:r>
              <a:rPr lang="zh-TW" altLang="zh-TW" sz="10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教材</a:t>
            </a:r>
            <a:r>
              <a:rPr lang="zh-TW" altLang="zh-TW" sz="10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制作 </a:t>
            </a:r>
            <a:endParaRPr lang="zh-TW" altLang="en-US" sz="10500" b="1" dirty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788" y="7273067"/>
            <a:ext cx="14515675" cy="237228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39860" y="10391289"/>
            <a:ext cx="14515675" cy="244548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09104"/>
              </p:ext>
            </p:extLst>
          </p:nvPr>
        </p:nvGraphicFramePr>
        <p:xfrm>
          <a:off x="15804047" y="6913805"/>
          <a:ext cx="19871208" cy="160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08"/>
                <a:gridCol w="4740729"/>
                <a:gridCol w="8021816"/>
                <a:gridCol w="4992055"/>
              </a:tblGrid>
              <a:tr h="1221971">
                <a:tc>
                  <a:txBody>
                    <a:bodyPr/>
                    <a:lstStyle/>
                    <a:p>
                      <a:pPr algn="ctr"/>
                      <a:r>
                        <a:rPr lang="ja-JP" altLang="zh-TW" sz="6000" kern="1200" dirty="0" smtClean="0">
                          <a:effectLst/>
                        </a:rPr>
                        <a:t>内容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TW" sz="6000" kern="1200" dirty="0" smtClean="0">
                          <a:effectLst/>
                        </a:rPr>
                        <a:t>教材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TW" sz="6000" kern="1200" dirty="0" smtClean="0">
                          <a:effectLst/>
                        </a:rPr>
                        <a:t>担当</a:t>
                      </a:r>
                      <a:r>
                        <a:rPr lang="ja-JP" altLang="en-US" sz="6000" kern="1200" dirty="0" smtClean="0">
                          <a:effectLst/>
                        </a:rPr>
                        <a:t>した</a:t>
                      </a:r>
                      <a:r>
                        <a:rPr lang="ja-JP" altLang="zh-TW" sz="6000" kern="1200" dirty="0" smtClean="0">
                          <a:effectLst/>
                        </a:rPr>
                        <a:t>部分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zh-TW" sz="6000" kern="1200" dirty="0" smtClean="0">
                          <a:effectLst/>
                        </a:rPr>
                        <a:t>写真</a:t>
                      </a:r>
                      <a:endParaRPr lang="zh-TW" altLang="en-US" sz="6000" dirty="0"/>
                    </a:p>
                  </a:txBody>
                  <a:tcPr/>
                </a:tc>
              </a:tr>
              <a:tr h="2301704">
                <a:tc>
                  <a:txBody>
                    <a:bodyPr/>
                    <a:lstStyle/>
                    <a:p>
                      <a:pPr algn="ctr"/>
                      <a:endParaRPr lang="en-US" altLang="ja-JP" sz="4000" kern="100" dirty="0" smtClean="0"/>
                    </a:p>
                    <a:p>
                      <a:pPr algn="ctr"/>
                      <a:r>
                        <a:rPr lang="ja-JP" altLang="zh-TW" sz="6000" kern="100" dirty="0" smtClean="0"/>
                        <a:t>５０音</a:t>
                      </a:r>
                      <a:endParaRPr lang="zh-TW" altLang="en-US" sz="6000" b="1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4400" kern="1200" dirty="0" smtClean="0">
                        <a:effectLst/>
                      </a:endParaRPr>
                    </a:p>
                    <a:p>
                      <a:pPr algn="ctr"/>
                      <a:r>
                        <a:rPr lang="en-US" altLang="ja-JP" sz="5500" kern="1200" dirty="0" smtClean="0">
                          <a:effectLst/>
                        </a:rPr>
                        <a:t>TA</a:t>
                      </a:r>
                      <a:r>
                        <a:rPr lang="ja-JP" altLang="en-US" sz="5500" kern="1200" dirty="0" smtClean="0">
                          <a:effectLst/>
                        </a:rPr>
                        <a:t>として、授業を手伝う</a:t>
                      </a:r>
                      <a:endParaRPr lang="zh-TW" altLang="en-US" sz="5500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770731">
                <a:tc>
                  <a:txBody>
                    <a:bodyPr/>
                    <a:lstStyle/>
                    <a:p>
                      <a:pPr algn="ctr"/>
                      <a:endParaRPr lang="en-US" altLang="ja-JP" sz="2800" kern="100" dirty="0" smtClean="0"/>
                    </a:p>
                    <a:p>
                      <a:pPr algn="ctr"/>
                      <a:r>
                        <a:rPr lang="ja-JP" altLang="zh-TW" sz="6000" kern="100" dirty="0" smtClean="0"/>
                        <a:t>自己紹介</a:t>
                      </a:r>
                      <a:endParaRPr lang="zh-TW" altLang="en-US" sz="6000" b="1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5400" kern="1200" dirty="0" smtClean="0">
                        <a:effectLst/>
                      </a:endParaRPr>
                    </a:p>
                    <a:p>
                      <a:pPr algn="ctr"/>
                      <a:r>
                        <a:rPr lang="en-US" altLang="zh-TW" sz="5500" kern="1200" dirty="0" smtClean="0">
                          <a:effectLst/>
                        </a:rPr>
                        <a:t>PPT</a:t>
                      </a:r>
                      <a:r>
                        <a:rPr lang="ja-JP" altLang="en-US" sz="5500" kern="1200" dirty="0" smtClean="0">
                          <a:effectLst/>
                        </a:rPr>
                        <a:t>を作って教える</a:t>
                      </a:r>
                      <a:endParaRPr lang="zh-TW" altLang="en-US" sz="5500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540005">
                <a:tc>
                  <a:txBody>
                    <a:bodyPr/>
                    <a:lstStyle/>
                    <a:p>
                      <a:pPr algn="ctr"/>
                      <a:endParaRPr lang="en-US" altLang="ja-JP" sz="4800" kern="100" dirty="0" smtClean="0"/>
                    </a:p>
                    <a:p>
                      <a:pPr algn="ctr"/>
                      <a:r>
                        <a:rPr lang="ja-JP" altLang="zh-TW" sz="6000" kern="100" dirty="0" smtClean="0"/>
                        <a:t>会話</a:t>
                      </a:r>
                      <a:endParaRPr lang="zh-TW" altLang="en-US" sz="6000" b="1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4800" kern="1200" dirty="0" smtClean="0">
                        <a:effectLst/>
                      </a:endParaRPr>
                    </a:p>
                    <a:p>
                      <a:pPr marL="0" marR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500" kern="1200" dirty="0" smtClean="0">
                          <a:effectLst/>
                        </a:rPr>
                        <a:t>PPT</a:t>
                      </a:r>
                      <a:r>
                        <a:rPr lang="ja-JP" altLang="en-US" sz="5500" kern="1200" dirty="0" smtClean="0">
                          <a:effectLst/>
                        </a:rPr>
                        <a:t>を作って教える</a:t>
                      </a:r>
                      <a:endParaRPr lang="zh-TW" altLang="en-US" sz="5500" dirty="0" smtClean="0"/>
                    </a:p>
                    <a:p>
                      <a:pPr algn="ctr"/>
                      <a:endParaRPr lang="zh-TW" altLang="en-US" sz="5500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94191">
                <a:tc>
                  <a:txBody>
                    <a:bodyPr/>
                    <a:lstStyle/>
                    <a:p>
                      <a:pPr algn="ctr"/>
                      <a:endParaRPr lang="en-US" altLang="ja-JP" sz="6000" kern="100" dirty="0" smtClean="0"/>
                    </a:p>
                    <a:p>
                      <a:pPr algn="ctr"/>
                      <a:endParaRPr lang="en-US" altLang="ja-JP" sz="2800" kern="100" dirty="0" smtClean="0"/>
                    </a:p>
                    <a:p>
                      <a:pPr algn="ctr"/>
                      <a:r>
                        <a:rPr lang="ja-JP" altLang="zh-TW" sz="6000" kern="100" dirty="0" smtClean="0"/>
                        <a:t>浴衣</a:t>
                      </a:r>
                      <a:endParaRPr lang="zh-TW" altLang="en-US" sz="6000" b="1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sz="4000" kern="1200" dirty="0" smtClean="0">
                        <a:effectLst/>
                      </a:endParaRPr>
                    </a:p>
                    <a:p>
                      <a:pPr marL="2413000" indent="-2413000"/>
                      <a:r>
                        <a:rPr lang="ja-JP" altLang="zh-TW" sz="5500" kern="1200" dirty="0" smtClean="0">
                          <a:effectLst/>
                        </a:rPr>
                        <a:t>授業前</a:t>
                      </a:r>
                      <a:r>
                        <a:rPr lang="ja-JP" altLang="en-US" sz="5500" kern="1200" dirty="0" smtClean="0">
                          <a:effectLst/>
                        </a:rPr>
                        <a:t>：</a:t>
                      </a:r>
                      <a:r>
                        <a:rPr lang="ja-JP" altLang="zh-TW" sz="5500" kern="1200" dirty="0" smtClean="0">
                          <a:effectLst/>
                        </a:rPr>
                        <a:t>ビデオ</a:t>
                      </a:r>
                      <a:r>
                        <a:rPr lang="ja-JP" altLang="en-US" sz="5500" kern="1200" dirty="0" smtClean="0">
                          <a:effectLst/>
                        </a:rPr>
                        <a:t>を見て、着付けかた</a:t>
                      </a:r>
                      <a:r>
                        <a:rPr lang="ja-JP" altLang="zh-TW" sz="5500" kern="1200" dirty="0" smtClean="0">
                          <a:effectLst/>
                        </a:rPr>
                        <a:t>を学</a:t>
                      </a:r>
                      <a:r>
                        <a:rPr lang="ja-JP" altLang="en-US" sz="5500" kern="1200" dirty="0" smtClean="0">
                          <a:effectLst/>
                        </a:rPr>
                        <a:t>ぶ</a:t>
                      </a:r>
                      <a:endParaRPr lang="en-US" altLang="ja-JP" sz="5500" kern="1200" dirty="0" smtClean="0">
                        <a:effectLst/>
                      </a:endParaRPr>
                    </a:p>
                    <a:p>
                      <a:endParaRPr lang="en-US" altLang="ja-JP" sz="1200" kern="1200" dirty="0" smtClean="0">
                        <a:effectLst/>
                      </a:endParaRPr>
                    </a:p>
                    <a:p>
                      <a:r>
                        <a:rPr lang="ja-JP" altLang="zh-TW" sz="5500" kern="1200" dirty="0" smtClean="0">
                          <a:effectLst/>
                        </a:rPr>
                        <a:t>授業中</a:t>
                      </a:r>
                      <a:r>
                        <a:rPr lang="ja-JP" altLang="en-US" sz="5500" kern="1200" dirty="0" smtClean="0">
                          <a:effectLst/>
                        </a:rPr>
                        <a:t>：着付けを</a:t>
                      </a:r>
                      <a:r>
                        <a:rPr lang="ja-JP" altLang="zh-TW" sz="5500" kern="1200" dirty="0" smtClean="0">
                          <a:effectLst/>
                        </a:rPr>
                        <a:t>手伝</a:t>
                      </a:r>
                      <a:r>
                        <a:rPr lang="ja-JP" altLang="en-US" sz="5500" kern="1200" dirty="0" smtClean="0">
                          <a:effectLst/>
                        </a:rPr>
                        <a:t>う</a:t>
                      </a:r>
                      <a:endParaRPr lang="zh-TW" altLang="en-US" sz="5500" dirty="0"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991353">
                <a:tc>
                  <a:txBody>
                    <a:bodyPr/>
                    <a:lstStyle/>
                    <a:p>
                      <a:pPr algn="ctr"/>
                      <a:endParaRPr lang="en-US" altLang="ja-JP" sz="6000" kern="100" dirty="0" smtClean="0"/>
                    </a:p>
                    <a:p>
                      <a:pPr algn="ctr"/>
                      <a:r>
                        <a:rPr lang="ja-JP" altLang="zh-TW" sz="6000" kern="100" dirty="0" smtClean="0"/>
                        <a:t>歌</a:t>
                      </a:r>
                      <a:endParaRPr lang="zh-TW" altLang="en-US" sz="6000" b="1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ja-JP" sz="1100" kern="1200" dirty="0" smtClean="0">
                        <a:effectLst/>
                      </a:endParaRPr>
                    </a:p>
                    <a:p>
                      <a:pPr marL="2413000" indent="-2413000"/>
                      <a:r>
                        <a:rPr lang="ja-JP" altLang="zh-TW" sz="5500" kern="1200" dirty="0" smtClean="0">
                          <a:effectLst/>
                        </a:rPr>
                        <a:t>授業前</a:t>
                      </a:r>
                      <a:r>
                        <a:rPr lang="ja-JP" altLang="en-US" sz="5500" kern="1200" dirty="0" smtClean="0">
                          <a:effectLst/>
                        </a:rPr>
                        <a:t>：</a:t>
                      </a:r>
                      <a:r>
                        <a:rPr lang="ja-JP" altLang="zh-TW" sz="5500" kern="1200" dirty="0" smtClean="0">
                          <a:effectLst/>
                        </a:rPr>
                        <a:t>歌詞の読み方のを付け</a:t>
                      </a:r>
                      <a:r>
                        <a:rPr lang="ja-JP" altLang="en-US" sz="5500" kern="1200" dirty="0" smtClean="0">
                          <a:effectLst/>
                        </a:rPr>
                        <a:t>る</a:t>
                      </a:r>
                      <a:endParaRPr lang="en-US" altLang="ja-JP" sz="5500" kern="1200" dirty="0" smtClean="0">
                        <a:effectLst/>
                      </a:endParaRPr>
                    </a:p>
                    <a:p>
                      <a:endParaRPr lang="en-US" altLang="ja-JP" sz="1200" kern="1200" dirty="0" smtClean="0">
                        <a:effectLst/>
                      </a:endParaRPr>
                    </a:p>
                    <a:p>
                      <a:r>
                        <a:rPr lang="ja-JP" altLang="zh-TW" sz="5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授業中</a:t>
                      </a:r>
                      <a:r>
                        <a:rPr lang="ja-JP" altLang="en-US" sz="5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：教えるのを手伝う</a:t>
                      </a:r>
                      <a:endParaRPr lang="zh-TW" altLang="en-US" sz="5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439861" y="13661850"/>
            <a:ext cx="14515674" cy="458573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86650" y="14375131"/>
            <a:ext cx="141095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55600"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ja-JP" altLang="zh-TW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日本</a:t>
            </a:r>
            <a:r>
              <a:rPr lang="ja-JP" altLang="zh-TW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語レベルの差が大き</a:t>
            </a:r>
            <a:r>
              <a:rPr lang="ja-JP" altLang="zh-TW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</a:t>
            </a:r>
            <a:r>
              <a:rPr lang="ja-JP" altLang="en-US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。</a:t>
            </a:r>
            <a:endParaRPr lang="en-US" altLang="ja-JP" sz="47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114300" lvl="0">
              <a:buClr>
                <a:schemeClr val="dk1"/>
              </a:buClr>
              <a:buSzPts val="1800"/>
            </a:pP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⇒</a:t>
            </a: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単語の上に読み</a:t>
            </a:r>
            <a:r>
              <a:rPr lang="ja-JP" altLang="en-US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方を</a:t>
            </a: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付け</a:t>
            </a:r>
            <a:r>
              <a:rPr lang="ja-JP" altLang="en-US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る。</a:t>
            </a:r>
            <a:endParaRPr lang="en-US" altLang="ja-JP" sz="47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  <a:sym typeface="MS Gothic"/>
            </a:endParaRPr>
          </a:p>
          <a:p>
            <a:pPr marL="114300" lvl="0">
              <a:buClr>
                <a:schemeClr val="dk1"/>
              </a:buClr>
              <a:buSzPts val="1800"/>
            </a:pP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⇒</a:t>
            </a:r>
            <a:r>
              <a:rPr lang="zh-TW" altLang="zh-TW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文化</a:t>
            </a:r>
            <a:r>
              <a:rPr lang="zh-TW" altLang="zh-TW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と</a:t>
            </a: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簡単</a:t>
            </a:r>
            <a:r>
              <a:rPr lang="zh-TW" altLang="zh-TW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な</a:t>
            </a:r>
            <a:r>
              <a:rPr lang="zh-TW" altLang="zh-TW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会</a:t>
            </a:r>
            <a:r>
              <a:rPr lang="zh-TW" altLang="zh-TW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話を</a:t>
            </a:r>
            <a:r>
              <a:rPr lang="ja-JP" altLang="en-US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  <a:sym typeface="MS Gothic"/>
              </a:rPr>
              <a:t>取り入れる。</a:t>
            </a:r>
            <a:endParaRPr lang="en-US" altLang="zh-TW" sz="47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  <a:sym typeface="MS Gothic"/>
            </a:endParaRPr>
          </a:p>
          <a:p>
            <a:pPr marL="114300" lvl="0">
              <a:buClr>
                <a:schemeClr val="dk1"/>
              </a:buClr>
              <a:buSzPts val="1800"/>
            </a:pPr>
            <a:endParaRPr lang="en-US" altLang="zh-TW" sz="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  <a:sym typeface="MS Gothic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ja-JP" altLang="en-US" sz="47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準備した内容</a:t>
            </a:r>
            <a:r>
              <a:rPr lang="ja-JP" altLang="en-US" sz="4700" kern="100" dirty="0">
                <a:latin typeface="MS PGothic" pitchFamily="34" charset="-128"/>
                <a:ea typeface="MS PGothic" pitchFamily="34" charset="-128"/>
                <a:cs typeface="Times New Roman"/>
              </a:rPr>
              <a:t>が</a:t>
            </a:r>
            <a:r>
              <a:rPr lang="ja-JP" altLang="en-US" sz="47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足りるかどうか把握</a:t>
            </a:r>
            <a:r>
              <a:rPr lang="ja-JP" altLang="en-US" sz="4700" kern="100" dirty="0">
                <a:latin typeface="MS PGothic" pitchFamily="34" charset="-128"/>
                <a:ea typeface="MS PGothic" pitchFamily="34" charset="-128"/>
                <a:cs typeface="Times New Roman"/>
              </a:rPr>
              <a:t>できなかっ</a:t>
            </a:r>
            <a:r>
              <a:rPr lang="ja-JP" altLang="en-US" sz="47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た。</a:t>
            </a:r>
            <a:endParaRPr lang="en-US" altLang="ja-JP" sz="4700" kern="100" dirty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114300" lvl="0">
              <a:buClr>
                <a:schemeClr val="dk1"/>
              </a:buClr>
              <a:buSzPts val="1800"/>
            </a:pP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</a:t>
            </a:r>
            <a:r>
              <a:rPr lang="ja-JP" altLang="en-US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⇒教材を多めに、ゲ</a:t>
            </a:r>
            <a:r>
              <a:rPr lang="ja-JP" altLang="en-US" sz="47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ームなどの</a:t>
            </a:r>
            <a:r>
              <a:rPr lang="ja-JP" altLang="en-US" sz="47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活動も準備する。</a:t>
            </a:r>
            <a:endParaRPr lang="en-US" altLang="ja-JP" sz="47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0788" y="19031541"/>
            <a:ext cx="14515675" cy="3925443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61442" y="19738435"/>
            <a:ext cx="14325021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0" indent="-533400">
              <a:buFont typeface="Arial" panose="020B0604020202020204" pitchFamily="34" charset="0"/>
              <a:buChar char="•"/>
            </a:pPr>
            <a:r>
              <a:rPr lang="ja-JP" altLang="zh-TW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授業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や教材のデザイン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を学んだ。</a:t>
            </a:r>
            <a:endParaRPr lang="en-US" altLang="ja-JP" sz="4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ja-JP" altLang="en-US" sz="4900" dirty="0"/>
              <a:t>堂々</a:t>
            </a:r>
            <a:r>
              <a:rPr lang="ja-JP" altLang="en-US" sz="4900" dirty="0" smtClean="0"/>
              <a:t>と人の前に話すこ</a:t>
            </a:r>
            <a:r>
              <a:rPr lang="ja-JP" altLang="en-US" sz="4900" dirty="0"/>
              <a:t>とができる</a:t>
            </a:r>
            <a:r>
              <a:rPr lang="ja-JP" altLang="en-US" sz="4900" dirty="0" smtClean="0"/>
              <a:t>よ</a:t>
            </a:r>
            <a:r>
              <a:rPr lang="ja-JP" altLang="en-US" sz="4900" dirty="0"/>
              <a:t>う</a:t>
            </a:r>
            <a:r>
              <a:rPr lang="ja-JP" altLang="en-US" sz="4900" dirty="0" smtClean="0"/>
              <a:t>になった。</a:t>
            </a:r>
            <a:endParaRPr lang="en-US" altLang="ja-JP" sz="4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ja-JP" altLang="en-US" sz="4900" dirty="0"/>
              <a:t>アクティビティー</a:t>
            </a:r>
            <a:r>
              <a:rPr lang="ja-JP" altLang="en-US" sz="4900" dirty="0" smtClean="0"/>
              <a:t>を多く取</a:t>
            </a:r>
            <a:r>
              <a:rPr lang="ja-JP" altLang="en-US" sz="4900" dirty="0"/>
              <a:t>り入</a:t>
            </a:r>
            <a:r>
              <a:rPr lang="ja-JP" altLang="en-US" sz="4900" dirty="0" smtClean="0"/>
              <a:t>れ、生徒の日本語への興味を高めたようで、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達成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感があ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る。</a:t>
            </a:r>
            <a:endParaRPr lang="zh-TW" altLang="zh-TW" sz="4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defTabSz="3599993">
              <a:lnSpc>
                <a:spcPct val="90000"/>
              </a:lnSpc>
              <a:spcBef>
                <a:spcPts val="3937"/>
              </a:spcBef>
            </a:pPr>
            <a:endParaRPr lang="zh-TW" altLang="en-US" sz="7000" b="1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pic>
        <p:nvPicPr>
          <p:cNvPr id="80" name="圖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168" y="8235827"/>
            <a:ext cx="4439568" cy="21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圖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169" y="10489018"/>
            <a:ext cx="4439567" cy="23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圖片 1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3"/>
          <a:stretch/>
        </p:blipFill>
        <p:spPr bwMode="auto">
          <a:xfrm>
            <a:off x="30953169" y="13336259"/>
            <a:ext cx="4439567" cy="23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圖片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143" y="15830223"/>
            <a:ext cx="3468370" cy="40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048" y="20034271"/>
            <a:ext cx="4439566" cy="28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圖片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765" y="8194682"/>
            <a:ext cx="4131378" cy="212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157" y="10528468"/>
            <a:ext cx="4131378" cy="24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圖片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157" y="13411803"/>
            <a:ext cx="4131378" cy="22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圖片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157" y="16106781"/>
            <a:ext cx="4131378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矩形 90"/>
          <p:cNvSpPr/>
          <p:nvPr/>
        </p:nvSpPr>
        <p:spPr>
          <a:xfrm>
            <a:off x="152034" y="25168131"/>
            <a:ext cx="15513559" cy="447538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48219" y="26020822"/>
            <a:ext cx="154173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「</a:t>
            </a:r>
            <a:r>
              <a:rPr lang="en-US" altLang="ja-JP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VR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応用教材の開発と教育実施計画</a:t>
            </a:r>
            <a:r>
              <a:rPr lang="zh-TW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」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があり、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試してみ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たい。</a:t>
            </a:r>
            <a:endParaRPr lang="en-US" altLang="ja-JP" sz="4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ja-JP" sz="4900" kern="100" dirty="0" smtClean="0">
                <a:solidFill>
                  <a:prstClr val="black"/>
                </a:solidFill>
                <a:ea typeface="MS PGothic" pitchFamily="34" charset="-128"/>
                <a:cs typeface="Times New Roman"/>
              </a:rPr>
              <a:t>AI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教材のデザイン</a:t>
            </a:r>
            <a:r>
              <a:rPr lang="ja-JP" altLang="zh-TW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に</a:t>
            </a:r>
            <a:r>
              <a:rPr lang="ja-JP" altLang="zh-TW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興味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があ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る。</a:t>
            </a:r>
            <a:r>
              <a:rPr lang="ja-JP" altLang="zh-TW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　　　　　　　</a:t>
            </a:r>
            <a:endParaRPr lang="en-US" altLang="ja-JP" sz="4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zh-TW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新しい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教材</a:t>
            </a:r>
            <a:r>
              <a:rPr lang="ja-JP" altLang="zh-TW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を</a:t>
            </a:r>
            <a:r>
              <a:rPr lang="ja-JP" altLang="zh-TW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使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い、</a:t>
            </a:r>
            <a:r>
              <a:rPr lang="ja-JP" altLang="zh-TW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生</a:t>
            </a:r>
            <a:r>
              <a:rPr lang="ja-JP" altLang="zh-TW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徒</a:t>
            </a:r>
            <a:r>
              <a:rPr lang="ja-JP" altLang="en-US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の勉強意欲</a:t>
            </a:r>
            <a:r>
              <a:rPr lang="ja-JP" altLang="zh-TW" sz="49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を高</a:t>
            </a:r>
            <a:r>
              <a:rPr lang="ja-JP" altLang="zh-TW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め</a:t>
            </a:r>
            <a:r>
              <a:rPr lang="ja-JP" altLang="en-US" sz="49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たい。</a:t>
            </a:r>
            <a:endParaRPr lang="zh-TW" altLang="zh-TW" sz="49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20947"/>
              </p:ext>
            </p:extLst>
          </p:nvPr>
        </p:nvGraphicFramePr>
        <p:xfrm>
          <a:off x="16012248" y="24766308"/>
          <a:ext cx="19774114" cy="1050300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14998"/>
                <a:gridCol w="7515111"/>
                <a:gridCol w="10744005"/>
              </a:tblGrid>
              <a:tr h="936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0" kern="100" dirty="0"/>
                        <a:t> </a:t>
                      </a:r>
                      <a:endParaRPr lang="zh-TW" sz="6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5500" kern="100" dirty="0" smtClean="0">
                          <a:solidFill>
                            <a:schemeClr val="tx1"/>
                          </a:solidFill>
                        </a:rPr>
                        <a:t>一般な</a:t>
                      </a:r>
                      <a:r>
                        <a:rPr lang="ja-JP" sz="5500" kern="100" dirty="0">
                          <a:solidFill>
                            <a:schemeClr val="tx1"/>
                          </a:solidFill>
                        </a:rPr>
                        <a:t>教材</a:t>
                      </a:r>
                      <a:endParaRPr lang="zh-TW" sz="5500" kern="100" dirty="0">
                        <a:solidFill>
                          <a:schemeClr val="tx1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5500" kern="100" dirty="0">
                          <a:solidFill>
                            <a:schemeClr val="tx1"/>
                          </a:solidFill>
                        </a:rPr>
                        <a:t>ＶＲ教材</a:t>
                      </a:r>
                      <a:endParaRPr lang="zh-TW" sz="5500" kern="100" dirty="0">
                        <a:solidFill>
                          <a:schemeClr val="tx1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7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5000" kern="1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2400" kern="1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5000" kern="100" dirty="0" smtClean="0"/>
                        <a:t>器材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ja-JP" sz="5000" kern="10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ja-JP" sz="2800" kern="10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5000" kern="100" dirty="0" smtClean="0"/>
                        <a:t>印刷</a:t>
                      </a:r>
                      <a:r>
                        <a:rPr lang="ja-JP" sz="5000" kern="100" dirty="0"/>
                        <a:t>された教材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5000" kern="100" dirty="0"/>
                        <a:t>360</a:t>
                      </a:r>
                      <a:r>
                        <a:rPr lang="ja-JP" sz="5000" kern="100" dirty="0"/>
                        <a:t>度カメラ</a:t>
                      </a:r>
                      <a:endParaRPr lang="zh-TW" sz="5000" kern="100" dirty="0"/>
                    </a:p>
                    <a:p>
                      <a:pPr marL="45720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/>
                        <a:t>自撮り棒　　　</a:t>
                      </a:r>
                      <a:endParaRPr lang="zh-TW" sz="5000" kern="100" dirty="0"/>
                    </a:p>
                    <a:p>
                      <a:pPr marL="45720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/>
                        <a:t>カメラのアプリ</a:t>
                      </a:r>
                      <a:endParaRPr lang="zh-TW" sz="5000" kern="100" dirty="0"/>
                    </a:p>
                    <a:p>
                      <a:pPr marL="45720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/>
                        <a:t>携帯電話のアプリ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</a:tr>
              <a:tr h="1794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ja-JP" sz="900" kern="1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5000" kern="100" dirty="0" smtClean="0"/>
                        <a:t>撮</a:t>
                      </a:r>
                      <a:r>
                        <a:rPr lang="ja-JP" sz="5000" kern="100" dirty="0"/>
                        <a:t>影</a:t>
                      </a:r>
                      <a:endParaRPr lang="zh-TW" sz="5000" kern="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5000" kern="100" dirty="0"/>
                        <a:t>方式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2800" kern="100" dirty="0" smtClean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2800" kern="100" baseline="0" dirty="0" smtClean="0"/>
                        <a:t>                     </a:t>
                      </a:r>
                      <a:r>
                        <a:rPr lang="ja-JP" sz="5000" kern="100" dirty="0" smtClean="0"/>
                        <a:t>なし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800" kern="10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0" kern="100" dirty="0" smtClean="0"/>
                        <a:t>360</a:t>
                      </a:r>
                      <a:r>
                        <a:rPr lang="ja-JP" altLang="en-US" sz="5000" kern="100" dirty="0" smtClean="0"/>
                        <a:t>度</a:t>
                      </a:r>
                      <a:r>
                        <a:rPr lang="ja-JP" sz="5000" kern="100" dirty="0" smtClean="0"/>
                        <a:t>の</a:t>
                      </a:r>
                      <a:r>
                        <a:rPr lang="ja-JP" sz="5000" kern="100" dirty="0"/>
                        <a:t>カメラ</a:t>
                      </a:r>
                      <a:r>
                        <a:rPr lang="ja-JP" sz="5000" kern="100" dirty="0" smtClean="0"/>
                        <a:t>を</a:t>
                      </a:r>
                      <a:endParaRPr lang="en-US" altLang="ja-JP" sz="5000" kern="10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5000" kern="100" dirty="0" smtClean="0"/>
                        <a:t>頭</a:t>
                      </a:r>
                      <a:r>
                        <a:rPr lang="ja-JP" sz="5000" kern="100" dirty="0"/>
                        <a:t>の上</a:t>
                      </a:r>
                      <a:r>
                        <a:rPr lang="ja-JP" sz="5000" kern="100" dirty="0" smtClean="0"/>
                        <a:t>に</a:t>
                      </a:r>
                      <a:r>
                        <a:rPr lang="ja-JP" altLang="en-US" sz="5000" kern="100" dirty="0" smtClean="0"/>
                        <a:t>設置</a:t>
                      </a:r>
                      <a:r>
                        <a:rPr lang="en-US" sz="5000" kern="100" dirty="0" smtClean="0"/>
                        <a:t> 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</a:tr>
              <a:tr h="4723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5000" kern="100" dirty="0" smtClean="0"/>
                        <a:t>特色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lvl="0" indent="-5334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作りやすい</a:t>
                      </a:r>
                      <a:endParaRPr lang="zh-TW" sz="500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/>
                        <a:t>内</a:t>
                      </a:r>
                      <a:r>
                        <a:rPr lang="ja-JP" sz="5000" kern="100" dirty="0" smtClean="0"/>
                        <a:t>容</a:t>
                      </a:r>
                      <a:r>
                        <a:rPr lang="ja-JP" altLang="en-US" sz="5000" kern="100" dirty="0" smtClean="0"/>
                        <a:t>中心</a:t>
                      </a:r>
                      <a:endParaRPr lang="zh-TW" sz="5000" kern="100" dirty="0"/>
                    </a:p>
                    <a:p>
                      <a:pPr marL="457200" lvl="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5000" kern="100" dirty="0" smtClean="0"/>
                        <a:t>想像して</a:t>
                      </a:r>
                      <a:r>
                        <a:rPr lang="ja-JP" sz="5000" kern="100" dirty="0" smtClean="0"/>
                        <a:t>練習</a:t>
                      </a:r>
                      <a:r>
                        <a:rPr lang="ja-JP" altLang="en-US" sz="5000" kern="100" dirty="0" smtClean="0"/>
                        <a:t>する</a:t>
                      </a:r>
                      <a:endParaRPr lang="zh-TW" sz="5000" kern="100" dirty="0"/>
                    </a:p>
                    <a:p>
                      <a:pPr marL="457200" lvl="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5000" kern="100" dirty="0" smtClean="0"/>
                        <a:t>歴史が長く、教材</a:t>
                      </a:r>
                      <a:r>
                        <a:rPr lang="ja-JP" sz="5000" kern="100" dirty="0" smtClean="0"/>
                        <a:t>が</a:t>
                      </a:r>
                      <a:r>
                        <a:rPr lang="ja-JP" altLang="en-US" sz="5000" kern="100" dirty="0" smtClean="0"/>
                        <a:t>豊富</a:t>
                      </a:r>
                      <a:endParaRPr lang="en-US" altLang="ja-JP" sz="5000" kern="100" dirty="0" smtClean="0"/>
                    </a:p>
                    <a:p>
                      <a:pPr marL="457200" lvl="0" indent="-45720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TW" altLang="en-US" sz="5000" kern="100" dirty="0" smtClean="0"/>
                        <a:t>      </a:t>
                      </a:r>
                      <a:r>
                        <a:rPr lang="ja-JP" sz="5000" kern="100" dirty="0" smtClean="0"/>
                        <a:t>（</a:t>
                      </a:r>
                      <a:r>
                        <a:rPr lang="ja-JP" sz="5000" kern="100" dirty="0"/>
                        <a:t>聞く、話す、読む、書く）</a:t>
                      </a:r>
                      <a:endParaRPr lang="zh-TW" sz="5000" kern="100" dirty="0"/>
                    </a:p>
                    <a:p>
                      <a:pPr marL="457200" lvl="0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5000" kern="100" dirty="0" smtClean="0"/>
                        <a:t>すぐ</a:t>
                      </a:r>
                      <a:r>
                        <a:rPr lang="ja-JP" sz="5000" kern="100" dirty="0" smtClean="0"/>
                        <a:t>採点</a:t>
                      </a:r>
                      <a:r>
                        <a:rPr lang="ja-JP" altLang="en-US" sz="5000" kern="100" dirty="0" smtClean="0"/>
                        <a:t>できない</a:t>
                      </a:r>
                      <a:endParaRPr lang="zh-TW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lvl="0" indent="-5334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/>
                        <a:t>作りにくい</a:t>
                      </a:r>
                      <a:endParaRPr lang="zh-TW" sz="5000" kern="100" dirty="0"/>
                    </a:p>
                    <a:p>
                      <a:pPr marL="533400" lvl="0" indent="-5334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5000" kern="100" dirty="0" smtClean="0"/>
                        <a:t>練習</a:t>
                      </a:r>
                      <a:r>
                        <a:rPr lang="ja-JP" altLang="en-US" sz="5000" kern="100" dirty="0" smtClean="0"/>
                        <a:t>中心</a:t>
                      </a:r>
                      <a:endParaRPr lang="zh-TW" sz="5000" kern="100" dirty="0"/>
                    </a:p>
                    <a:p>
                      <a:pPr marL="533400" marR="0" lvl="0" indent="-53340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ja-JP" altLang="en-US" sz="5000" kern="100" dirty="0" smtClean="0"/>
                        <a:t>拡張現実で、リアルティ</a:t>
                      </a:r>
                      <a:r>
                        <a:rPr lang="ja-JP" sz="5000" kern="100" dirty="0" smtClean="0"/>
                        <a:t>に練習</a:t>
                      </a:r>
                      <a:r>
                        <a:rPr lang="ja-JP" altLang="en-US" sz="5000" kern="100" dirty="0" smtClean="0"/>
                        <a:t>できる</a:t>
                      </a:r>
                      <a:endParaRPr lang="zh-TW" sz="5000" kern="100" dirty="0"/>
                    </a:p>
                    <a:p>
                      <a:pPr marL="533400" lvl="0" indent="-5334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5000" kern="100" dirty="0" smtClean="0"/>
                        <a:t>技術が必要なので、限界がある</a:t>
                      </a:r>
                      <a:endParaRPr lang="zh-TW" altLang="zh-TW" sz="5000" kern="100" dirty="0" smtClean="0"/>
                    </a:p>
                    <a:p>
                      <a:pPr marL="533400" lvl="0" indent="-53340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ja-JP" sz="5000" kern="100" dirty="0" smtClean="0"/>
                        <a:t>      </a:t>
                      </a:r>
                      <a:r>
                        <a:rPr lang="ja-JP" sz="5000" kern="100" dirty="0" smtClean="0"/>
                        <a:t>（</a:t>
                      </a:r>
                      <a:r>
                        <a:rPr lang="ja-JP" sz="5000" kern="100" dirty="0"/>
                        <a:t>聞く、話す</a:t>
                      </a:r>
                      <a:r>
                        <a:rPr lang="ja-JP" sz="5000" kern="100" dirty="0" smtClean="0"/>
                        <a:t>）</a:t>
                      </a:r>
                      <a:endParaRPr lang="en-US" altLang="ja-JP" sz="5000" kern="100" dirty="0" smtClean="0"/>
                    </a:p>
                    <a:p>
                      <a:pPr marL="533400" lvl="0" indent="-5334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5000" kern="100" dirty="0" smtClean="0"/>
                        <a:t>すぐ点数が出る</a:t>
                      </a:r>
                      <a:endParaRPr lang="en-US" altLang="ja-JP" sz="5000" kern="10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7" name="圖片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"/>
          <a:stretch>
            <a:fillRect/>
          </a:stretch>
        </p:blipFill>
        <p:spPr bwMode="auto">
          <a:xfrm>
            <a:off x="22116674" y="25944321"/>
            <a:ext cx="2745749" cy="273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11223126" y="43014898"/>
            <a:ext cx="6907987" cy="785696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2604" y="43669121"/>
            <a:ext cx="110461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4800" b="1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音</a:t>
            </a:r>
            <a:r>
              <a:rPr lang="ja-JP" altLang="en-US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声判別</a:t>
            </a:r>
            <a:r>
              <a:rPr lang="ja-JP" altLang="zh-TW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：</a:t>
            </a:r>
            <a:endParaRPr lang="en-US" altLang="ja-JP" sz="4800" b="1" kern="100" dirty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63550" lvl="0"/>
            <a:r>
              <a:rPr lang="en-US" altLang="ja-JP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1. 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固定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用語</a:t>
            </a:r>
            <a:r>
              <a:rPr lang="ja-JP" altLang="zh-TW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検出できな</a:t>
            </a:r>
            <a:r>
              <a:rPr lang="ja-JP" altLang="zh-TW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。</a:t>
            </a:r>
            <a:endParaRPr lang="en-US" altLang="ja-JP" sz="4800" kern="100" dirty="0" smtClean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63550" lvl="0"/>
            <a:r>
              <a:rPr lang="zh-TW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 </a:t>
            </a:r>
            <a:r>
              <a:rPr lang="zh-TW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    </a:t>
            </a:r>
            <a:r>
              <a:rPr lang="en-US" altLang="ja-JP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(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例えば、元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智大学など</a:t>
            </a:r>
            <a:r>
              <a:rPr lang="en-US" altLang="ja-JP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)</a:t>
            </a:r>
            <a:r>
              <a:rPr lang="ja-JP" altLang="zh-TW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</a:t>
            </a:r>
            <a:endParaRPr lang="en-US" altLang="ja-JP" sz="4800" kern="100" dirty="0" smtClean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63550" lvl="0"/>
            <a:r>
              <a:rPr lang="en-US" altLang="ja-JP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2. 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静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かな場所ではない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と判別し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にく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い。</a:t>
            </a:r>
            <a:endParaRPr lang="zh-TW" altLang="zh-TW" sz="48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zh-TW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撮影：</a:t>
            </a:r>
            <a:r>
              <a:rPr lang="ja-JP" altLang="zh-TW" sz="4800" kern="100" dirty="0">
                <a:latin typeface="MS PGothic" pitchFamily="34" charset="-128"/>
                <a:ea typeface="MS PGothic" pitchFamily="34" charset="-128"/>
                <a:cs typeface="Times New Roman"/>
              </a:rPr>
              <a:t>レ</a:t>
            </a:r>
            <a:r>
              <a:rPr lang="ja-JP" altLang="zh-TW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ンズと目の高さが違</a:t>
            </a:r>
            <a:r>
              <a:rPr lang="ja-JP" altLang="zh-TW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う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。</a:t>
            </a:r>
            <a:endParaRPr lang="zh-TW" altLang="zh-TW" sz="48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回答</a:t>
            </a:r>
            <a:r>
              <a:rPr lang="ja-JP" altLang="en-US" sz="4800" b="1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の</a:t>
            </a:r>
            <a:r>
              <a:rPr lang="ja-JP" altLang="en-US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設定</a:t>
            </a:r>
            <a:r>
              <a:rPr lang="ja-JP" altLang="zh-TW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：</a:t>
            </a:r>
            <a:r>
              <a:rPr lang="ja-JP" altLang="zh-TW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制限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があ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る。</a:t>
            </a:r>
            <a:endParaRPr lang="zh-TW" altLang="zh-TW" sz="48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zh-TW" sz="4800" b="1" kern="100" dirty="0">
                <a:latin typeface="MS PGothic" pitchFamily="34" charset="-128"/>
                <a:ea typeface="MS PGothic" pitchFamily="34" charset="-128"/>
                <a:cs typeface="Times New Roman"/>
              </a:rPr>
              <a:t>教材の編集：</a:t>
            </a:r>
            <a:endParaRPr lang="en-US" altLang="ja-JP" sz="4800" b="1" kern="100" dirty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/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撮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影</a:t>
            </a:r>
            <a:r>
              <a:rPr lang="ja-JP" altLang="zh-TW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シー</a:t>
            </a:r>
            <a:r>
              <a:rPr lang="ja-JP" altLang="zh-TW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ン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が</a:t>
            </a:r>
            <a:r>
              <a:rPr lang="ja-JP" altLang="zh-TW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会話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内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容に合うまで、</a:t>
            </a:r>
            <a:r>
              <a:rPr lang="ja-JP" altLang="en-US" sz="48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何回も</a:t>
            </a:r>
            <a:r>
              <a:rPr lang="ja-JP" altLang="en-US" sz="48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修正しなければならない。</a:t>
            </a:r>
            <a:endParaRPr lang="zh-TW" altLang="zh-TW" sz="48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034" y="43014900"/>
            <a:ext cx="10895402" cy="785696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1223126" y="43605892"/>
            <a:ext cx="704799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日本語の教材</a:t>
            </a:r>
            <a:r>
              <a:rPr lang="ja-JP" altLang="en-US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作り</a:t>
            </a:r>
            <a:endParaRPr lang="zh-TW" altLang="zh-TW" sz="4500" kern="100" dirty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日本語が流暢になった。</a:t>
            </a:r>
            <a:endParaRPr lang="en-US" altLang="ja-JP" sz="4500" kern="100" dirty="0" smtClean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プログラムの編集</a:t>
            </a:r>
            <a:r>
              <a:rPr lang="ja-JP" altLang="en-US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、</a:t>
            </a:r>
            <a:r>
              <a:rPr lang="ja-JP" altLang="zh-TW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ビ</a:t>
            </a:r>
            <a:r>
              <a:rPr lang="ja-JP" altLang="zh-TW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デオのカッティン</a:t>
            </a:r>
            <a:r>
              <a:rPr lang="ja-JP" altLang="zh-TW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グ</a:t>
            </a: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、</a:t>
            </a:r>
            <a:r>
              <a:rPr lang="ja-JP" altLang="zh-TW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専</a:t>
            </a:r>
            <a:r>
              <a:rPr lang="ja-JP" altLang="zh-TW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門器材の</a:t>
            </a:r>
            <a:r>
              <a:rPr lang="ja-JP" altLang="zh-TW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使用</a:t>
            </a:r>
            <a:endParaRPr lang="en-US" altLang="ja-JP" sz="4500" kern="100" dirty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作った教材</a:t>
            </a:r>
            <a:r>
              <a:rPr lang="ja-JP" altLang="en-US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が面</a:t>
            </a: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白くて、達成</a:t>
            </a:r>
            <a:r>
              <a:rPr lang="ja-JP" altLang="en-US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感があ</a:t>
            </a: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る。</a:t>
            </a:r>
            <a:endParaRPr lang="en-US" altLang="ja-JP" sz="4500" kern="100" dirty="0" smtClean="0"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時間がかかったが、完成</a:t>
            </a:r>
            <a:r>
              <a:rPr lang="ja-JP" altLang="en-US" sz="4500" kern="100" dirty="0">
                <a:latin typeface="MS PGothic" pitchFamily="34" charset="-128"/>
                <a:ea typeface="MS PGothic" pitchFamily="34" charset="-128"/>
                <a:cs typeface="Times New Roman"/>
              </a:rPr>
              <a:t>品がコンテストの</a:t>
            </a:r>
            <a:r>
              <a:rPr lang="ja-JP" altLang="en-US" sz="4500" kern="100" dirty="0" smtClean="0">
                <a:latin typeface="MS PGothic" pitchFamily="34" charset="-128"/>
                <a:ea typeface="MS PGothic" pitchFamily="34" charset="-128"/>
                <a:cs typeface="Times New Roman"/>
              </a:rPr>
              <a:t>優勝を獲得、やりがいがあると思う。</a:t>
            </a:r>
            <a:endParaRPr lang="zh-TW" altLang="zh-TW" sz="4500" kern="100" dirty="0"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9655" y="7932422"/>
            <a:ext cx="130229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 学んだ日本</a:t>
            </a:r>
            <a:r>
              <a:rPr lang="ja-JP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語を活用し、生徒に教えた</a:t>
            </a: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い。</a:t>
            </a:r>
            <a:endParaRPr lang="ja-JP" altLang="en-US" sz="50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 教</a:t>
            </a:r>
            <a:r>
              <a:rPr lang="ja-JP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えることを通</a:t>
            </a: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し、</a:t>
            </a:r>
            <a:r>
              <a:rPr lang="ja-JP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自分</a:t>
            </a: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の日本語を高</a:t>
            </a:r>
            <a:r>
              <a:rPr lang="ja-JP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めた</a:t>
            </a: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い。</a:t>
            </a:r>
            <a:endParaRPr lang="ja-JP" altLang="en-US" sz="50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652" y="11073019"/>
            <a:ext cx="87017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対</a:t>
            </a:r>
            <a:r>
              <a:rPr lang="zh-TW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象：平鎮高校日本語部</a:t>
            </a:r>
            <a:r>
              <a:rPr lang="en-US" altLang="zh-TW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B</a:t>
            </a:r>
            <a:r>
              <a:rPr lang="zh-TW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</a:t>
            </a:r>
            <a:r>
              <a:rPr lang="ja-JP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　　  </a:t>
            </a:r>
            <a:endParaRPr lang="en-US" altLang="ja-JP" sz="5000" kern="100" dirty="0" smtClean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TW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授業</a:t>
            </a:r>
            <a:r>
              <a:rPr lang="zh-TW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時間：水曜日</a:t>
            </a:r>
            <a:r>
              <a:rPr lang="en-US" altLang="zh-TW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13:00</a:t>
            </a:r>
            <a:r>
              <a:rPr lang="en-US" altLang="zh-TW" sz="5000" kern="100" dirty="0" smtClean="0">
                <a:solidFill>
                  <a:prstClr val="black"/>
                </a:solidFill>
                <a:latin typeface="+mn-ea"/>
                <a:cs typeface="Times New Roman"/>
              </a:rPr>
              <a:t>~</a:t>
            </a:r>
            <a:r>
              <a:rPr lang="en-US" altLang="zh-TW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15:00</a:t>
            </a:r>
            <a:endParaRPr lang="ja-JP" altLang="en-US" sz="50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7606"/>
              </p:ext>
            </p:extLst>
          </p:nvPr>
        </p:nvGraphicFramePr>
        <p:xfrm>
          <a:off x="152034" y="31001772"/>
          <a:ext cx="15538388" cy="4167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45698"/>
                <a:gridCol w="10092690"/>
              </a:tblGrid>
              <a:tr h="905195">
                <a:tc>
                  <a:txBody>
                    <a:bodyPr/>
                    <a:lstStyle/>
                    <a:p>
                      <a:pPr marL="0" marR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b="0" kern="10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対象</a:t>
                      </a:r>
                      <a:endParaRPr lang="en-US" altLang="ja-JP" sz="5000" b="0" kern="10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817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zh-TW" sz="5000" b="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応用外国語学科一年生</a:t>
                      </a:r>
                      <a:r>
                        <a:rPr lang="ja-JP" altLang="en-US" sz="5000" b="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の会話授業</a:t>
                      </a:r>
                      <a:endParaRPr lang="zh-TW" altLang="zh-TW" sz="5000" b="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30907">
                <a:tc>
                  <a:txBody>
                    <a:bodyPr/>
                    <a:lstStyle/>
                    <a:p>
                      <a:pPr marL="0" marR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zh-TW" sz="5000" kern="10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応用外国語学科</a:t>
                      </a:r>
                      <a:endParaRPr lang="zh-TW" altLang="zh-TW" sz="5000" kern="10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会話作り、撮影、影像の編集、</a:t>
                      </a:r>
                      <a:endParaRPr lang="en-US" altLang="ja-JP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プログラムの編集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</a:tr>
              <a:tr h="163090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コンピューター</a:t>
                      </a:r>
                      <a:endParaRPr lang="en-US" altLang="ja-JP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サイエンス工学科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プログラムと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消音システムの制作</a:t>
                      </a:r>
                      <a:endParaRPr lang="en-US" altLang="ja-JP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74187"/>
              </p:ext>
            </p:extLst>
          </p:nvPr>
        </p:nvGraphicFramePr>
        <p:xfrm>
          <a:off x="148377" y="36520075"/>
          <a:ext cx="17987011" cy="560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930"/>
                <a:gridCol w="7611993"/>
                <a:gridCol w="7962088"/>
              </a:tblGrid>
              <a:tr h="150372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b="1" kern="1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短い会話</a:t>
                      </a:r>
                      <a:endParaRPr lang="zh-TW" altLang="en-US" sz="5000" b="1" kern="1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b="1" kern="1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（コンテスト用）</a:t>
                      </a:r>
                      <a:endParaRPr lang="zh-TW" altLang="en-US" sz="5000" b="1" kern="1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b="1" kern="1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長い会話</a:t>
                      </a:r>
                      <a:endParaRPr lang="zh-TW" altLang="en-US" sz="5000" b="1" kern="1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b="1" kern="1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（実習用）</a:t>
                      </a:r>
                      <a:endParaRPr lang="zh-TW" altLang="en-US" sz="5000" b="1" kern="1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88140">
                <a:tc>
                  <a:txBody>
                    <a:bodyPr/>
                    <a:lstStyle/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完成した内容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1.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教室</a:t>
                      </a:r>
                      <a:r>
                        <a:rPr lang="en-US" altLang="ja-JP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    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　</a:t>
                      </a:r>
                      <a:r>
                        <a:rPr lang="ja-JP" altLang="en-US" sz="5000" kern="100" baseline="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 </a:t>
                      </a: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4.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朝ごはんの店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2.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図書館　  </a:t>
                      </a: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5.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スーパー</a:t>
                      </a:r>
                      <a:endParaRPr lang="en-US" altLang="zh-TW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3.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コンビニ　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6.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スーパー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7.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キャンパス案内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</a:tr>
              <a:tr h="1554762">
                <a:tc>
                  <a:txBody>
                    <a:bodyPr/>
                    <a:lstStyle/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制作</a:t>
                      </a:r>
                      <a:endParaRPr lang="en-US" altLang="ja-JP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予定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000" kern="10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             </a:t>
                      </a:r>
                      <a:endParaRPr lang="zh-TW" altLang="zh-TW" sz="5000" kern="10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5000" kern="100" dirty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8.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図書館の案内     </a:t>
                      </a: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10.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夜市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9.</a:t>
                      </a:r>
                      <a:r>
                        <a:rPr lang="ja-JP" altLang="en-US" sz="5000" kern="100" noProof="0" dirty="0" smtClean="0">
                          <a:solidFill>
                            <a:prstClr val="black"/>
                          </a:solidFill>
                          <a:latin typeface="MS PGothic" pitchFamily="34" charset="-128"/>
                          <a:ea typeface="MS PGothic" pitchFamily="34" charset="-128"/>
                          <a:cs typeface="Times New Roman"/>
                        </a:rPr>
                        <a:t>朝ごはんの店</a:t>
                      </a:r>
                      <a:endParaRPr lang="zh-TW" altLang="en-US" sz="5000" kern="100" noProof="0" dirty="0" smtClean="0">
                        <a:solidFill>
                          <a:prstClr val="black"/>
                        </a:solidFill>
                        <a:latin typeface="MS PGothic" pitchFamily="34" charset="-128"/>
                        <a:ea typeface="MS PGothic" pitchFamily="34" charset="-128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4" descr="https://lh6.googleusercontent.com/r2bDfj5vMttiDrfnfCvyATt4YKo1pnmjLRVG21n5ttik0Ujmt2S3TRXostee_otfIpeNuX9z-AmLG6esA_39u1hYVDPRgcOAoIX4LNOlqDANwjlcYA7K0iZMa6B4g-SzR1yBu3g8Gv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648" y="26219160"/>
            <a:ext cx="2453095" cy="245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ZxHdZ3WFxe99RiYyXOsnZTntMks-teC2PO3H3bBTf-Mz6C745W0jkTbu-wllZOXNFQo579kn5Tkf_6m2dXmh5ucEqTXE2g9pxtnw8NrOYurLvz9qb_ubs-hJ-QwNUjr4WsS32r4WI8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500" y="26242828"/>
            <a:ext cx="2330975" cy="23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lh6.googleusercontent.com/ppKEoGzcnGnFaOdMSJx9igF_3i7ftBXiK-Kmi9SH8FqR_XC72hF6mLq76vrD2lfxuL-A8BFJ7Z2BWSzLEmq1s2dzMerndVGhXnqNZpLxsRAy7QRIk47l4rJxRSOy3_gN6yvbD8b9yFw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028" y="26555185"/>
            <a:ext cx="1897866" cy="18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4" b="16107"/>
          <a:stretch/>
        </p:blipFill>
        <p:spPr>
          <a:xfrm>
            <a:off x="31803440" y="29034311"/>
            <a:ext cx="2390303" cy="1484427"/>
          </a:xfrm>
          <a:prstGeom prst="rect">
            <a:avLst/>
          </a:prstGeom>
        </p:spPr>
      </p:pic>
      <p:pic>
        <p:nvPicPr>
          <p:cNvPr id="53" name="Picture 6" descr="https://lh4.googleusercontent.com/ZxHdZ3WFxe99RiYyXOsnZTntMks-teC2PO3H3bBTf-Mz6C745W0jkTbu-wllZOXNFQo579kn5Tkf_6m2dXmh5ucEqTXE2g9pxtnw8NrOYurLvz9qb_ubs-hJ-QwNUjr4WsS32r4WI8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415" y="28602537"/>
            <a:ext cx="1976233" cy="21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矩形 106"/>
          <p:cNvSpPr/>
          <p:nvPr/>
        </p:nvSpPr>
        <p:spPr>
          <a:xfrm>
            <a:off x="-25078" y="5053201"/>
            <a:ext cx="36024815" cy="148245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11652941" y="4972938"/>
            <a:ext cx="159710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1 0 6 2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育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習</a:t>
            </a:r>
            <a:r>
              <a:rPr lang="ja-JP" altLang="en-US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ーー</a:t>
            </a:r>
            <a:r>
              <a:rPr lang="zh-TW" altLang="en-US" sz="8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平鎮高校</a:t>
            </a:r>
            <a:endParaRPr lang="en-US" altLang="zh-TW" sz="8000" b="1" dirty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-25075" y="23197946"/>
            <a:ext cx="36049886" cy="133593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11525337" y="23029975"/>
            <a:ext cx="121671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1 0 7 1 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VR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材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制</a:t>
            </a:r>
            <a:r>
              <a:rPr lang="en-US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zh-TW" sz="9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作 </a:t>
            </a:r>
            <a:endParaRPr lang="zh-TW" altLang="en-US" sz="9000" b="1" dirty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273" y="20086555"/>
            <a:ext cx="4135145" cy="28026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35922" y="40791269"/>
            <a:ext cx="1665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なし</a:t>
            </a:r>
            <a:endParaRPr lang="zh-TW" altLang="en-US" sz="50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3"/>
          <a:stretch/>
        </p:blipFill>
        <p:spPr>
          <a:xfrm rot="204316">
            <a:off x="-368118" y="46057"/>
            <a:ext cx="6182389" cy="6415189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506" y="-53651"/>
            <a:ext cx="6220294" cy="64782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9860" y="6658795"/>
            <a:ext cx="10042191" cy="121085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937"/>
              </a:spcBef>
            </a:pPr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日本語教育実習を選んだ理由</a:t>
            </a:r>
          </a:p>
        </p:txBody>
      </p:sp>
      <p:sp>
        <p:nvSpPr>
          <p:cNvPr id="76" name="矩形 75"/>
          <p:cNvSpPr/>
          <p:nvPr/>
        </p:nvSpPr>
        <p:spPr>
          <a:xfrm>
            <a:off x="439860" y="9825622"/>
            <a:ext cx="4093229" cy="121085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3937"/>
              </a:spcBef>
            </a:pPr>
            <a:r>
              <a:rPr lang="ja-JP" altLang="zh-TW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教育実習校</a:t>
            </a:r>
            <a:endParaRPr lang="en-US" altLang="ja-JP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9860" y="13019043"/>
            <a:ext cx="10042191" cy="121085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937"/>
              </a:spcBef>
            </a:pP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実習に</a:t>
            </a:r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あった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困難</a:t>
            </a:r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及び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解決策</a:t>
            </a:r>
            <a:endParaRPr lang="en-US" altLang="ja-JP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39860" y="18434684"/>
            <a:ext cx="6189540" cy="121085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937"/>
              </a:spcBef>
            </a:pP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学んだ</a:t>
            </a:r>
            <a:r>
              <a:rPr lang="ja-JP" altLang="zh-TW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こと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・感想</a:t>
            </a:r>
            <a:endParaRPr lang="en-US" altLang="ja-JP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321287" y="1954132"/>
            <a:ext cx="1799907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実習生：王奕鈞、蕭慈諭</a:t>
            </a:r>
            <a:endParaRPr lang="en-US" altLang="zh-TW" sz="8800" dirty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zh-TW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指導教授：呉翠</a:t>
            </a:r>
            <a:r>
              <a:rPr lang="zh-TW" altLang="zh-TW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華</a:t>
            </a:r>
            <a:r>
              <a:rPr lang="ja-JP" altLang="en-US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、</a:t>
            </a:r>
            <a:r>
              <a:rPr lang="ja-JP" altLang="zh-TW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林淑璋</a:t>
            </a:r>
            <a:endParaRPr lang="en-US" altLang="zh-TW" sz="8800" dirty="0">
              <a:solidFill>
                <a:schemeClr val="tx1">
                  <a:lumMod val="85000"/>
                  <a:lumOff val="1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39497" y="24609409"/>
            <a:ext cx="7417120" cy="1069189"/>
          </a:xfrm>
          <a:prstGeom prst="rect">
            <a:avLst/>
          </a:prstGeom>
          <a:solidFill>
            <a:srgbClr val="993300"/>
          </a:solidFill>
          <a:ln>
            <a:solidFill>
              <a:srgbClr val="99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937"/>
              </a:spcBef>
            </a:pPr>
            <a:r>
              <a:rPr lang="ja-JP" altLang="zh-TW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ＶＲ教材を作った動機</a:t>
            </a:r>
            <a:endParaRPr lang="en-US" altLang="ja-JP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52035" y="29944379"/>
            <a:ext cx="7804871" cy="1097293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937"/>
              </a:spcBef>
            </a:pPr>
            <a:r>
              <a:rPr lang="ja-JP" altLang="zh-TW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プログラムの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作業</a:t>
            </a:r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分担</a:t>
            </a:r>
            <a:endParaRPr lang="zh-TW" altLang="en-US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52034" y="35418820"/>
            <a:ext cx="4376279" cy="1127946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altLang="zh-TW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VR</a:t>
            </a:r>
            <a:r>
              <a:rPr lang="ja-JP" altLang="zh-TW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教材</a:t>
            </a:r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内容</a:t>
            </a:r>
            <a:endParaRPr lang="zh-TW" altLang="zh-TW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39498" y="42424350"/>
            <a:ext cx="4393592" cy="1027800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難し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いところ</a:t>
            </a:r>
            <a:endParaRPr lang="en-US" altLang="ja-JP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194394" y="42424350"/>
            <a:ext cx="6052206" cy="1027800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学んだ</a:t>
            </a:r>
            <a:r>
              <a:rPr lang="ja-JP" altLang="zh-TW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こと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・</a:t>
            </a:r>
            <a:r>
              <a:rPr lang="ja-JP" altLang="en-US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感想</a:t>
            </a:r>
            <a:endParaRPr lang="en-US" altLang="ja-JP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8271123" y="35471099"/>
            <a:ext cx="8022485" cy="1177515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ja-JP" altLang="zh-TW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ＶＲ教材を</a:t>
            </a:r>
            <a:r>
              <a:rPr lang="ja-JP" altLang="zh-TW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作</a:t>
            </a:r>
            <a:r>
              <a:rPr lang="ja-JP" altLang="en-US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る</a:t>
            </a:r>
            <a:r>
              <a:rPr lang="ja-JP" altLang="zh-TW" sz="6000" b="1" kern="1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プ</a:t>
            </a:r>
            <a:r>
              <a:rPr lang="ja-JP" altLang="zh-TW" sz="6000" b="1" kern="100" dirty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ロセス</a:t>
            </a:r>
            <a:endParaRPr lang="zh-TW" altLang="zh-TW" sz="6000" b="1" kern="1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3240233" y="37172735"/>
            <a:ext cx="7961450" cy="38434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4878903" y="37553440"/>
            <a:ext cx="64334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テーマを決める</a:t>
            </a:r>
          </a:p>
        </p:txBody>
      </p:sp>
      <p:sp>
        <p:nvSpPr>
          <p:cNvPr id="104" name="圓角矩形 103"/>
          <p:cNvSpPr/>
          <p:nvPr/>
        </p:nvSpPr>
        <p:spPr>
          <a:xfrm>
            <a:off x="23851076" y="50207961"/>
            <a:ext cx="6858906" cy="827000"/>
          </a:xfrm>
          <a:prstGeom prst="roundRect">
            <a:avLst/>
          </a:prstGeom>
          <a:solidFill>
            <a:srgbClr val="FF7C8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/>
              <a:t>完成</a:t>
            </a:r>
            <a:endParaRPr lang="zh-TW" altLang="en-US" sz="5400" dirty="0"/>
          </a:p>
        </p:txBody>
      </p:sp>
      <p:sp>
        <p:nvSpPr>
          <p:cNvPr id="24" name="圓角矩形 23"/>
          <p:cNvSpPr/>
          <p:nvPr/>
        </p:nvSpPr>
        <p:spPr>
          <a:xfrm>
            <a:off x="19011650" y="43341194"/>
            <a:ext cx="2617469" cy="9389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撮影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19011650" y="44804338"/>
            <a:ext cx="4087900" cy="10514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影像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を</a:t>
            </a:r>
            <a:r>
              <a:rPr lang="zh-TW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編集</a:t>
            </a:r>
          </a:p>
        </p:txBody>
      </p:sp>
      <p:sp>
        <p:nvSpPr>
          <p:cNvPr id="106" name="圓角矩形 105"/>
          <p:cNvSpPr/>
          <p:nvPr/>
        </p:nvSpPr>
        <p:spPr>
          <a:xfrm>
            <a:off x="19011650" y="46379945"/>
            <a:ext cx="5509294" cy="10260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プログラムを編集</a:t>
            </a:r>
          </a:p>
        </p:txBody>
      </p:sp>
      <p:sp>
        <p:nvSpPr>
          <p:cNvPr id="115" name="圓角矩形 114"/>
          <p:cNvSpPr/>
          <p:nvPr/>
        </p:nvSpPr>
        <p:spPr>
          <a:xfrm>
            <a:off x="21500332" y="47863824"/>
            <a:ext cx="10746199" cy="10621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影像のリングをプログラムに書き込む</a:t>
            </a:r>
          </a:p>
        </p:txBody>
      </p:sp>
      <p:sp>
        <p:nvSpPr>
          <p:cNvPr id="118" name="圓角矩形 117"/>
          <p:cNvSpPr/>
          <p:nvPr/>
        </p:nvSpPr>
        <p:spPr>
          <a:xfrm>
            <a:off x="26932411" y="46109524"/>
            <a:ext cx="8652007" cy="1062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完成した教材</a:t>
            </a:r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を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チェック</a:t>
            </a:r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す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る</a:t>
            </a:r>
          </a:p>
        </p:txBody>
      </p:sp>
      <p:sp>
        <p:nvSpPr>
          <p:cNvPr id="128" name="圓角矩形 127"/>
          <p:cNvSpPr/>
          <p:nvPr/>
        </p:nvSpPr>
        <p:spPr>
          <a:xfrm>
            <a:off x="26932411" y="43315059"/>
            <a:ext cx="8652007" cy="17967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影像を見ながら、会話を直し、</a:t>
            </a:r>
          </a:p>
          <a:p>
            <a:pPr algn="ctr"/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影像を撮り直す</a:t>
            </a:r>
          </a:p>
        </p:txBody>
      </p:sp>
      <p:sp>
        <p:nvSpPr>
          <p:cNvPr id="129" name="向下箭號 128"/>
          <p:cNvSpPr/>
          <p:nvPr/>
        </p:nvSpPr>
        <p:spPr>
          <a:xfrm>
            <a:off x="26329117" y="48926020"/>
            <a:ext cx="1783682" cy="11965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向下箭號 112"/>
          <p:cNvSpPr/>
          <p:nvPr/>
        </p:nvSpPr>
        <p:spPr>
          <a:xfrm>
            <a:off x="19032886" y="44280142"/>
            <a:ext cx="576802" cy="588091"/>
          </a:xfrm>
          <a:prstGeom prst="downArrow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19032886" y="45837426"/>
            <a:ext cx="576802" cy="605938"/>
          </a:xfrm>
          <a:prstGeom prst="downArrow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向下箭號 132"/>
          <p:cNvSpPr/>
          <p:nvPr/>
        </p:nvSpPr>
        <p:spPr>
          <a:xfrm rot="10800000">
            <a:off x="34449490" y="45111797"/>
            <a:ext cx="708095" cy="938662"/>
          </a:xfrm>
          <a:prstGeom prst="downArrow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向下箭號 133"/>
          <p:cNvSpPr/>
          <p:nvPr/>
        </p:nvSpPr>
        <p:spPr>
          <a:xfrm rot="5400000">
            <a:off x="23936006" y="41338043"/>
            <a:ext cx="624502" cy="5001920"/>
          </a:xfrm>
          <a:prstGeom prst="downArrow">
            <a:avLst>
              <a:gd name="adj1" fmla="val 50000"/>
              <a:gd name="adj2" fmla="val 150144"/>
            </a:avLst>
          </a:prstGeom>
          <a:solidFill>
            <a:srgbClr val="CC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3876024" y="38395970"/>
            <a:ext cx="82858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⇒</a:t>
            </a:r>
            <a:r>
              <a:rPr lang="zh-TW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会</a:t>
            </a:r>
            <a:r>
              <a:rPr lang="zh-TW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話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を</a:t>
            </a:r>
            <a:r>
              <a:rPr lang="zh-TW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作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る</a:t>
            </a:r>
            <a:endParaRPr lang="en-US" altLang="ja-JP" sz="52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⇒</a:t>
            </a:r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先生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に直していただく</a:t>
            </a:r>
          </a:p>
          <a:p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⇒</a:t>
            </a:r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発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音</a:t>
            </a:r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の</a:t>
            </a:r>
            <a:r>
              <a:rPr lang="ja-JP" altLang="en-US" sz="52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チェッ</a:t>
            </a:r>
            <a:r>
              <a:rPr lang="ja-JP" altLang="en-US" sz="52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ク</a:t>
            </a:r>
            <a:endParaRPr lang="ja-JP" altLang="en-US" sz="52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98337" y="42210327"/>
            <a:ext cx="9564382" cy="100098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/>
              <a:t>撮影と影像</a:t>
            </a:r>
            <a:r>
              <a:rPr lang="zh-TW" altLang="en-US" sz="5400" dirty="0" smtClean="0"/>
              <a:t>．</a:t>
            </a:r>
            <a:r>
              <a:rPr lang="ja-JP" altLang="en-US" sz="5400" dirty="0" smtClean="0"/>
              <a:t>プログラムを編集</a:t>
            </a:r>
            <a:endParaRPr lang="zh-TW" altLang="en-US" sz="5400" dirty="0"/>
          </a:p>
        </p:txBody>
      </p:sp>
      <p:sp>
        <p:nvSpPr>
          <p:cNvPr id="90" name="矩形 89"/>
          <p:cNvSpPr/>
          <p:nvPr/>
        </p:nvSpPr>
        <p:spPr>
          <a:xfrm>
            <a:off x="24492998" y="36741511"/>
            <a:ext cx="5720230" cy="83732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/>
              <a:t>主題</a:t>
            </a:r>
            <a:r>
              <a:rPr lang="zh-TW" altLang="en-US" sz="5400" dirty="0"/>
              <a:t>．</a:t>
            </a:r>
            <a:r>
              <a:rPr lang="ja-JP" altLang="en-US" sz="5400" dirty="0"/>
              <a:t>内</a:t>
            </a:r>
            <a:r>
              <a:rPr lang="ja-JP" altLang="en-US" sz="5400" dirty="0" smtClean="0"/>
              <a:t>容を設定</a:t>
            </a:r>
            <a:endParaRPr lang="zh-TW" altLang="en-US" sz="5400" dirty="0"/>
          </a:p>
        </p:txBody>
      </p:sp>
      <p:sp>
        <p:nvSpPr>
          <p:cNvPr id="65" name="向下箭號 64"/>
          <p:cNvSpPr/>
          <p:nvPr/>
        </p:nvSpPr>
        <p:spPr>
          <a:xfrm>
            <a:off x="26293608" y="40872091"/>
            <a:ext cx="1783682" cy="12867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112" y="37455770"/>
            <a:ext cx="4514492" cy="483232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"/>
          <a:stretch/>
        </p:blipFill>
        <p:spPr>
          <a:xfrm>
            <a:off x="31370440" y="36849506"/>
            <a:ext cx="4654371" cy="5257069"/>
          </a:xfrm>
          <a:prstGeom prst="rect">
            <a:avLst/>
          </a:prstGeom>
        </p:spPr>
      </p:pic>
      <p:pic>
        <p:nvPicPr>
          <p:cNvPr id="94" name="Picture 2" descr="https://lh6.googleusercontent.com/ppKEoGzcnGnFaOdMSJx9igF_3i7ftBXiK-Kmi9SH8FqR_XC72hF6mLq76vrD2lfxuL-A8BFJ7Z2BWSzLEmq1s2dzMerndVGhXnqNZpLxsRAy7QRIk47l4rJxRSOy3_gN6yvbD8b9yFw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967" y="40698820"/>
            <a:ext cx="1897866" cy="18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右彎箭號 21"/>
          <p:cNvSpPr/>
          <p:nvPr/>
        </p:nvSpPr>
        <p:spPr>
          <a:xfrm rot="10800000" flipH="1">
            <a:off x="19160235" y="47546827"/>
            <a:ext cx="2034363" cy="1161176"/>
          </a:xfrm>
          <a:prstGeom prst="bentArrow">
            <a:avLst/>
          </a:prstGeom>
          <a:solidFill>
            <a:srgbClr val="CC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6" name="右彎箭號 95"/>
          <p:cNvSpPr/>
          <p:nvPr/>
        </p:nvSpPr>
        <p:spPr>
          <a:xfrm rot="5400000" flipH="1">
            <a:off x="33245174" y="46594646"/>
            <a:ext cx="1287350" cy="2583764"/>
          </a:xfrm>
          <a:prstGeom prst="bentArrow">
            <a:avLst/>
          </a:prstGeom>
          <a:solidFill>
            <a:srgbClr val="CC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66239" y="11070700"/>
            <a:ext cx="53114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学生人数：</a:t>
            </a:r>
            <a:r>
              <a:rPr lang="en-US" altLang="zh-CN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30</a:t>
            </a:r>
            <a:r>
              <a:rPr lang="zh-CN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名</a:t>
            </a:r>
            <a:endParaRPr lang="en-US" altLang="zh-CN" sz="50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回数：</a:t>
            </a:r>
            <a:r>
              <a:rPr lang="en-US" altLang="zh-CN" sz="5000" kern="100" dirty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8</a:t>
            </a:r>
            <a:r>
              <a:rPr lang="zh-CN" altLang="en-US" sz="5000" kern="100" dirty="0" smtClean="0">
                <a:solidFill>
                  <a:prstClr val="black"/>
                </a:solidFill>
                <a:latin typeface="MS PGothic" pitchFamily="34" charset="-128"/>
                <a:ea typeface="MS PGothic" pitchFamily="34" charset="-128"/>
                <a:cs typeface="Times New Roman"/>
              </a:rPr>
              <a:t>回</a:t>
            </a:r>
            <a:endParaRPr lang="zh-CN" altLang="en-US" sz="5000" kern="100" dirty="0">
              <a:solidFill>
                <a:prstClr val="black"/>
              </a:solidFill>
              <a:latin typeface="MS PGothic" pitchFamily="34" charset="-128"/>
              <a:ea typeface="MS PGothic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4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873</Words>
  <Application>Microsoft Office PowerPoint</Application>
  <PresentationFormat>自訂</PresentationFormat>
  <Paragraphs>151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MS Gothic</vt:lpstr>
      <vt:lpstr>MS Mincho</vt:lpstr>
      <vt:lpstr>ＭＳ Ｐゴシック</vt:lpstr>
      <vt:lpstr>ＭＳ Ｐゴシック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heysmile00@gmail.com</dc:creator>
  <cp:lastModifiedBy>heysmile00@gmail.com</cp:lastModifiedBy>
  <cp:revision>204</cp:revision>
  <cp:lastPrinted>2018-12-18T02:37:12Z</cp:lastPrinted>
  <dcterms:created xsi:type="dcterms:W3CDTF">2018-10-18T06:45:55Z</dcterms:created>
  <dcterms:modified xsi:type="dcterms:W3CDTF">2019-01-10T16:35:29Z</dcterms:modified>
</cp:coreProperties>
</file>