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 Slab Light" panose="020B0604020202020204" charset="0"/>
      <p:regular r:id="rId17"/>
      <p:bold r:id="rId18"/>
    </p:embeddedFont>
    <p:embeddedFont>
      <p:font typeface="Microsoft JhengHei" panose="020B0604030504040204" pitchFamily="34" charset="-120"/>
      <p:regular r:id="rId19"/>
      <p:bold r:id="rId20"/>
    </p:embeddedFont>
    <p:embeddedFont>
      <p:font typeface="Walter Turncoat" panose="020B0604020202020204" charset="0"/>
      <p:regular r:id="rId21"/>
    </p:embeddedFont>
    <p:embeddedFont>
      <p:font typeface="MS PGothic" panose="020B0600070205080204" pitchFamily="34" charset="-128"/>
      <p:regular r:id="rId22"/>
    </p:embeddedFont>
    <p:embeddedFont>
      <p:font typeface="Lato Light" panose="020B0604020202020204" charset="0"/>
      <p:regular r:id="rId23"/>
      <p:bold r:id="rId24"/>
      <p:italic r:id="rId25"/>
      <p:boldItalic r:id="rId26"/>
    </p:embeddedFont>
    <p:embeddedFont>
      <p:font typeface="MS Mincho" panose="02020609040205080304" pitchFamily="49" charset="-128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97189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tqiXbc81QQ&amp;index=2&amp;list=UUB9bMZxB9vhschwP_tL9OHQ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youtube.com/watch?v=3DfjkRrslH8&amp;list=UUB9bMZxB9vhschwP_tL9OHQ&amp;index=1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677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520a57f698_1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520a57f698_1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6512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520a57f698_1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520a57f698_1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https://github.com/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515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520a57f698_1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520a57f698_1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888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520a57f698_1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520a57f698_1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108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520a57f698_2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520a57f698_2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929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20a57f698_1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520a57f698_1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996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20a57f698_1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20a57f698_1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411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520a57f698_1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520a57f698_1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2507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20a57f698_1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520a57f698_1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5617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520a57f698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520a57f698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900" u="sng">
                <a:solidFill>
                  <a:schemeClr val="hlink"/>
                </a:solidFill>
                <a:latin typeface="MS PGothic"/>
                <a:ea typeface="MS PGothic"/>
                <a:cs typeface="MS PGothic"/>
                <a:sym typeface="MS PGothic"/>
                <a:hlinkClick r:id="rId3"/>
              </a:rPr>
              <a:t>https://www.youtube.com/watch?v=YtqiXbc81QQ&amp;index=2&amp;list=UUB9bMZxB9vhschwP_tL9OHQ</a:t>
            </a:r>
            <a:endParaRPr sz="9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900" u="sng">
                <a:solidFill>
                  <a:schemeClr val="hlink"/>
                </a:solidFill>
                <a:hlinkClick r:id="rId4"/>
              </a:rPr>
              <a:t>https://www.youtube.com/watch?v=3DfjkRrslH8&amp;list=UUB9bMZxB9vhschwP_tL9OHQ&amp;index=1</a:t>
            </a:r>
            <a:endParaRPr sz="9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2294427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20a57f698_1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20a57f698_1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458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520a57f698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520a57f698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332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520a57f698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520a57f698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737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qua">
  <p:cSld name="BLANK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2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2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2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2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2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2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2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2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2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2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2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2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17" name="Google Shape;317;p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12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20" name="Google Shape;320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1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87" name="Google Shape;387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8" name="Google Shape;38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Google Shape;51;p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Google Shape;54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2000"/>
              <a:buNone/>
              <a:defRPr>
                <a:solidFill>
                  <a:srgbClr val="FFB600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3811800" y="-194800"/>
            <a:ext cx="1520400" cy="152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4982150" y="734775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3469949" y="810973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3109875" y="154418"/>
            <a:ext cx="508800" cy="508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5395528" y="-85690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-140400" y="3784204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8079301" y="44162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407150" y="4701449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96576" y="412332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7800547" y="46533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8471997" y="4203227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528659" y="350927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8327788" y="4664713"/>
            <a:ext cx="382244" cy="38224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4"/>
          <p:cNvGrpSpPr/>
          <p:nvPr/>
        </p:nvGrpSpPr>
        <p:grpSpPr>
          <a:xfrm>
            <a:off x="154025" y="4093698"/>
            <a:ext cx="508851" cy="478711"/>
            <a:chOff x="5972700" y="2330200"/>
            <a:chExt cx="411625" cy="387275"/>
          </a:xfrm>
        </p:grpSpPr>
        <p:sp>
          <p:nvSpPr>
            <p:cNvPr id="83" name="Google Shape;83;p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4"/>
          <p:cNvGrpSpPr/>
          <p:nvPr/>
        </p:nvGrpSpPr>
        <p:grpSpPr>
          <a:xfrm>
            <a:off x="5222963" y="889722"/>
            <a:ext cx="292923" cy="464285"/>
            <a:chOff x="6718575" y="2318625"/>
            <a:chExt cx="256950" cy="407375"/>
          </a:xfrm>
        </p:grpSpPr>
        <p:sp>
          <p:nvSpPr>
            <p:cNvPr id="86" name="Google Shape;86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○"/>
              <a:defRPr sz="3000" i="1">
                <a:solidFill>
                  <a:srgbClr val="4A5C65"/>
                </a:solidFill>
              </a:defRPr>
            </a:lvl1pPr>
            <a:lvl2pPr marL="914400" lvl="1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2pPr>
            <a:lvl3pPr marL="1371600" lvl="2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3pPr>
            <a:lvl4pPr marL="1828800" lvl="3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4pPr>
            <a:lvl5pPr marL="2286000" lvl="4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5pPr>
            <a:lvl6pPr marL="2743200" lvl="5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6pPr>
            <a:lvl7pPr marL="3200400" lvl="6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7pPr>
            <a:lvl8pPr marL="3657600" lvl="7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8pPr>
            <a:lvl9pPr marL="4114800" lvl="8" indent="-419100" algn="ctr">
              <a:spcBef>
                <a:spcPts val="1000"/>
              </a:spcBef>
              <a:spcAft>
                <a:spcPts val="100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4"/>
          <p:cNvSpPr txBox="1"/>
          <p:nvPr/>
        </p:nvSpPr>
        <p:spPr>
          <a:xfrm>
            <a:off x="3593400" y="893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600" b="1">
                <a:solidFill>
                  <a:srgbClr val="FFFFFF"/>
                </a:solidFill>
              </a:rPr>
              <a:t>“</a:t>
            </a:r>
            <a:endParaRPr sz="9600" b="1">
              <a:solidFill>
                <a:srgbClr val="FFFFFF"/>
              </a:solidFill>
            </a:endParaRPr>
          </a:p>
        </p:txBody>
      </p:sp>
      <p:sp>
        <p:nvSpPr>
          <p:cNvPr id="96" name="Google Shape;96;p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Google Shape;113;p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Google Shape;11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Google Shape;143;p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6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Google Shape;146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1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2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8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06" name="Google Shape;206;p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8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209" name="Google Shape;209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794200" y="78224"/>
            <a:ext cx="141600" cy="14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-140400" y="150205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8079301" y="3776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"/>
          <p:cNvSpPr/>
          <p:nvPr/>
        </p:nvSpPr>
        <p:spPr>
          <a:xfrm>
            <a:off x="696550" y="917625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8924303" y="11938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7724347" y="7671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9"/>
          <p:cNvSpPr/>
          <p:nvPr/>
        </p:nvSpPr>
        <p:spPr>
          <a:xfrm>
            <a:off x="8923937" y="451941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9"/>
          <p:cNvSpPr/>
          <p:nvPr/>
        </p:nvSpPr>
        <p:spPr>
          <a:xfrm>
            <a:off x="528659" y="-124724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9"/>
          <p:cNvSpPr/>
          <p:nvPr/>
        </p:nvSpPr>
        <p:spPr>
          <a:xfrm>
            <a:off x="8327788" y="626113"/>
            <a:ext cx="382244" cy="38224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Google Shape;230;p9"/>
          <p:cNvGrpSpPr/>
          <p:nvPr/>
        </p:nvGrpSpPr>
        <p:grpSpPr>
          <a:xfrm>
            <a:off x="154025" y="438904"/>
            <a:ext cx="508851" cy="478711"/>
            <a:chOff x="5972700" y="2330200"/>
            <a:chExt cx="411625" cy="387275"/>
          </a:xfrm>
        </p:grpSpPr>
        <p:sp>
          <p:nvSpPr>
            <p:cNvPr id="231" name="Google Shape;231;p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9"/>
          <p:cNvSpPr txBox="1">
            <a:spLocks noGrp="1"/>
          </p:cNvSpPr>
          <p:nvPr>
            <p:ph type="body" idx="1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100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7720375" y="103875"/>
            <a:ext cx="626400" cy="6264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9"/>
          <p:cNvGrpSpPr/>
          <p:nvPr/>
        </p:nvGrpSpPr>
        <p:grpSpPr>
          <a:xfrm>
            <a:off x="7915421" y="229147"/>
            <a:ext cx="236882" cy="375437"/>
            <a:chOff x="6718575" y="2318625"/>
            <a:chExt cx="256950" cy="407375"/>
          </a:xfrm>
        </p:grpSpPr>
        <p:sp>
          <p:nvSpPr>
            <p:cNvPr id="236" name="Google Shape;236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9"/>
          <p:cNvSpPr txBox="1">
            <a:spLocks noGrp="1"/>
          </p:cNvSpPr>
          <p:nvPr>
            <p:ph type="sldNum" idx="12"/>
          </p:nvPr>
        </p:nvSpPr>
        <p:spPr>
          <a:xfrm>
            <a:off x="8117984" y="430368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0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0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0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0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0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0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0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0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0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0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0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0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Google Shape;260;p10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61" name="Google Shape;261;p1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10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64" name="Google Shape;264;p1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1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tqiXbc81QQ&amp;index=2&amp;list=UUB9bMZxB9vhschwP_tL9OHQ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youtube.com/watch?v=3DfjkRrslH8&amp;list=UUB9bMZxB9vhschwP_tL9OHQ&amp;index=1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26B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6"/>
          <p:cNvSpPr txBox="1">
            <a:spLocks noGrp="1"/>
          </p:cNvSpPr>
          <p:nvPr>
            <p:ph type="ctrTitle"/>
          </p:nvPr>
        </p:nvSpPr>
        <p:spPr>
          <a:xfrm>
            <a:off x="2886150" y="1432650"/>
            <a:ext cx="3371700" cy="22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0" b="1">
                <a:latin typeface="Walter Turncoat"/>
                <a:ea typeface="Walter Turncoat"/>
                <a:cs typeface="Walter Turncoat"/>
                <a:sym typeface="Walter Turncoat"/>
              </a:rPr>
              <a:t>VR</a:t>
            </a:r>
            <a:endParaRPr sz="13000" b="1"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pic>
        <p:nvPicPr>
          <p:cNvPr id="394" name="Google Shape;3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2225" y="2248800"/>
            <a:ext cx="2526575" cy="258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5"/>
          <p:cNvSpPr txBox="1">
            <a:spLocks noGrp="1"/>
          </p:cNvSpPr>
          <p:nvPr>
            <p:ph type="title"/>
          </p:nvPr>
        </p:nvSpPr>
        <p:spPr>
          <a:xfrm>
            <a:off x="406600" y="571400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如何</a:t>
            </a:r>
            <a:endParaRPr sz="48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製作</a:t>
            </a:r>
            <a:endParaRPr/>
          </a:p>
        </p:txBody>
      </p:sp>
      <p:sp>
        <p:nvSpPr>
          <p:cNvPr id="467" name="Google Shape;467;p25"/>
          <p:cNvSpPr txBox="1"/>
          <p:nvPr/>
        </p:nvSpPr>
        <p:spPr>
          <a:xfrm>
            <a:off x="3032550" y="290025"/>
            <a:ext cx="5012100" cy="9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zh-TW" sz="30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(三) 編輯影像(剪接、後製)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468" name="Google Shape;4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075" y="1157950"/>
            <a:ext cx="2698675" cy="188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6900" y="1157950"/>
            <a:ext cx="2698675" cy="188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9075" y="3201800"/>
            <a:ext cx="2698675" cy="180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6900" y="3201800"/>
            <a:ext cx="2698675" cy="18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6"/>
          <p:cNvSpPr txBox="1">
            <a:spLocks noGrp="1"/>
          </p:cNvSpPr>
          <p:nvPr>
            <p:ph type="title"/>
          </p:nvPr>
        </p:nvSpPr>
        <p:spPr>
          <a:xfrm>
            <a:off x="406600" y="571400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如何</a:t>
            </a:r>
            <a:endParaRPr sz="48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製作</a:t>
            </a:r>
            <a:endParaRPr/>
          </a:p>
        </p:txBody>
      </p:sp>
      <p:sp>
        <p:nvSpPr>
          <p:cNvPr id="477" name="Google Shape;477;p26"/>
          <p:cNvSpPr txBox="1"/>
          <p:nvPr/>
        </p:nvSpPr>
        <p:spPr>
          <a:xfrm>
            <a:off x="2783400" y="410450"/>
            <a:ext cx="6360600" cy="7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zh-TW" sz="30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(四) 到GitHub網站上編輯Json檔</a:t>
            </a:r>
            <a:endParaRPr/>
          </a:p>
        </p:txBody>
      </p:sp>
      <p:pic>
        <p:nvPicPr>
          <p:cNvPr id="478" name="Google Shape;4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650" y="1174550"/>
            <a:ext cx="2654275" cy="181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1175" y="1174550"/>
            <a:ext cx="2573950" cy="181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7650" y="3201800"/>
            <a:ext cx="2654275" cy="181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1175" y="3201800"/>
            <a:ext cx="2573950" cy="181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7"/>
          <p:cNvSpPr txBox="1">
            <a:spLocks noGrp="1"/>
          </p:cNvSpPr>
          <p:nvPr>
            <p:ph type="title"/>
          </p:nvPr>
        </p:nvSpPr>
        <p:spPr>
          <a:xfrm>
            <a:off x="406600" y="571400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如何</a:t>
            </a:r>
            <a:endParaRPr sz="48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製作</a:t>
            </a:r>
            <a:endParaRPr/>
          </a:p>
        </p:txBody>
      </p:sp>
      <p:pic>
        <p:nvPicPr>
          <p:cNvPr id="487" name="Google Shape;4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785" y="0"/>
            <a:ext cx="367468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8"/>
          <p:cNvSpPr txBox="1">
            <a:spLocks noGrp="1"/>
          </p:cNvSpPr>
          <p:nvPr>
            <p:ph type="title"/>
          </p:nvPr>
        </p:nvSpPr>
        <p:spPr>
          <a:xfrm>
            <a:off x="406600" y="571400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如何</a:t>
            </a:r>
            <a:endParaRPr sz="48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製作</a:t>
            </a:r>
            <a:endParaRPr/>
          </a:p>
        </p:txBody>
      </p:sp>
      <p:sp>
        <p:nvSpPr>
          <p:cNvPr id="493" name="Google Shape;493;p28"/>
          <p:cNvSpPr txBox="1">
            <a:spLocks noGrp="1"/>
          </p:cNvSpPr>
          <p:nvPr>
            <p:ph type="body" idx="1"/>
          </p:nvPr>
        </p:nvSpPr>
        <p:spPr>
          <a:xfrm>
            <a:off x="2402025" y="965075"/>
            <a:ext cx="6396600" cy="28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30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(五)編輯完Json檔→結合影片與程式</a:t>
            </a:r>
            <a:endParaRPr sz="30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zh-TW" sz="30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(六)到手機app檢視與修正</a:t>
            </a:r>
            <a:endParaRPr sz="30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94" name="Google Shape;494;p28"/>
          <p:cNvPicPr preferRelativeResize="0"/>
          <p:nvPr/>
        </p:nvPicPr>
        <p:blipFill rotWithShape="1">
          <a:blip r:embed="rId3">
            <a:alphaModFix/>
          </a:blip>
          <a:srcRect l="10476" t="28010" r="62659" b="49998"/>
          <a:stretch/>
        </p:blipFill>
        <p:spPr>
          <a:xfrm>
            <a:off x="2804377" y="2839275"/>
            <a:ext cx="1672374" cy="182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74" y="2839275"/>
            <a:ext cx="3076087" cy="18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9"/>
          <p:cNvSpPr txBox="1">
            <a:spLocks noGrp="1"/>
          </p:cNvSpPr>
          <p:nvPr>
            <p:ph type="title" idx="4294967295"/>
          </p:nvPr>
        </p:nvSpPr>
        <p:spPr>
          <a:xfrm>
            <a:off x="2833700" y="321475"/>
            <a:ext cx="4810200" cy="15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 b="1">
                <a:latin typeface="Microsoft JhengHei"/>
                <a:ea typeface="Microsoft JhengHei"/>
                <a:cs typeface="Microsoft JhengHei"/>
                <a:sym typeface="Microsoft JhengHei"/>
              </a:rPr>
              <a:t>拍攝時注意事項</a:t>
            </a:r>
            <a:endParaRPr sz="4800"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01" name="Google Shape;501;p29"/>
          <p:cNvSpPr txBox="1">
            <a:spLocks noGrp="1"/>
          </p:cNvSpPr>
          <p:nvPr>
            <p:ph type="body" idx="4294967295"/>
          </p:nvPr>
        </p:nvSpPr>
        <p:spPr>
          <a:xfrm>
            <a:off x="1806500" y="1521600"/>
            <a:ext cx="6468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1.攝影速度要慢、要讓使用者回答處停頓要長一點 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(方便之後消音)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2.注意光線與風聲 (天氣)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3.收音是否清楚 (錄製時音量不要太小聲) 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4.說話者的視線 (記得看著鏡頭!!!不是持相機者的臉唷!)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5.發音與語調是否正確與流暢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6.場景與對話內容是否相符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7"/>
          <p:cNvSpPr txBox="1"/>
          <p:nvPr/>
        </p:nvSpPr>
        <p:spPr>
          <a:xfrm>
            <a:off x="2475375" y="1735725"/>
            <a:ext cx="62472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600" b="1">
                <a:latin typeface="Walter Turncoat"/>
                <a:ea typeface="Walter Turncoat"/>
                <a:cs typeface="Walter Turncoat"/>
                <a:sym typeface="Walter Turncoat"/>
              </a:rPr>
              <a:t>VR</a:t>
            </a:r>
            <a:r>
              <a:rPr lang="zh-TW" sz="9600" b="1">
                <a:latin typeface="Microsoft JhengHei"/>
                <a:ea typeface="Microsoft JhengHei"/>
                <a:cs typeface="Microsoft JhengHei"/>
                <a:sym typeface="Microsoft JhengHei"/>
              </a:rPr>
              <a:t>是什麼?</a:t>
            </a:r>
            <a:endParaRPr sz="9600"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00" name="Google Shape;4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625" y="2400300"/>
            <a:ext cx="2121750" cy="24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8"/>
          <p:cNvSpPr txBox="1"/>
          <p:nvPr/>
        </p:nvSpPr>
        <p:spPr>
          <a:xfrm>
            <a:off x="1810150" y="1677000"/>
            <a:ext cx="6291000" cy="21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lvl="0" indent="-457200" algn="l" rtl="0">
              <a:spcBef>
                <a:spcPts val="0"/>
              </a:spcBef>
              <a:spcAft>
                <a:spcPts val="0"/>
              </a:spcAft>
              <a:buSzPts val="3000"/>
              <a:buFont typeface="Arial" panose="020B0604020202020204" pitchFamily="34" charset="0"/>
              <a:buChar char="•"/>
            </a:pPr>
            <a:r>
              <a:rPr lang="zh-TW" sz="3000" b="1" dirty="0">
                <a:latin typeface="Walter Turncoat"/>
                <a:ea typeface="Walter Turncoat"/>
                <a:cs typeface="Walter Turncoat"/>
                <a:sym typeface="Walter Turncoat"/>
              </a:rPr>
              <a:t>VR (</a:t>
            </a:r>
            <a:r>
              <a:rPr lang="zh-TW" sz="3000" b="1" dirty="0">
                <a:solidFill>
                  <a:srgbClr val="FFFF00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V</a:t>
            </a:r>
            <a:r>
              <a:rPr lang="zh-TW" sz="3000" b="1" dirty="0">
                <a:latin typeface="Walter Turncoat"/>
                <a:ea typeface="Walter Turncoat"/>
                <a:cs typeface="Walter Turncoat"/>
                <a:sym typeface="Walter Turncoat"/>
              </a:rPr>
              <a:t>irtual </a:t>
            </a:r>
            <a:r>
              <a:rPr lang="zh-TW" sz="3000" b="1" dirty="0">
                <a:solidFill>
                  <a:srgbClr val="FFFF00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R</a:t>
            </a:r>
            <a:r>
              <a:rPr lang="zh-TW" sz="3000" b="1" dirty="0">
                <a:latin typeface="Walter Turncoat"/>
                <a:ea typeface="Walter Turncoat"/>
                <a:cs typeface="Walter Turncoat"/>
                <a:sym typeface="Walter Turncoat"/>
              </a:rPr>
              <a:t>eality)</a:t>
            </a:r>
            <a:endParaRPr sz="3000" b="1" dirty="0"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495300" lvl="0" indent="-457200" algn="l" rtl="0">
              <a:spcBef>
                <a:spcPts val="0"/>
              </a:spcBef>
              <a:spcAft>
                <a:spcPts val="0"/>
              </a:spcAft>
              <a:buSzPts val="3000"/>
              <a:buFont typeface="Arial" panose="020B0604020202020204" pitchFamily="34" charset="0"/>
              <a:buChar char="•"/>
            </a:pPr>
            <a:r>
              <a:rPr lang="zh-TW" sz="3000" dirty="0">
                <a:latin typeface="Microsoft JhengHei"/>
                <a:ea typeface="Microsoft JhengHei"/>
                <a:cs typeface="Microsoft JhengHei"/>
                <a:sym typeface="Microsoft JhengHei"/>
              </a:rPr>
              <a:t>利用裝置(</a:t>
            </a:r>
            <a:r>
              <a:rPr lang="zh-TW" sz="3000" dirty="0">
                <a:latin typeface="Walter Turncoat"/>
                <a:ea typeface="Walter Turncoat"/>
                <a:cs typeface="Walter Turncoat"/>
                <a:sym typeface="Walter Turncoat"/>
              </a:rPr>
              <a:t>VR</a:t>
            </a:r>
            <a:r>
              <a:rPr lang="zh-TW" sz="3000" dirty="0">
                <a:latin typeface="Microsoft JhengHei"/>
                <a:ea typeface="Microsoft JhengHei"/>
                <a:cs typeface="Microsoft JhengHei"/>
                <a:sym typeface="Microsoft JhengHei"/>
              </a:rPr>
              <a:t>眼鏡、遙控器等)，模擬產生好像處於現實中一般的錯覺。</a:t>
            </a:r>
            <a:endParaRPr sz="30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06" name="Google Shape;4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900" y="2828925"/>
            <a:ext cx="1728775" cy="19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9975" y="1896525"/>
            <a:ext cx="182880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19"/>
          <p:cNvSpPr/>
          <p:nvPr/>
        </p:nvSpPr>
        <p:spPr>
          <a:xfrm>
            <a:off x="2254750" y="544900"/>
            <a:ext cx="4913100" cy="632100"/>
          </a:xfrm>
          <a:prstGeom prst="flowChartAlternateProcess">
            <a:avLst/>
          </a:prstGeom>
          <a:solidFill>
            <a:srgbClr val="98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拍攝時需要用到的器材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13" name="Google Shape;4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1300" y="1723975"/>
            <a:ext cx="1851050" cy="185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725" y="3398150"/>
            <a:ext cx="1382850" cy="13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8250" y="3398150"/>
            <a:ext cx="1367501" cy="13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30613" y="2378900"/>
            <a:ext cx="2299832" cy="17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19"/>
          <p:cNvSpPr/>
          <p:nvPr/>
        </p:nvSpPr>
        <p:spPr>
          <a:xfrm>
            <a:off x="906950" y="1065728"/>
            <a:ext cx="997613" cy="932731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9"/>
          <p:cNvSpPr txBox="1"/>
          <p:nvPr/>
        </p:nvSpPr>
        <p:spPr>
          <a:xfrm>
            <a:off x="940613" y="968700"/>
            <a:ext cx="930300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1.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19" name="Google Shape;41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17925" y="1287775"/>
            <a:ext cx="1382850" cy="24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19"/>
          <p:cNvSpPr/>
          <p:nvPr/>
        </p:nvSpPr>
        <p:spPr>
          <a:xfrm>
            <a:off x="3156975" y="2571750"/>
            <a:ext cx="849000" cy="559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0"/>
          <p:cNvSpPr/>
          <p:nvPr/>
        </p:nvSpPr>
        <p:spPr>
          <a:xfrm>
            <a:off x="2254750" y="544900"/>
            <a:ext cx="4913100" cy="632100"/>
          </a:xfrm>
          <a:prstGeom prst="flowChartAlternateProcess">
            <a:avLst/>
          </a:prstGeom>
          <a:solidFill>
            <a:srgbClr val="98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拍攝時需要用到的器材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26" name="Google Shape;4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000" y="1677137"/>
            <a:ext cx="1789226" cy="178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9425" y="3403225"/>
            <a:ext cx="1382850" cy="13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2275" y="3452550"/>
            <a:ext cx="1367501" cy="1284199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0"/>
          <p:cNvSpPr/>
          <p:nvPr/>
        </p:nvSpPr>
        <p:spPr>
          <a:xfrm>
            <a:off x="740238" y="1240153"/>
            <a:ext cx="997613" cy="932731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0"/>
          <p:cNvSpPr txBox="1"/>
          <p:nvPr/>
        </p:nvSpPr>
        <p:spPr>
          <a:xfrm>
            <a:off x="773900" y="1177012"/>
            <a:ext cx="930300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1.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1" name="Google Shape;431;p20"/>
          <p:cNvSpPr txBox="1"/>
          <p:nvPr/>
        </p:nvSpPr>
        <p:spPr>
          <a:xfrm>
            <a:off x="3952988" y="1177012"/>
            <a:ext cx="930300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2.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2" name="Google Shape;432;p20"/>
          <p:cNvSpPr/>
          <p:nvPr/>
        </p:nvSpPr>
        <p:spPr>
          <a:xfrm>
            <a:off x="3875625" y="1271728"/>
            <a:ext cx="997613" cy="932731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3" name="Google Shape;433;p20"/>
          <p:cNvPicPr preferRelativeResize="0"/>
          <p:nvPr/>
        </p:nvPicPr>
        <p:blipFill rotWithShape="1">
          <a:blip r:embed="rId6">
            <a:alphaModFix/>
          </a:blip>
          <a:srcRect t="10842" b="46838"/>
          <a:stretch/>
        </p:blipFill>
        <p:spPr>
          <a:xfrm>
            <a:off x="5474650" y="1240150"/>
            <a:ext cx="3059402" cy="231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20"/>
          <p:cNvPicPr preferRelativeResize="0"/>
          <p:nvPr/>
        </p:nvPicPr>
        <p:blipFill rotWithShape="1">
          <a:blip r:embed="rId7">
            <a:alphaModFix/>
          </a:blip>
          <a:srcRect t="10880" b="47685"/>
          <a:stretch/>
        </p:blipFill>
        <p:spPr>
          <a:xfrm>
            <a:off x="3953000" y="2516650"/>
            <a:ext cx="2940725" cy="2166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3982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b="1">
                <a:latin typeface="Walter Turncoat"/>
                <a:ea typeface="Walter Turncoat"/>
                <a:cs typeface="Walter Turncoat"/>
                <a:sym typeface="Walter Turncoat"/>
              </a:rPr>
              <a:t>VR</a:t>
            </a:r>
            <a:endParaRPr sz="4000" b="1"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Microsoft JhengHei"/>
                <a:ea typeface="Microsoft JhengHei"/>
                <a:cs typeface="Microsoft JhengHei"/>
                <a:sym typeface="Microsoft JhengHei"/>
              </a:rPr>
              <a:t>作品觀摩</a:t>
            </a:r>
            <a:endParaRPr sz="4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40" name="Google Shape;440;p21"/>
          <p:cNvSpPr txBox="1">
            <a:spLocks noGrp="1"/>
          </p:cNvSpPr>
          <p:nvPr>
            <p:ph type="body" idx="1"/>
          </p:nvPr>
        </p:nvSpPr>
        <p:spPr>
          <a:xfrm>
            <a:off x="2830425" y="1009575"/>
            <a:ext cx="5292300" cy="35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スーパー</a:t>
            </a:r>
            <a:endParaRPr sz="2400"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2400" u="sng">
                <a:solidFill>
                  <a:schemeClr val="hlink"/>
                </a:solidFill>
                <a:latin typeface="MS PGothic"/>
                <a:ea typeface="MS PGothic"/>
                <a:cs typeface="MS PGothic"/>
                <a:sym typeface="MS PGothic"/>
                <a:hlinkClick r:id="rId3"/>
              </a:rPr>
              <a:t>https://www.youtube.com/watch?v=YtqiXbc81QQ&amp;index=2&amp;list=UUB9bMZxB9vhschwP_tL9OHQ</a:t>
            </a:r>
            <a:endParaRPr sz="2400">
              <a:solidFill>
                <a:schemeClr val="dk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24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キャンパス案内</a:t>
            </a:r>
            <a:endParaRPr sz="24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zh-TW" sz="2400" u="sng">
                <a:solidFill>
                  <a:schemeClr val="hlink"/>
                </a:solidFill>
                <a:latin typeface="MS PGothic"/>
                <a:ea typeface="MS PGothic"/>
                <a:cs typeface="MS PGothic"/>
                <a:sym typeface="MS PGothic"/>
                <a:hlinkClick r:id="rId4"/>
              </a:rPr>
              <a:t>https://www.youtube.com/watch?v=3DfjkRrslH8&amp;list=UUB9bMZxB9vhschwP_tL9OHQ&amp;index=1</a:t>
            </a:r>
            <a:endParaRPr sz="2400">
              <a:solidFill>
                <a:schemeClr val="dk1"/>
              </a:solidFill>
              <a:latin typeface="MS Mincho"/>
              <a:ea typeface="MS Mincho"/>
              <a:cs typeface="MS Mincho"/>
              <a:sym typeface="MS Minch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2"/>
          <p:cNvSpPr txBox="1"/>
          <p:nvPr/>
        </p:nvSpPr>
        <p:spPr>
          <a:xfrm>
            <a:off x="1333450" y="1738350"/>
            <a:ext cx="70248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600" b="1">
                <a:latin typeface="Microsoft JhengHei"/>
                <a:ea typeface="Microsoft JhengHei"/>
                <a:cs typeface="Microsoft JhengHei"/>
                <a:sym typeface="Microsoft JhengHei"/>
              </a:rPr>
              <a:t>體驗一下!</a:t>
            </a:r>
            <a:endParaRPr sz="9600"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3"/>
          <p:cNvSpPr txBox="1">
            <a:spLocks noGrp="1"/>
          </p:cNvSpPr>
          <p:nvPr>
            <p:ph type="title"/>
          </p:nvPr>
        </p:nvSpPr>
        <p:spPr>
          <a:xfrm>
            <a:off x="392325" y="571550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如何</a:t>
            </a:r>
            <a:endParaRPr sz="4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製作</a:t>
            </a:r>
            <a:endParaRPr sz="4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1" name="Google Shape;451;p23"/>
          <p:cNvSpPr txBox="1">
            <a:spLocks noGrp="1"/>
          </p:cNvSpPr>
          <p:nvPr>
            <p:ph type="body" idx="1"/>
          </p:nvPr>
        </p:nvSpPr>
        <p:spPr>
          <a:xfrm>
            <a:off x="2901875" y="11763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(一) 決定主題、編會話</a:t>
            </a:r>
            <a:endParaRPr sz="30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1.決定主題           例:學校、賣場</a:t>
            </a:r>
            <a:endParaRPr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2.編會話</a:t>
            </a:r>
            <a:endParaRPr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3.修改對話內容</a:t>
            </a:r>
            <a:endParaRPr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4.確認發音</a:t>
            </a:r>
            <a:endParaRPr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52" name="Google Shape;4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1674" y="2675375"/>
            <a:ext cx="1502975" cy="17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4"/>
          <p:cNvSpPr txBox="1">
            <a:spLocks noGrp="1"/>
          </p:cNvSpPr>
          <p:nvPr>
            <p:ph type="title"/>
          </p:nvPr>
        </p:nvSpPr>
        <p:spPr>
          <a:xfrm>
            <a:off x="406600" y="571400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4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如何</a:t>
            </a:r>
            <a:endParaRPr sz="48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4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製作</a:t>
            </a:r>
            <a:endParaRPr/>
          </a:p>
        </p:txBody>
      </p:sp>
      <p:sp>
        <p:nvSpPr>
          <p:cNvPr id="458" name="Google Shape;458;p24"/>
          <p:cNvSpPr txBox="1">
            <a:spLocks noGrp="1"/>
          </p:cNvSpPr>
          <p:nvPr>
            <p:ph type="body" idx="1"/>
          </p:nvPr>
        </p:nvSpPr>
        <p:spPr>
          <a:xfrm>
            <a:off x="2782525" y="1033400"/>
            <a:ext cx="5774100" cy="7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30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(二) 拍攝影像   </a:t>
            </a: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到預設場景拍攝</a:t>
            </a:r>
            <a:endParaRPr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0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9" name="Google Shape;459;p24"/>
          <p:cNvSpPr txBox="1"/>
          <p:nvPr/>
        </p:nvSpPr>
        <p:spPr>
          <a:xfrm>
            <a:off x="2782525" y="1849750"/>
            <a:ext cx="5012100" cy="9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(三) 編輯影像(剪接、後製)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460" name="Google Shape;4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825" y="2673200"/>
            <a:ext cx="2843775" cy="198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0975" y="2673200"/>
            <a:ext cx="2957600" cy="19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</Words>
  <Application>Microsoft Office PowerPoint</Application>
  <PresentationFormat>如螢幕大小 (16:9)</PresentationFormat>
  <Paragraphs>52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Roboto Slab Light</vt:lpstr>
      <vt:lpstr>Microsoft JhengHei</vt:lpstr>
      <vt:lpstr>Walter Turncoat</vt:lpstr>
      <vt:lpstr>MS PGothic</vt:lpstr>
      <vt:lpstr>Arial</vt:lpstr>
      <vt:lpstr>Lato Light</vt:lpstr>
      <vt:lpstr>MS Mincho</vt:lpstr>
      <vt:lpstr>Kent template</vt:lpstr>
      <vt:lpstr>VR</vt:lpstr>
      <vt:lpstr>PowerPoint 簡報</vt:lpstr>
      <vt:lpstr>PowerPoint 簡報</vt:lpstr>
      <vt:lpstr>PowerPoint 簡報</vt:lpstr>
      <vt:lpstr>PowerPoint 簡報</vt:lpstr>
      <vt:lpstr>VR 作品觀摩</vt:lpstr>
      <vt:lpstr>PowerPoint 簡報</vt:lpstr>
      <vt:lpstr>如何 製作</vt:lpstr>
      <vt:lpstr>如何 製作</vt:lpstr>
      <vt:lpstr>如何 製作</vt:lpstr>
      <vt:lpstr>如何 製作</vt:lpstr>
      <vt:lpstr>如何 製作</vt:lpstr>
      <vt:lpstr>如何 製作</vt:lpstr>
      <vt:lpstr>拍攝時注意事項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</dc:title>
  <dc:creator>蕭慈諭</dc:creator>
  <cp:lastModifiedBy>heysmile00@gmail.com</cp:lastModifiedBy>
  <cp:revision>2</cp:revision>
  <dcterms:modified xsi:type="dcterms:W3CDTF">2019-03-19T03:53:29Z</dcterms:modified>
</cp:coreProperties>
</file>