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85" r:id="rId3"/>
    <p:sldId id="278" r:id="rId4"/>
    <p:sldId id="279" r:id="rId5"/>
    <p:sldId id="257" r:id="rId6"/>
    <p:sldId id="264" r:id="rId7"/>
    <p:sldId id="269" r:id="rId8"/>
    <p:sldId id="265" r:id="rId9"/>
    <p:sldId id="270" r:id="rId10"/>
    <p:sldId id="267" r:id="rId11"/>
    <p:sldId id="266" r:id="rId12"/>
    <p:sldId id="282" r:id="rId13"/>
    <p:sldId id="283" r:id="rId14"/>
    <p:sldId id="284" r:id="rId15"/>
    <p:sldId id="280" r:id="rId16"/>
    <p:sldId id="268" r:id="rId17"/>
    <p:sldId id="260" r:id="rId18"/>
    <p:sldId id="262" r:id="rId19"/>
    <p:sldId id="271" r:id="rId20"/>
    <p:sldId id="281" r:id="rId21"/>
    <p:sldId id="263" r:id="rId22"/>
    <p:sldId id="273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886F0D1-B5C5-4845-88D9-219B0BEF6CF3}">
          <p14:sldIdLst>
            <p14:sldId id="256"/>
            <p14:sldId id="285"/>
            <p14:sldId id="278"/>
          </p14:sldIdLst>
        </p14:section>
        <p14:section name="介紹" id="{113DAAB0-3BAD-4E62-A0AD-79A3E3220407}">
          <p14:sldIdLst>
            <p14:sldId id="279"/>
            <p14:sldId id="257"/>
            <p14:sldId id="264"/>
            <p14:sldId id="269"/>
            <p14:sldId id="265"/>
            <p14:sldId id="270"/>
            <p14:sldId id="267"/>
            <p14:sldId id="266"/>
            <p14:sldId id="282"/>
            <p14:sldId id="283"/>
            <p14:sldId id="284"/>
            <p14:sldId id="280"/>
            <p14:sldId id="268"/>
            <p14:sldId id="260"/>
            <p14:sldId id="262"/>
            <p14:sldId id="271"/>
            <p14:sldId id="281"/>
            <p14:sldId id="263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69" autoAdjust="0"/>
  </p:normalViewPr>
  <p:slideViewPr>
    <p:cSldViewPr snapToGrid="0">
      <p:cViewPr varScale="1">
        <p:scale>
          <a:sx n="76" d="100"/>
          <a:sy n="76" d="100"/>
        </p:scale>
        <p:origin x="16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07C4-0742-4D04-854D-C3F287BEF6D2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7D0D7-C7B8-414D-AEB0-FABFD0E04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5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是指第五版的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是指第三版的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94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左邊是平常一般的原件</a:t>
            </a:r>
            <a:endParaRPr lang="en-US" altLang="zh-TW" dirty="0" smtClean="0"/>
          </a:p>
          <a:p>
            <a:r>
              <a:rPr lang="zh-TW" altLang="en-US" dirty="0" smtClean="0"/>
              <a:t>右邊是加了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樣式的原件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3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負責的就是把網頁的結構生出來，所以看起來都方方正正的不是那麼美觀。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就是負責把外貌給顯示出來，讓網頁的外貌看起來美觀一些。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再負責去控制網頁裡面的內容以及使用者的操作行為。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14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假如我們現在想做一個可以撥放照片的區域，該怎麼做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如果我們全部自己手刻一個的話，需要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5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這時我們可以直接使用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提供的元件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8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這裡簡單的舉例，後面會一個一個帶大家做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2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7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由於此課程為基礎教學，對於響應式網頁並無深入探究。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2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在網路上可以找到英文、中文兩個網站。</a:t>
            </a:r>
            <a:endParaRPr lang="en-US" altLang="zh-TW" dirty="0" smtClean="0"/>
          </a:p>
          <a:p>
            <a:r>
              <a:rPr lang="zh-TW" altLang="en-US" dirty="0" smtClean="0"/>
              <a:t>但中文網站非官方提供，所以若有任何版本問題應以英文網站為主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4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這些元件，在後面的課程會帶大家實際操作一次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D0D7-C7B8-414D-AEB0-FABFD0E040E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8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 rot="5400000">
            <a:off x="7214189" y="456197"/>
            <a:ext cx="1657229" cy="1567666"/>
            <a:chOff x="738992" y="435127"/>
            <a:chExt cx="1744776" cy="16500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圓角矩形 28"/>
            <p:cNvSpPr/>
            <p:nvPr/>
          </p:nvSpPr>
          <p:spPr>
            <a:xfrm>
              <a:off x="1619672" y="119852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F7E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38992" y="435127"/>
              <a:ext cx="864097" cy="886665"/>
            </a:xfrm>
            <a:prstGeom prst="roundRect">
              <a:avLst>
                <a:gd name="adj" fmla="val 10677"/>
              </a:avLst>
            </a:prstGeom>
            <a:solidFill>
              <a:srgbClr val="ACF2E8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403648" y="1078967"/>
              <a:ext cx="432048" cy="4433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 rot="10800000">
            <a:off x="5060728" y="5365289"/>
            <a:ext cx="1068757" cy="1096288"/>
            <a:chOff x="3059832" y="363669"/>
            <a:chExt cx="1068757" cy="1096288"/>
          </a:xfrm>
        </p:grpSpPr>
        <p:sp>
          <p:nvSpPr>
            <p:cNvPr id="33" name="圓角矩形 32"/>
            <p:cNvSpPr/>
            <p:nvPr/>
          </p:nvSpPr>
          <p:spPr>
            <a:xfrm>
              <a:off x="3059832" y="935910"/>
              <a:ext cx="504056" cy="524047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3452898" y="363669"/>
              <a:ext cx="675691" cy="682207"/>
            </a:xfrm>
            <a:prstGeom prst="roundRect">
              <a:avLst>
                <a:gd name="adj" fmla="val 5529"/>
              </a:avLst>
            </a:prstGeom>
            <a:solidFill>
              <a:schemeClr val="accent2">
                <a:lumMod val="20000"/>
                <a:lumOff val="80000"/>
                <a:alpha val="9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圓角矩形 35"/>
          <p:cNvSpPr/>
          <p:nvPr/>
        </p:nvSpPr>
        <p:spPr>
          <a:xfrm rot="16200000">
            <a:off x="4028435" y="5426691"/>
            <a:ext cx="445858" cy="436223"/>
          </a:xfrm>
          <a:prstGeom prst="roundRect">
            <a:avLst>
              <a:gd name="adj" fmla="val 5529"/>
            </a:avLst>
          </a:prstGeom>
          <a:solidFill>
            <a:srgbClr val="94B8E4">
              <a:alpha val="5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 rot="10800000">
            <a:off x="2339752" y="5365288"/>
            <a:ext cx="1106294" cy="1153950"/>
            <a:chOff x="6444208" y="755069"/>
            <a:chExt cx="1106294" cy="1153950"/>
          </a:xfrm>
        </p:grpSpPr>
        <p:sp>
          <p:nvSpPr>
            <p:cNvPr id="39" name="圓角矩形 38"/>
            <p:cNvSpPr/>
            <p:nvPr/>
          </p:nvSpPr>
          <p:spPr>
            <a:xfrm>
              <a:off x="6444208" y="755069"/>
              <a:ext cx="720080" cy="742159"/>
            </a:xfrm>
            <a:prstGeom prst="roundRect">
              <a:avLst>
                <a:gd name="adj" fmla="val 552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6956648" y="1338337"/>
              <a:ext cx="593854" cy="570682"/>
            </a:xfrm>
            <a:prstGeom prst="roundRect">
              <a:avLst>
                <a:gd name="adj" fmla="val 552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28900"/>
            <a:ext cx="7772400" cy="1800200"/>
          </a:xfrm>
          <a:prstGeom prst="flowChartProcess">
            <a:avLst/>
          </a:prstGeom>
          <a:solidFill>
            <a:schemeClr val="bg1"/>
          </a:solidFill>
          <a:effectLst/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4509120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55857" y="442694"/>
            <a:ext cx="1728192" cy="1559075"/>
            <a:chOff x="755576" y="526110"/>
            <a:chExt cx="1728192" cy="1559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圓角矩形 10"/>
            <p:cNvSpPr/>
            <p:nvPr/>
          </p:nvSpPr>
          <p:spPr>
            <a:xfrm>
              <a:off x="1619672" y="119852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AC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55576" y="52611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F7E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403648" y="1078967"/>
              <a:ext cx="432048" cy="4433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300173" y="260648"/>
            <a:ext cx="1179748" cy="1206255"/>
            <a:chOff x="3059832" y="253702"/>
            <a:chExt cx="1179748" cy="1206255"/>
          </a:xfrm>
        </p:grpSpPr>
        <p:sp>
          <p:nvSpPr>
            <p:cNvPr id="13" name="圓角矩形 12"/>
            <p:cNvSpPr/>
            <p:nvPr/>
          </p:nvSpPr>
          <p:spPr>
            <a:xfrm>
              <a:off x="3059832" y="935910"/>
              <a:ext cx="504056" cy="524047"/>
            </a:xfrm>
            <a:prstGeom prst="roundRect">
              <a:avLst>
                <a:gd name="adj" fmla="val 552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3347864" y="253702"/>
              <a:ext cx="891716" cy="872447"/>
            </a:xfrm>
            <a:prstGeom prst="roundRect">
              <a:avLst>
                <a:gd name="adj" fmla="val 552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4772460" y="1667957"/>
            <a:ext cx="445858" cy="436223"/>
          </a:xfrm>
          <a:prstGeom prst="roundRect">
            <a:avLst>
              <a:gd name="adj" fmla="val 5529"/>
            </a:avLst>
          </a:prstGeom>
          <a:solidFill>
            <a:srgbClr val="FFDA65">
              <a:alpha val="7725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5902418" y="895217"/>
            <a:ext cx="685720" cy="673878"/>
          </a:xfrm>
          <a:prstGeom prst="roundRect">
            <a:avLst>
              <a:gd name="adj" fmla="val 55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/>
          <p:cNvGrpSpPr/>
          <p:nvPr/>
        </p:nvGrpSpPr>
        <p:grpSpPr>
          <a:xfrm rot="16200000">
            <a:off x="317896" y="5283510"/>
            <a:ext cx="1528008" cy="1340202"/>
            <a:chOff x="755576" y="526110"/>
            <a:chExt cx="1728192" cy="1559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圓角矩形 48"/>
            <p:cNvSpPr/>
            <p:nvPr/>
          </p:nvSpPr>
          <p:spPr>
            <a:xfrm>
              <a:off x="1619672" y="119852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F7EC8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755576" y="52611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AC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403648" y="1078967"/>
              <a:ext cx="432048" cy="4433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 rot="10800000">
            <a:off x="7098445" y="5158539"/>
            <a:ext cx="1728192" cy="1559075"/>
            <a:chOff x="755576" y="526110"/>
            <a:chExt cx="1728192" cy="1559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圓角矩形 52"/>
            <p:cNvSpPr/>
            <p:nvPr/>
          </p:nvSpPr>
          <p:spPr>
            <a:xfrm>
              <a:off x="1619672" y="119852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AC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755576" y="526110"/>
              <a:ext cx="864096" cy="886665"/>
            </a:xfrm>
            <a:prstGeom prst="roundRect">
              <a:avLst>
                <a:gd name="adj" fmla="val 10677"/>
              </a:avLst>
            </a:prstGeom>
            <a:solidFill>
              <a:srgbClr val="F7E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1403648" y="1078967"/>
              <a:ext cx="432048" cy="4433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51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5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剪去單一角落矩形 22"/>
          <p:cNvSpPr/>
          <p:nvPr/>
        </p:nvSpPr>
        <p:spPr>
          <a:xfrm>
            <a:off x="0" y="404664"/>
            <a:ext cx="5410580" cy="1008000"/>
          </a:xfrm>
          <a:prstGeom prst="snip1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剪去單一角落矩形 21"/>
          <p:cNvSpPr/>
          <p:nvPr/>
        </p:nvSpPr>
        <p:spPr>
          <a:xfrm>
            <a:off x="0" y="188640"/>
            <a:ext cx="5410580" cy="108012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剪去單一角落矩形 20"/>
          <p:cNvSpPr/>
          <p:nvPr/>
        </p:nvSpPr>
        <p:spPr>
          <a:xfrm>
            <a:off x="0" y="286724"/>
            <a:ext cx="5292080" cy="982036"/>
          </a:xfrm>
          <a:prstGeom prst="snip1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99412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1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1187624" y="2060848"/>
            <a:ext cx="6984776" cy="22322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043608" y="1916832"/>
            <a:ext cx="6840760" cy="21602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64087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324211" y="2132856"/>
            <a:ext cx="6624736" cy="1944216"/>
          </a:xfrm>
          <a:prstGeom prst="round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Blue Robot by Sco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66" y="3429000"/>
            <a:ext cx="3486475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4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56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圓角矩形 31"/>
          <p:cNvSpPr/>
          <p:nvPr/>
        </p:nvSpPr>
        <p:spPr>
          <a:xfrm rot="10800000">
            <a:off x="5787854" y="4342242"/>
            <a:ext cx="800370" cy="814657"/>
          </a:xfrm>
          <a:prstGeom prst="roundRect">
            <a:avLst>
              <a:gd name="adj" fmla="val 1067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 rot="10800000">
            <a:off x="2595995" y="1628800"/>
            <a:ext cx="823876" cy="814656"/>
          </a:xfrm>
          <a:prstGeom prst="roundRect">
            <a:avLst>
              <a:gd name="adj" fmla="val 1067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3190347" y="2108430"/>
            <a:ext cx="2763307" cy="2641140"/>
            <a:chOff x="3671900" y="2539207"/>
            <a:chExt cx="1800201" cy="1776364"/>
          </a:xfrm>
        </p:grpSpPr>
        <p:sp>
          <p:nvSpPr>
            <p:cNvPr id="27" name="圓角矩形 26"/>
            <p:cNvSpPr/>
            <p:nvPr/>
          </p:nvSpPr>
          <p:spPr>
            <a:xfrm rot="10800000">
              <a:off x="3671901" y="2542429"/>
              <a:ext cx="1800200" cy="1773142"/>
            </a:xfrm>
            <a:prstGeom prst="roundRect">
              <a:avLst>
                <a:gd name="adj" fmla="val 10677"/>
              </a:avLst>
            </a:prstGeom>
            <a:solidFill>
              <a:srgbClr val="FFC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角矩形 29"/>
            <p:cNvSpPr/>
            <p:nvPr/>
          </p:nvSpPr>
          <p:spPr>
            <a:xfrm rot="10800000">
              <a:off x="3671900" y="2539207"/>
              <a:ext cx="1692188" cy="1681881"/>
            </a:xfrm>
            <a:prstGeom prst="roundRect">
              <a:avLst>
                <a:gd name="adj" fmla="val 10677"/>
              </a:avLst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圓角矩形 32"/>
          <p:cNvSpPr/>
          <p:nvPr/>
        </p:nvSpPr>
        <p:spPr>
          <a:xfrm rot="10800000">
            <a:off x="6264827" y="4846671"/>
            <a:ext cx="648073" cy="623644"/>
          </a:xfrm>
          <a:prstGeom prst="roundRect">
            <a:avLst>
              <a:gd name="adj" fmla="val 1067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 rot="10800000">
            <a:off x="2195736" y="1268760"/>
            <a:ext cx="648073" cy="623644"/>
          </a:xfrm>
          <a:prstGeom prst="roundRect">
            <a:avLst>
              <a:gd name="adj" fmla="val 1067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 rot="10800000">
            <a:off x="6129281" y="4690759"/>
            <a:ext cx="342370" cy="311823"/>
          </a:xfrm>
          <a:prstGeom prst="roundRect">
            <a:avLst>
              <a:gd name="adj" fmla="val 1067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 rot="10800000">
            <a:off x="2717462" y="1749025"/>
            <a:ext cx="342370" cy="311823"/>
          </a:xfrm>
          <a:prstGeom prst="roundRect">
            <a:avLst>
              <a:gd name="adj" fmla="val 1067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標題 1"/>
          <p:cNvSpPr>
            <a:spLocks noGrp="1"/>
          </p:cNvSpPr>
          <p:nvPr>
            <p:ph type="ctrTitle" hasCustomPrompt="1"/>
          </p:nvPr>
        </p:nvSpPr>
        <p:spPr>
          <a:xfrm>
            <a:off x="3444984" y="3053354"/>
            <a:ext cx="2088232" cy="756084"/>
          </a:xfrm>
          <a:prstGeom prst="flowChartProcess">
            <a:avLst/>
          </a:prstGeom>
          <a:noFill/>
          <a:effectLst/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1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62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9865-D9F0-4695-9C92-B2E034186994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D799-5BD5-4ABC-BE00-4A0E11A50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華康儷中黑" pitchFamily="1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華康儷中黑" pitchFamily="1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華康儷中黑" pitchFamily="1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華康儷中黑" pitchFamily="1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華康儷中黑" pitchFamily="1" charset="-120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華康儷中黑" pitchFamily="1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/>
          <p:cNvSpPr>
            <a:spLocks noGrp="1"/>
          </p:cNvSpPr>
          <p:nvPr>
            <p:ph type="ctrTitle"/>
          </p:nvPr>
        </p:nvSpPr>
        <p:spPr>
          <a:xfrm>
            <a:off x="0" y="2528900"/>
            <a:ext cx="9144000" cy="1800200"/>
          </a:xfrm>
          <a:solidFill>
            <a:schemeClr val="accent1">
              <a:lumMod val="40000"/>
              <a:lumOff val="60000"/>
              <a:alpha val="24706"/>
            </a:schemeClr>
          </a:solidFill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Introduction</a:t>
            </a:r>
            <a:r>
              <a:rPr lang="en-US" altLang="zh-TW" b="1" dirty="0">
                <a:solidFill>
                  <a:srgbClr val="0070C0"/>
                </a:solidFill>
                <a:ea typeface="華康儷中黑" pitchFamily="49" charset="-120"/>
              </a:rPr>
              <a:t/>
            </a:r>
            <a:br>
              <a:rPr lang="en-US" altLang="zh-TW" b="1" dirty="0">
                <a:solidFill>
                  <a:srgbClr val="0070C0"/>
                </a:solidFill>
                <a:ea typeface="華康儷中黑" pitchFamily="49" charset="-120"/>
              </a:rPr>
            </a:br>
            <a:r>
              <a:rPr lang="en-US" altLang="zh-TW" sz="4000" b="1" dirty="0" smtClean="0">
                <a:ln>
                  <a:solidFill>
                    <a:srgbClr val="FFDA65"/>
                  </a:solidFill>
                </a:ln>
                <a:solidFill>
                  <a:schemeClr val="accent2">
                    <a:lumMod val="75000"/>
                  </a:schemeClr>
                </a:solidFill>
                <a:ea typeface="華康儷中黑" pitchFamily="49" charset="-120"/>
              </a:rPr>
              <a:t>Bootstrap</a:t>
            </a:r>
            <a:r>
              <a:rPr lang="zh-TW" altLang="en-US" sz="4000" b="1" u="sng" dirty="0" smtClean="0">
                <a:solidFill>
                  <a:schemeClr val="accent2">
                    <a:lumMod val="75000"/>
                  </a:schemeClr>
                </a:solidFill>
                <a:ea typeface="華康儷中黑" pitchFamily="49" charset="-120"/>
              </a:rPr>
              <a:t>   </a:t>
            </a:r>
            <a:r>
              <a:rPr lang="zh-TW" altLang="en-US" sz="4000" b="1" dirty="0" smtClean="0">
                <a:solidFill>
                  <a:schemeClr val="accent2">
                    <a:lumMod val="75000"/>
                  </a:schemeClr>
                </a:solidFill>
                <a:ea typeface="華康儷中黑" pitchFamily="49" charset="-120"/>
              </a:rPr>
              <a:t> 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副標題 5"/>
          <p:cNvSpPr>
            <a:spLocks noGrp="1"/>
          </p:cNvSpPr>
          <p:nvPr>
            <p:ph type="subTitle" idx="1"/>
          </p:nvPr>
        </p:nvSpPr>
        <p:spPr>
          <a:xfrm>
            <a:off x="0" y="4315544"/>
            <a:ext cx="9144000" cy="481608"/>
          </a:xfrm>
          <a:solidFill>
            <a:schemeClr val="accent2">
              <a:lumMod val="40000"/>
              <a:lumOff val="60000"/>
              <a:alpha val="24706"/>
            </a:schemeClr>
          </a:solidFill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難易</a:t>
            </a:r>
            <a:r>
              <a:rPr lang="zh-TW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度 </a:t>
            </a:r>
            <a:r>
              <a:rPr lang="zh-TW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★ </a:t>
            </a:r>
            <a:r>
              <a:rPr lang="zh-TW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☆ </a:t>
            </a:r>
            <a:r>
              <a:rPr lang="zh-TW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☆</a:t>
            </a:r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/>
                <a:ea typeface="華康儷中黑"/>
              </a:rPr>
              <a:t> </a:t>
            </a: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  <a:latin typeface="Adobe 黑体 Std R"/>
              <a:ea typeface="華康儷中黑"/>
            </a:endParaRPr>
          </a:p>
        </p:txBody>
      </p:sp>
    </p:spTree>
    <p:extLst>
      <p:ext uri="{BB962C8B-B14F-4D97-AF65-F5344CB8AC3E}">
        <p14:creationId xmlns:p14="http://schemas.microsoft.com/office/powerpoint/2010/main" val="15731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的好處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除了提供</a:t>
            </a:r>
            <a:r>
              <a:rPr lang="zh-TW" altLang="en-US" dirty="0"/>
              <a:t>漂亮、實用的</a:t>
            </a:r>
            <a:r>
              <a:rPr lang="zh-TW" altLang="en-US" dirty="0" smtClean="0"/>
              <a:t>元件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44400" y="2234981"/>
            <a:ext cx="5340927" cy="515711"/>
            <a:chOff x="457201" y="2281918"/>
            <a:chExt cx="5340927" cy="51571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r="41308"/>
            <a:stretch/>
          </p:blipFill>
          <p:spPr>
            <a:xfrm>
              <a:off x="457201" y="2281918"/>
              <a:ext cx="4634344" cy="51571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l="90013" r="249"/>
            <a:stretch/>
          </p:blipFill>
          <p:spPr>
            <a:xfrm>
              <a:off x="5029201" y="2281918"/>
              <a:ext cx="768927" cy="515711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4" y="2924267"/>
            <a:ext cx="1724025" cy="571500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594421" y="3615580"/>
            <a:ext cx="2282130" cy="495202"/>
            <a:chOff x="251520" y="4282281"/>
            <a:chExt cx="3072705" cy="66675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5"/>
            <a:srcRect r="78216"/>
            <a:stretch/>
          </p:blipFill>
          <p:spPr>
            <a:xfrm>
              <a:off x="251520" y="4282281"/>
              <a:ext cx="2348805" cy="66675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/>
            <a:srcRect l="92986" r="300"/>
            <a:stretch/>
          </p:blipFill>
          <p:spPr>
            <a:xfrm>
              <a:off x="2600325" y="4282281"/>
              <a:ext cx="723900" cy="666750"/>
            </a:xfrm>
            <a:prstGeom prst="rect">
              <a:avLst/>
            </a:prstGeom>
          </p:spPr>
        </p:pic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/>
          <a:srcRect l="38054" t="1" r="48042" b="6291"/>
          <a:stretch/>
        </p:blipFill>
        <p:spPr>
          <a:xfrm>
            <a:off x="2653813" y="2835821"/>
            <a:ext cx="701828" cy="37036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/>
          <a:srcRect l="60989" t="-30001" r="24677" b="-1805"/>
          <a:stretch/>
        </p:blipFill>
        <p:spPr>
          <a:xfrm>
            <a:off x="7747351" y="4607437"/>
            <a:ext cx="993913" cy="71561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6"/>
          <a:srcRect l="75179" t="5251" r="12351" b="8708"/>
          <a:stretch/>
        </p:blipFill>
        <p:spPr>
          <a:xfrm>
            <a:off x="251520" y="4577893"/>
            <a:ext cx="864704" cy="46713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094" y="2797629"/>
            <a:ext cx="2055811" cy="271168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387" y="4090657"/>
            <a:ext cx="1122178" cy="271722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970" y="5928320"/>
            <a:ext cx="4630993" cy="87956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10"/>
          <a:srcRect b="5958"/>
          <a:stretch/>
        </p:blipFill>
        <p:spPr>
          <a:xfrm>
            <a:off x="5885259" y="3127507"/>
            <a:ext cx="3070365" cy="73652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5484" y="5567050"/>
            <a:ext cx="3824288" cy="216129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6095" y="3964874"/>
            <a:ext cx="1976791" cy="13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輕鬆製作出響應式網頁</a:t>
            </a:r>
          </a:p>
          <a:p>
            <a:endParaRPr lang="zh-TW" altLang="en-US" dirty="0"/>
          </a:p>
        </p:txBody>
      </p:sp>
      <p:pic>
        <p:nvPicPr>
          <p:cNvPr id="2" name="Picture 8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/>
          <a:stretch/>
        </p:blipFill>
        <p:spPr bwMode="auto">
          <a:xfrm>
            <a:off x="243349" y="2486025"/>
            <a:ext cx="881846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還可以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8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9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何謂響應式</a:t>
            </a:r>
            <a:r>
              <a:rPr lang="zh-TW" altLang="en-US" sz="4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</a:t>
            </a:r>
            <a:endParaRPr lang="en-US" altLang="zh-TW" sz="4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49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響應式網頁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響應式網頁</a:t>
            </a:r>
            <a:r>
              <a:rPr lang="en-US" altLang="zh-TW" dirty="0" smtClean="0"/>
              <a:t>(RWD)</a:t>
            </a:r>
            <a:r>
              <a:rPr lang="zh-TW" altLang="en-US" dirty="0" smtClean="0"/>
              <a:t>會隨者使用者螢幕大小，而有不同的呈現方式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04899" y="6221413"/>
            <a:ext cx="1845899" cy="51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 smtClean="0"/>
              <a:t>非</a:t>
            </a:r>
            <a:r>
              <a:rPr lang="zh-TW" altLang="en-US" sz="2000" dirty="0" smtClean="0"/>
              <a:t>響應式網頁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" y="2584871"/>
            <a:ext cx="2145057" cy="36365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60" y="2584872"/>
            <a:ext cx="2125467" cy="36365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153150" y="6221413"/>
            <a:ext cx="1572192" cy="51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華康儷中黑" pitchFamily="1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/>
              <a:t>響應式網頁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24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如何辦到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350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此課程中我們只須注意，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把畫面區分隔成</a:t>
            </a:r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r>
              <a:rPr lang="zh-TW" altLang="en-US" dirty="0" smtClean="0">
                <a:solidFill>
                  <a:srgbClr val="FF0000"/>
                </a:solidFill>
              </a:rPr>
              <a:t>個區塊</a:t>
            </a:r>
            <a:endParaRPr lang="en-US" altLang="zh-TW" dirty="0" smtClean="0"/>
          </a:p>
          <a:p>
            <a:r>
              <a:rPr lang="zh-TW" altLang="en-US" dirty="0" smtClean="0"/>
              <a:t>後面我們要擺放元件時，就是用比例的方式決定元件位置</a:t>
            </a:r>
            <a:endParaRPr lang="zh-TW" altLang="en-US" dirty="0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" t="13609" r="2474" b="14371"/>
          <a:stretch/>
        </p:blipFill>
        <p:spPr bwMode="auto">
          <a:xfrm>
            <a:off x="251520" y="2933701"/>
            <a:ext cx="8620126" cy="368676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9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學習資源介紹</a:t>
            </a:r>
          </a:p>
        </p:txBody>
      </p:sp>
    </p:spTree>
    <p:extLst>
      <p:ext uri="{BB962C8B-B14F-4D97-AF65-F5344CB8AC3E}">
        <p14:creationId xmlns:p14="http://schemas.microsoft.com/office/powerpoint/2010/main" val="410802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540" t="730" r="51929" b="2981"/>
          <a:stretch/>
        </p:blipFill>
        <p:spPr>
          <a:xfrm>
            <a:off x="76198" y="2557289"/>
            <a:ext cx="4517571" cy="367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50815" b="4001"/>
          <a:stretch/>
        </p:blipFill>
        <p:spPr>
          <a:xfrm>
            <a:off x="4659084" y="2540002"/>
            <a:ext cx="4415140" cy="3689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 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官網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在網路上可以找到英文、中文兩個網站</a:t>
            </a:r>
            <a:r>
              <a:rPr lang="zh-TW" altLang="en-US" dirty="0" smtClean="0"/>
              <a:t>。但</a:t>
            </a:r>
            <a:r>
              <a:rPr lang="zh-TW" altLang="en-US" dirty="0"/>
              <a:t>中文網站非官方提供，所以若有任何版本問題應以英文網站為主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8932"/>
          <a:stretch/>
        </p:blipFill>
        <p:spPr>
          <a:xfrm>
            <a:off x="0" y="703524"/>
            <a:ext cx="2656114" cy="61178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b="18244"/>
          <a:stretch/>
        </p:blipFill>
        <p:spPr>
          <a:xfrm>
            <a:off x="3225356" y="1288383"/>
            <a:ext cx="2759452" cy="51781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群組 10"/>
          <p:cNvGrpSpPr/>
          <p:nvPr/>
        </p:nvGrpSpPr>
        <p:grpSpPr>
          <a:xfrm>
            <a:off x="0" y="-1"/>
            <a:ext cx="9143999" cy="703526"/>
            <a:chOff x="0" y="-1"/>
            <a:chExt cx="6723000" cy="517258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780929" cy="51725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/>
            <a:srcRect l="71283"/>
            <a:stretch/>
          </p:blipFill>
          <p:spPr>
            <a:xfrm>
              <a:off x="4175282" y="-1"/>
              <a:ext cx="2547718" cy="517257"/>
            </a:xfrm>
            <a:prstGeom prst="rect">
              <a:avLst/>
            </a:prstGeom>
          </p:spPr>
        </p:pic>
      </p:grpSp>
      <p:sp>
        <p:nvSpPr>
          <p:cNvPr id="14" name="向右箭號 13"/>
          <p:cNvSpPr/>
          <p:nvPr/>
        </p:nvSpPr>
        <p:spPr>
          <a:xfrm rot="13929249">
            <a:off x="1608255" y="523211"/>
            <a:ext cx="724802" cy="593721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3929249">
            <a:off x="508889" y="5465324"/>
            <a:ext cx="724802" cy="593721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10047" y="529387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元</a:t>
            </a:r>
            <a:r>
              <a:rPr lang="zh-TW" altLang="en-US" sz="2200" b="1" dirty="0">
                <a:solidFill>
                  <a:srgbClr val="FF0000"/>
                </a:solidFill>
              </a:rPr>
              <a:t>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348008" y="70352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文件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871290" y="1288383"/>
            <a:ext cx="1099366" cy="4005489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1513888" y="5617037"/>
            <a:ext cx="1583043" cy="291654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050" y="1668286"/>
            <a:ext cx="2055811" cy="2711686"/>
          </a:xfrm>
          <a:prstGeom prst="rect">
            <a:avLst/>
          </a:prstGeom>
        </p:spPr>
      </p:pic>
      <p:cxnSp>
        <p:nvCxnSpPr>
          <p:cNvPr id="26" name="直線單箭頭接點 25"/>
          <p:cNvCxnSpPr/>
          <p:nvPr/>
        </p:nvCxnSpPr>
        <p:spPr>
          <a:xfrm flipV="1">
            <a:off x="4431260" y="3291127"/>
            <a:ext cx="2071315" cy="80511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502575" y="55393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點入可以看到實作範例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050" y="4455227"/>
            <a:ext cx="2058761" cy="8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18801" r="23962"/>
          <a:stretch/>
        </p:blipFill>
        <p:spPr>
          <a:xfrm>
            <a:off x="48214" y="1868710"/>
            <a:ext cx="9095785" cy="4626305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-1"/>
            <a:ext cx="9143999" cy="703526"/>
            <a:chOff x="0" y="-1"/>
            <a:chExt cx="6723000" cy="517258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80929" cy="51725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3"/>
            <a:srcRect l="71283"/>
            <a:stretch/>
          </p:blipFill>
          <p:spPr>
            <a:xfrm>
              <a:off x="4175282" y="-1"/>
              <a:ext cx="2547718" cy="517257"/>
            </a:xfrm>
            <a:prstGeom prst="rect">
              <a:avLst/>
            </a:prstGeom>
          </p:spPr>
        </p:pic>
      </p:grpSp>
      <p:sp>
        <p:nvSpPr>
          <p:cNvPr id="17" name="向右箭號 16"/>
          <p:cNvSpPr/>
          <p:nvPr/>
        </p:nvSpPr>
        <p:spPr>
          <a:xfrm rot="13929249">
            <a:off x="2351837" y="523211"/>
            <a:ext cx="724802" cy="593721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9384" y="1283851"/>
            <a:ext cx="6686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華康儷中黑" pitchFamily="49" charset="-120"/>
                <a:ea typeface="華康儷中黑" pitchFamily="49" charset="-120"/>
              </a:rPr>
              <a:t>範例內的樣式都可自由檢閱、下載、修改使用</a:t>
            </a:r>
            <a:endParaRPr lang="zh-TW" altLang="en-US" sz="2400" dirty="0">
              <a:latin typeface="華康儷中黑" pitchFamily="49" charset="-120"/>
              <a:ea typeface="華康儷中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4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-1"/>
            <a:ext cx="9143999" cy="703526"/>
            <a:chOff x="0" y="-1"/>
            <a:chExt cx="6723000" cy="51725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80929" cy="517257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/>
            <a:srcRect l="71283"/>
            <a:stretch/>
          </p:blipFill>
          <p:spPr>
            <a:xfrm>
              <a:off x="4175282" y="-1"/>
              <a:ext cx="2547718" cy="517257"/>
            </a:xfrm>
            <a:prstGeom prst="rect">
              <a:avLst/>
            </a:prstGeom>
          </p:spPr>
        </p:pic>
      </p:grpSp>
      <p:sp>
        <p:nvSpPr>
          <p:cNvPr id="9" name="向右箭號 8"/>
          <p:cNvSpPr/>
          <p:nvPr/>
        </p:nvSpPr>
        <p:spPr>
          <a:xfrm rot="13929249">
            <a:off x="2994096" y="523211"/>
            <a:ext cx="724802" cy="593721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5847" b="60220"/>
          <a:stretch/>
        </p:blipFill>
        <p:spPr>
          <a:xfrm>
            <a:off x="1130477" y="1640143"/>
            <a:ext cx="6692810" cy="206825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51814" b="1147"/>
          <a:stretch/>
        </p:blipFill>
        <p:spPr>
          <a:xfrm>
            <a:off x="1130477" y="3800474"/>
            <a:ext cx="6692810" cy="28670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9384" y="1283851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華康儷中黑" pitchFamily="49" charset="-120"/>
                <a:ea typeface="華康儷中黑" pitchFamily="49" charset="-120"/>
              </a:rPr>
              <a:t>Themes</a:t>
            </a:r>
            <a:r>
              <a:rPr lang="zh-TW" altLang="en-US" sz="2400" dirty="0" smtClean="0">
                <a:latin typeface="華康儷中黑" pitchFamily="49" charset="-120"/>
                <a:ea typeface="華康儷中黑" pitchFamily="49" charset="-120"/>
              </a:rPr>
              <a:t>有更多樣</a:t>
            </a:r>
            <a:r>
              <a:rPr lang="zh-TW" altLang="en-US" sz="2400" dirty="0">
                <a:latin typeface="華康儷中黑" pitchFamily="49" charset="-120"/>
                <a:ea typeface="華康儷中黑" pitchFamily="49" charset="-120"/>
              </a:rPr>
              <a:t>的</a:t>
            </a:r>
            <a:r>
              <a:rPr lang="zh-TW" altLang="en-US" sz="2400" dirty="0" smtClean="0">
                <a:latin typeface="華康儷中黑" pitchFamily="49" charset="-120"/>
                <a:ea typeface="華康儷中黑" pitchFamily="49" charset="-120"/>
              </a:rPr>
              <a:t>樣式，但需消費購買</a:t>
            </a:r>
            <a:endParaRPr lang="zh-TW" altLang="en-US" sz="2400" dirty="0">
              <a:latin typeface="華康儷中黑" pitchFamily="49" charset="-120"/>
              <a:ea typeface="華康儷中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1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65265" y="872837"/>
            <a:ext cx="8030096" cy="5785657"/>
            <a:chOff x="565265" y="872837"/>
            <a:chExt cx="8030096" cy="5785657"/>
          </a:xfrm>
        </p:grpSpPr>
        <p:sp>
          <p:nvSpPr>
            <p:cNvPr id="4" name="圓角化同側角落矩形 3"/>
            <p:cNvSpPr/>
            <p:nvPr/>
          </p:nvSpPr>
          <p:spPr>
            <a:xfrm>
              <a:off x="565267" y="872837"/>
              <a:ext cx="8030094" cy="382385"/>
            </a:xfrm>
            <a:prstGeom prst="round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先修：</a:t>
              </a:r>
              <a:r>
                <a:rPr lang="en-US" altLang="zh-TW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HTML</a:t>
              </a:r>
              <a:r>
                <a:rPr lang="zh-TW" altLang="en-US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與 </a:t>
              </a:r>
              <a:r>
                <a:rPr lang="en-US" altLang="zh-TW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CSS</a:t>
              </a:r>
              <a:r>
                <a:rPr lang="zh-TW" altLang="en-US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、 </a:t>
              </a:r>
              <a:r>
                <a:rPr lang="en-US" altLang="zh-TW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JavaScript</a:t>
              </a:r>
              <a:r>
                <a:rPr lang="zh-TW" altLang="en-US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基礎</a:t>
              </a:r>
              <a:r>
                <a:rPr lang="zh-TW" altLang="en-US" sz="1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、 </a:t>
              </a:r>
              <a:r>
                <a:rPr lang="en-US" altLang="zh-TW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JavaScript</a:t>
              </a:r>
              <a:r>
                <a:rPr lang="zh-TW" altLang="en-US" sz="1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陣列</a:t>
              </a:r>
              <a:r>
                <a:rPr lang="zh-TW" altLang="en-US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、 </a:t>
              </a:r>
              <a:r>
                <a:rPr lang="en-US" altLang="zh-TW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JavaScript</a:t>
              </a:r>
              <a:r>
                <a:rPr lang="zh-TW" altLang="en-US" sz="16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函式</a:t>
              </a:r>
              <a:endParaRPr lang="zh-TW" altLang="en-US" sz="1600"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565267" y="1447799"/>
              <a:ext cx="8030093" cy="1147159"/>
              <a:chOff x="565268" y="1296778"/>
              <a:chExt cx="8030093" cy="114715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65268" y="1296778"/>
                <a:ext cx="8030093" cy="1147159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9" name="群組 18"/>
              <p:cNvGrpSpPr/>
              <p:nvPr/>
            </p:nvGrpSpPr>
            <p:grpSpPr>
              <a:xfrm>
                <a:off x="969812" y="1413158"/>
                <a:ext cx="6550428" cy="922713"/>
                <a:chOff x="969812" y="1413158"/>
                <a:chExt cx="6550428" cy="922713"/>
              </a:xfrm>
            </p:grpSpPr>
            <p:sp>
              <p:nvSpPr>
                <p:cNvPr id="6" name="圓角矩形 5"/>
                <p:cNvSpPr/>
                <p:nvPr/>
              </p:nvSpPr>
              <p:spPr>
                <a:xfrm>
                  <a:off x="969812" y="1413158"/>
                  <a:ext cx="1275314" cy="914400"/>
                </a:xfrm>
                <a:prstGeom prst="roundRect">
                  <a:avLst/>
                </a:prstGeom>
                <a:solidFill>
                  <a:srgbClr val="FFCD2D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環境設定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圓角矩形 6"/>
                <p:cNvSpPr/>
                <p:nvPr/>
              </p:nvSpPr>
              <p:spPr>
                <a:xfrm>
                  <a:off x="2610192" y="1421471"/>
                  <a:ext cx="1395858" cy="914400"/>
                </a:xfrm>
                <a:prstGeom prst="roundRect">
                  <a:avLst/>
                </a:prstGeom>
                <a:solidFill>
                  <a:srgbClr val="FFCD2D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如何使用</a:t>
                  </a:r>
                  <a:r>
                    <a:rPr lang="en-US" altLang="zh-TW" sz="1400" b="1" dirty="0" smtClean="0"/>
                    <a:t>Components</a:t>
                  </a:r>
                  <a:endParaRPr lang="zh-TW" altLang="en-US" sz="1400" b="1" dirty="0"/>
                </a:p>
              </p:txBody>
            </p:sp>
            <p:sp>
              <p:nvSpPr>
                <p:cNvPr id="8" name="圓角矩形 7"/>
                <p:cNvSpPr/>
                <p:nvPr/>
              </p:nvSpPr>
              <p:spPr>
                <a:xfrm>
                  <a:off x="4405051" y="1421471"/>
                  <a:ext cx="1406237" cy="914400"/>
                </a:xfrm>
                <a:prstGeom prst="roundRect">
                  <a:avLst/>
                </a:prstGeom>
                <a:solidFill>
                  <a:srgbClr val="FFCD2D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如何使用</a:t>
                  </a:r>
                  <a:r>
                    <a:rPr lang="en-US" altLang="zh-TW" sz="1400" b="1" dirty="0" smtClean="0"/>
                    <a:t>Layouts</a:t>
                  </a:r>
                  <a:endParaRPr lang="zh-TW" altLang="en-US" sz="1400" b="1" dirty="0"/>
                </a:p>
              </p:txBody>
            </p:sp>
            <p:sp>
              <p:nvSpPr>
                <p:cNvPr id="9" name="圓角矩形 8"/>
                <p:cNvSpPr/>
                <p:nvPr/>
              </p:nvSpPr>
              <p:spPr>
                <a:xfrm>
                  <a:off x="6057886" y="1421471"/>
                  <a:ext cx="1462354" cy="914400"/>
                </a:xfrm>
                <a:prstGeom prst="roundRect">
                  <a:avLst/>
                </a:prstGeom>
                <a:solidFill>
                  <a:srgbClr val="FFCD2D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什麼是</a:t>
                  </a:r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themes</a:t>
                  </a:r>
                  <a:endParaRPr lang="zh-TW" altLang="en-US" sz="1400" b="1" dirty="0"/>
                </a:p>
              </p:txBody>
            </p:sp>
            <p:cxnSp>
              <p:nvCxnSpPr>
                <p:cNvPr id="11" name="直線單箭頭接點 10"/>
                <p:cNvCxnSpPr>
                  <a:stCxn id="6" idx="3"/>
                  <a:endCxn id="7" idx="1"/>
                </p:cNvCxnSpPr>
                <p:nvPr/>
              </p:nvCxnSpPr>
              <p:spPr>
                <a:xfrm>
                  <a:off x="2245126" y="1870358"/>
                  <a:ext cx="365066" cy="8313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單箭頭接點 11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006050" y="1878671"/>
                  <a:ext cx="399001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直線單箭頭接點 14"/>
            <p:cNvCxnSpPr>
              <a:stCxn id="8" idx="3"/>
              <a:endCxn id="9" idx="1"/>
            </p:cNvCxnSpPr>
            <p:nvPr/>
          </p:nvCxnSpPr>
          <p:spPr>
            <a:xfrm>
              <a:off x="5811287" y="2029692"/>
              <a:ext cx="246598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向下箭號 20"/>
            <p:cNvSpPr/>
            <p:nvPr/>
          </p:nvSpPr>
          <p:spPr>
            <a:xfrm>
              <a:off x="8207081" y="1256608"/>
              <a:ext cx="276394" cy="385848"/>
            </a:xfrm>
            <a:prstGeom prst="downArrow">
              <a:avLst>
                <a:gd name="adj1" fmla="val 36091"/>
                <a:gd name="adj2" fmla="val 740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565266" y="2787535"/>
              <a:ext cx="8030093" cy="1169323"/>
              <a:chOff x="565266" y="2787535"/>
              <a:chExt cx="8030093" cy="1169323"/>
            </a:xfrm>
            <a:solidFill>
              <a:schemeClr val="bg2">
                <a:lumMod val="75000"/>
              </a:schemeClr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65266" y="2787535"/>
                <a:ext cx="8030093" cy="1169323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982958" y="2927466"/>
                <a:ext cx="2806935" cy="914400"/>
                <a:chOff x="887028" y="2903914"/>
                <a:chExt cx="2806935" cy="914400"/>
              </a:xfrm>
              <a:grpFill/>
            </p:grpSpPr>
            <p:sp>
              <p:nvSpPr>
                <p:cNvPr id="30" name="圓角矩形 29"/>
                <p:cNvSpPr/>
                <p:nvPr/>
              </p:nvSpPr>
              <p:spPr>
                <a:xfrm>
                  <a:off x="887028" y="2903914"/>
                  <a:ext cx="1440880" cy="914400"/>
                </a:xfrm>
                <a:prstGeom prst="round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基礎元件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964915" y="2903914"/>
                  <a:ext cx="1729048" cy="914400"/>
                </a:xfrm>
                <a:prstGeom prst="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Button</a:t>
                  </a:r>
                  <a:endParaRPr lang="en-US" altLang="zh-TW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TW" sz="1200" dirty="0" err="1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ButtonGroup</a:t>
                  </a:r>
                  <a:endParaRPr lang="en-US" altLang="zh-TW" sz="1200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</a:t>
                  </a:r>
                </a:p>
                <a:p>
                  <a:r>
                    <a:rPr lang="en-US" altLang="zh-TW" sz="1200" dirty="0" err="1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altLang="zh-TW" sz="1200" dirty="0" err="1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rogressbar</a:t>
                  </a:r>
                  <a:endParaRPr lang="zh-TW" altLang="en-US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4263037" y="2927466"/>
                <a:ext cx="3318170" cy="914400"/>
                <a:chOff x="887028" y="2903914"/>
                <a:chExt cx="3148711" cy="914400"/>
              </a:xfrm>
              <a:grpFill/>
            </p:grpSpPr>
            <p:sp>
              <p:nvSpPr>
                <p:cNvPr id="33" name="圓角矩形 32"/>
                <p:cNvSpPr/>
                <p:nvPr/>
              </p:nvSpPr>
              <p:spPr>
                <a:xfrm>
                  <a:off x="887028" y="2903914"/>
                  <a:ext cx="1440880" cy="914400"/>
                </a:xfrm>
                <a:prstGeom prst="round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複合元件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665845" y="2903914"/>
                  <a:ext cx="2369894" cy="914400"/>
                </a:xfrm>
                <a:prstGeom prst="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Pagination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err="1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ListGroups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Cards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Dropdown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Collapsible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err="1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Navs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err="1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Navbar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Forms</a:t>
                  </a:r>
                  <a:endParaRPr lang="zh-TW" altLang="en-US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9" name="直線單箭頭接點 48"/>
            <p:cNvCxnSpPr>
              <a:stCxn id="28" idx="3"/>
              <a:endCxn id="33" idx="1"/>
            </p:cNvCxnSpPr>
            <p:nvPr/>
          </p:nvCxnSpPr>
          <p:spPr>
            <a:xfrm>
              <a:off x="3789893" y="3384666"/>
              <a:ext cx="4731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向下箭號 51"/>
            <p:cNvSpPr/>
            <p:nvPr/>
          </p:nvSpPr>
          <p:spPr>
            <a:xfrm>
              <a:off x="7919602" y="2594958"/>
              <a:ext cx="276394" cy="385848"/>
            </a:xfrm>
            <a:prstGeom prst="downArrow">
              <a:avLst>
                <a:gd name="adj1" fmla="val 36091"/>
                <a:gd name="adj2" fmla="val 740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565265" y="4127271"/>
              <a:ext cx="8030093" cy="1169323"/>
              <a:chOff x="565265" y="4127271"/>
              <a:chExt cx="8030093" cy="1169323"/>
            </a:xfrm>
            <a:solidFill>
              <a:schemeClr val="bg2">
                <a:lumMod val="75000"/>
              </a:schemeClr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65265" y="4127271"/>
                <a:ext cx="8030093" cy="1169323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3" name="群組 52"/>
              <p:cNvGrpSpPr/>
              <p:nvPr/>
            </p:nvGrpSpPr>
            <p:grpSpPr>
              <a:xfrm>
                <a:off x="982958" y="4261658"/>
                <a:ext cx="3422092" cy="922713"/>
                <a:chOff x="887028" y="2903914"/>
                <a:chExt cx="3413637" cy="922713"/>
              </a:xfrm>
              <a:grpFill/>
            </p:grpSpPr>
            <p:sp>
              <p:nvSpPr>
                <p:cNvPr id="54" name="圓角矩形 53"/>
                <p:cNvSpPr/>
                <p:nvPr/>
              </p:nvSpPr>
              <p:spPr>
                <a:xfrm>
                  <a:off x="887028" y="2903914"/>
                  <a:ext cx="1440880" cy="914400"/>
                </a:xfrm>
                <a:prstGeom prst="round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進階元件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988625" y="2912227"/>
                  <a:ext cx="2312040" cy="914400"/>
                </a:xfrm>
                <a:prstGeom prst="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Custom Forms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Carousel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Modal Dialog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Popover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err="1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Scrollspy</a:t>
                  </a:r>
                  <a:r>
                    <a:rPr lang="zh-TW" altLang="en-US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、</a:t>
                  </a:r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Filters</a:t>
                  </a:r>
                  <a:endParaRPr lang="zh-TW" altLang="en-US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6" name="向下箭號 55"/>
            <p:cNvSpPr/>
            <p:nvPr/>
          </p:nvSpPr>
          <p:spPr>
            <a:xfrm>
              <a:off x="7382042" y="3956511"/>
              <a:ext cx="276394" cy="385848"/>
            </a:xfrm>
            <a:prstGeom prst="downArrow">
              <a:avLst>
                <a:gd name="adj1" fmla="val 36091"/>
                <a:gd name="adj2" fmla="val 7406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565265" y="5489171"/>
              <a:ext cx="8030093" cy="1169323"/>
              <a:chOff x="565265" y="5489171"/>
              <a:chExt cx="8030093" cy="1169323"/>
            </a:xfrm>
            <a:solidFill>
              <a:schemeClr val="bg2">
                <a:lumMod val="75000"/>
              </a:schemeClr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565265" y="5489171"/>
                <a:ext cx="8030093" cy="1169323"/>
              </a:xfrm>
              <a:prstGeom prst="rect">
                <a:avLst/>
              </a:prstGeom>
              <a:grpFill/>
              <a:ln>
                <a:solidFill>
                  <a:srgbClr val="FF7C8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7" name="群組 56"/>
              <p:cNvGrpSpPr/>
              <p:nvPr/>
            </p:nvGrpSpPr>
            <p:grpSpPr>
              <a:xfrm>
                <a:off x="969811" y="5612475"/>
                <a:ext cx="2820082" cy="922713"/>
                <a:chOff x="887028" y="2903914"/>
                <a:chExt cx="2923193" cy="922713"/>
              </a:xfrm>
              <a:grpFill/>
            </p:grpSpPr>
            <p:sp>
              <p:nvSpPr>
                <p:cNvPr id="58" name="圓角矩形 57"/>
                <p:cNvSpPr/>
                <p:nvPr/>
              </p:nvSpPr>
              <p:spPr>
                <a:xfrm>
                  <a:off x="887028" y="2903914"/>
                  <a:ext cx="1440880" cy="914400"/>
                </a:xfrm>
                <a:prstGeom prst="round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進階主題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988625" y="2912227"/>
                  <a:ext cx="1821596" cy="914400"/>
                </a:xfrm>
                <a:prstGeom prst="rect">
                  <a:avLst/>
                </a:prstGeom>
                <a:grpFill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Themes / Templates</a:t>
                  </a:r>
                </a:p>
                <a:p>
                  <a:r>
                    <a:rPr lang="en-US" altLang="zh-TW" sz="1200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Grid System</a:t>
                  </a:r>
                  <a:endParaRPr lang="zh-TW" altLang="en-US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0" name="向下箭號 59"/>
            <p:cNvSpPr/>
            <p:nvPr/>
          </p:nvSpPr>
          <p:spPr>
            <a:xfrm>
              <a:off x="6786626" y="5296247"/>
              <a:ext cx="276394" cy="385848"/>
            </a:xfrm>
            <a:prstGeom prst="downArrow">
              <a:avLst>
                <a:gd name="adj1" fmla="val 36091"/>
                <a:gd name="adj2" fmla="val 74061"/>
              </a:avLst>
            </a:prstGeom>
            <a:solidFill>
              <a:srgbClr val="FF9797"/>
            </a:solidFill>
            <a:ln>
              <a:solidFill>
                <a:srgbClr val="FF7C8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9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比較差異</a:t>
            </a:r>
          </a:p>
        </p:txBody>
      </p:sp>
    </p:spTree>
    <p:extLst>
      <p:ext uri="{BB962C8B-B14F-4D97-AF65-F5344CB8AC3E}">
        <p14:creationId xmlns:p14="http://schemas.microsoft.com/office/powerpoint/2010/main" val="10952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55" y="3014612"/>
            <a:ext cx="1257300" cy="390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24584" r="62229" b="9929"/>
          <a:stretch/>
        </p:blipFill>
        <p:spPr>
          <a:xfrm>
            <a:off x="5388785" y="4069824"/>
            <a:ext cx="914400" cy="4890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42391" y="1868557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 smtClean="0"/>
              <a:t>普通元件</a:t>
            </a:r>
            <a:endParaRPr lang="zh-TW" altLang="en-US" sz="25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96000" y="1868557"/>
            <a:ext cx="2421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/>
              <a:t>加</a:t>
            </a:r>
            <a:r>
              <a:rPr lang="en-US" altLang="zh-TW" sz="2500" dirty="0" smtClean="0"/>
              <a:t>Bootstrap</a:t>
            </a:r>
            <a:r>
              <a:rPr lang="zh-TW" altLang="en-US" sz="2500" dirty="0" smtClean="0"/>
              <a:t>樣式</a:t>
            </a:r>
            <a:endParaRPr lang="zh-TW" altLang="en-US" sz="25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38054" t="1" r="48042" b="6291"/>
          <a:stretch/>
        </p:blipFill>
        <p:spPr>
          <a:xfrm>
            <a:off x="5388785" y="4790649"/>
            <a:ext cx="964096" cy="5087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51959" t="9153" r="38844" b="10042"/>
          <a:stretch/>
        </p:blipFill>
        <p:spPr>
          <a:xfrm>
            <a:off x="7374006" y="2607929"/>
            <a:ext cx="637761" cy="4387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60989" t="-30001" r="24677" b="-1805"/>
          <a:stretch/>
        </p:blipFill>
        <p:spPr>
          <a:xfrm>
            <a:off x="7374006" y="3122404"/>
            <a:ext cx="993913" cy="7156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l="75179" t="5251" r="12351" b="8708"/>
          <a:stretch/>
        </p:blipFill>
        <p:spPr>
          <a:xfrm>
            <a:off x="7374006" y="4091707"/>
            <a:ext cx="864704" cy="46713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l="11492" t="1" r="75894" b="4766"/>
          <a:stretch/>
        </p:blipFill>
        <p:spPr>
          <a:xfrm>
            <a:off x="5388785" y="3320978"/>
            <a:ext cx="874643" cy="51704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88033" t="13043"/>
          <a:stretch/>
        </p:blipFill>
        <p:spPr>
          <a:xfrm>
            <a:off x="7374006" y="4896879"/>
            <a:ext cx="829809" cy="47210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/>
          <a:srcRect t="1" r="88651" b="3526"/>
          <a:stretch/>
        </p:blipFill>
        <p:spPr>
          <a:xfrm>
            <a:off x="5388785" y="2565397"/>
            <a:ext cx="786956" cy="523778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 flipH="1">
            <a:off x="3215409" y="-188843"/>
            <a:ext cx="2360443" cy="71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42391" y="1868557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/>
              <a:t>普通元件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96000" y="1868557"/>
            <a:ext cx="2421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/>
              <a:t>加</a:t>
            </a:r>
            <a:r>
              <a:rPr lang="en-US" altLang="zh-TW" sz="2500" dirty="0" smtClean="0"/>
              <a:t>Bootstrap</a:t>
            </a:r>
            <a:r>
              <a:rPr lang="zh-TW" altLang="en-US" sz="2500" dirty="0" smtClean="0"/>
              <a:t>樣式</a:t>
            </a:r>
            <a:endParaRPr lang="zh-TW" altLang="en-US" sz="25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215409" y="-188843"/>
            <a:ext cx="2360443" cy="71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8" y="3090656"/>
            <a:ext cx="11715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779"/>
          <a:stretch/>
        </p:blipFill>
        <p:spPr>
          <a:xfrm>
            <a:off x="5918450" y="3294616"/>
            <a:ext cx="2038350" cy="1502672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下拉式選單</a:t>
            </a:r>
          </a:p>
        </p:txBody>
      </p:sp>
    </p:spTree>
    <p:extLst>
      <p:ext uri="{BB962C8B-B14F-4D97-AF65-F5344CB8AC3E}">
        <p14:creationId xmlns:p14="http://schemas.microsoft.com/office/powerpoint/2010/main" val="3051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9245"/>
          <a:stretch/>
        </p:blipFill>
        <p:spPr>
          <a:xfrm>
            <a:off x="112643" y="2724911"/>
            <a:ext cx="4038600" cy="266139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242391" y="1868557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/>
              <a:t>普通元件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96000" y="1868557"/>
            <a:ext cx="2421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/>
              <a:t>加</a:t>
            </a:r>
            <a:r>
              <a:rPr lang="en-US" altLang="zh-TW" sz="2500" dirty="0" smtClean="0"/>
              <a:t>Bootstrap</a:t>
            </a:r>
            <a:r>
              <a:rPr lang="zh-TW" altLang="en-US" sz="2500" dirty="0" smtClean="0"/>
              <a:t>樣式</a:t>
            </a:r>
            <a:endParaRPr lang="zh-TW" altLang="en-US" sz="25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215409" y="-188843"/>
            <a:ext cx="2360443" cy="71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57595"/>
          <a:stretch/>
        </p:blipFill>
        <p:spPr>
          <a:xfrm>
            <a:off x="4671391" y="2724911"/>
            <a:ext cx="4303644" cy="3391783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表單</a:t>
            </a:r>
          </a:p>
        </p:txBody>
      </p:sp>
    </p:spTree>
    <p:extLst>
      <p:ext uri="{BB962C8B-B14F-4D97-AF65-F5344CB8AC3E}">
        <p14:creationId xmlns:p14="http://schemas.microsoft.com/office/powerpoint/2010/main" val="266548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ãHTML alert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19710" r="17144" b="43153"/>
          <a:stretch/>
        </p:blipFill>
        <p:spPr bwMode="auto">
          <a:xfrm>
            <a:off x="0" y="2504637"/>
            <a:ext cx="4668858" cy="148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42391" y="1868557"/>
            <a:ext cx="15905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/>
              <a:t>HTML</a:t>
            </a:r>
            <a:r>
              <a:rPr lang="zh-TW" altLang="en-US" sz="2500" dirty="0" smtClean="0"/>
              <a:t>原生</a:t>
            </a:r>
            <a:endParaRPr lang="zh-TW" altLang="en-US" sz="25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96000" y="1868557"/>
            <a:ext cx="2421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/>
              <a:t>加</a:t>
            </a:r>
            <a:r>
              <a:rPr lang="en-US" altLang="zh-TW" sz="2500" dirty="0" smtClean="0"/>
              <a:t>Bootstrap</a:t>
            </a:r>
            <a:r>
              <a:rPr lang="zh-TW" altLang="en-US" sz="2500" dirty="0" smtClean="0"/>
              <a:t>樣式</a:t>
            </a:r>
            <a:endParaRPr lang="zh-TW" altLang="en-US" sz="25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215409" y="-188843"/>
            <a:ext cx="2360443" cy="71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87" y="4721086"/>
            <a:ext cx="5044113" cy="2119643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彈出提示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980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8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1731581" y="5581779"/>
            <a:ext cx="682423" cy="691873"/>
          </a:xfrm>
          <a:prstGeom prst="roundRect">
            <a:avLst/>
          </a:prstGeom>
          <a:solidFill>
            <a:srgbClr val="FEFBE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4.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2375903" y="6260532"/>
            <a:ext cx="2845971" cy="1312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833695" y="4509120"/>
            <a:ext cx="682423" cy="691873"/>
          </a:xfrm>
          <a:prstGeom prst="roundRect">
            <a:avLst/>
          </a:prstGeom>
          <a:solidFill>
            <a:srgbClr val="FEFB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0813"/>
            </a:avLst>
          </a:prstGeom>
          <a:solidFill>
            <a:srgbClr val="E2F1F6"/>
          </a:solidFill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2060"/>
                </a:solidFill>
              </a:rPr>
              <a:t>學習目標</a:t>
            </a:r>
            <a:endParaRPr lang="zh-TW" altLang="en-US" sz="4000" b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8120734" y="845961"/>
            <a:ext cx="711696" cy="711696"/>
            <a:chOff x="8120734" y="845961"/>
            <a:chExt cx="711696" cy="711696"/>
          </a:xfrm>
        </p:grpSpPr>
        <p:sp>
          <p:nvSpPr>
            <p:cNvPr id="5" name="圓角矩形 4"/>
            <p:cNvSpPr/>
            <p:nvPr/>
          </p:nvSpPr>
          <p:spPr>
            <a:xfrm>
              <a:off x="8256366" y="981593"/>
              <a:ext cx="576064" cy="5760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8120734" y="845961"/>
              <a:ext cx="423664" cy="423664"/>
            </a:xfrm>
            <a:prstGeom prst="roundRect">
              <a:avLst/>
            </a:prstGeom>
            <a:solidFill>
              <a:srgbClr val="F7E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 rot="5400000">
            <a:off x="257631" y="845961"/>
            <a:ext cx="711696" cy="711696"/>
            <a:chOff x="8120734" y="845961"/>
            <a:chExt cx="711696" cy="711696"/>
          </a:xfrm>
        </p:grpSpPr>
        <p:sp>
          <p:nvSpPr>
            <p:cNvPr id="9" name="圓角矩形 8"/>
            <p:cNvSpPr/>
            <p:nvPr/>
          </p:nvSpPr>
          <p:spPr>
            <a:xfrm>
              <a:off x="8256366" y="981593"/>
              <a:ext cx="576064" cy="5760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8120734" y="845961"/>
              <a:ext cx="423664" cy="423664"/>
            </a:xfrm>
            <a:prstGeom prst="roundRect">
              <a:avLst/>
            </a:prstGeom>
            <a:solidFill>
              <a:srgbClr val="F7E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93233" y="1988840"/>
            <a:ext cx="7751163" cy="4401205"/>
            <a:chOff x="390204" y="1988840"/>
            <a:chExt cx="8286251" cy="4401205"/>
          </a:xfrm>
        </p:grpSpPr>
        <p:sp>
          <p:nvSpPr>
            <p:cNvPr id="12" name="圓角矩形 11"/>
            <p:cNvSpPr/>
            <p:nvPr/>
          </p:nvSpPr>
          <p:spPr>
            <a:xfrm>
              <a:off x="390204" y="2377087"/>
              <a:ext cx="729533" cy="691873"/>
            </a:xfrm>
            <a:prstGeom prst="roundRect">
              <a:avLst/>
            </a:prstGeom>
            <a:solidFill>
              <a:srgbClr val="FEFBE2"/>
            </a:solidFill>
            <a:ln>
              <a:solidFill>
                <a:srgbClr val="94B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1424254" y="3439731"/>
              <a:ext cx="729532" cy="635993"/>
            </a:xfrm>
            <a:prstGeom prst="roundRect">
              <a:avLst/>
            </a:prstGeom>
            <a:solidFill>
              <a:srgbClr val="FEFBE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45661" y="1988840"/>
              <a:ext cx="8130794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250000"/>
                </a:lnSpc>
                <a:buFont typeface="+mj-lt"/>
                <a:buAutoNum type="arabicPeriod"/>
              </a:pPr>
              <a:r>
                <a:rPr lang="zh-TW" alt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華康儷中黑" pitchFamily="49" charset="-120"/>
                  <a:ea typeface="華康儷中黑"/>
                </a:rPr>
                <a:t> 認識</a:t>
              </a:r>
              <a:r>
                <a:rPr lang="en-US" altLang="zh-TW" sz="2800" b="1" dirty="0" smtClean="0">
                  <a:solidFill>
                    <a:schemeClr val="tx2">
                      <a:lumMod val="75000"/>
                    </a:schemeClr>
                  </a:solidFill>
                  <a:latin typeface="華康儷中黑" pitchFamily="49" charset="-120"/>
                  <a:ea typeface="華康儷中黑"/>
                </a:rPr>
                <a:t>Bootstrap</a:t>
              </a:r>
              <a:endParaRPr lang="zh-TW" altLang="en-US" sz="2800" b="1" dirty="0" smtClean="0">
                <a:solidFill>
                  <a:schemeClr val="tx2">
                    <a:lumMod val="75000"/>
                  </a:schemeClr>
                </a:solidFill>
                <a:latin typeface="華康儷中黑" pitchFamily="49" charset="-120"/>
                <a:ea typeface="華康儷中黑"/>
              </a:endParaRPr>
            </a:p>
            <a:p>
              <a:pPr marL="1428750" lvl="2" indent="-514350">
                <a:lnSpc>
                  <a:spcPct val="250000"/>
                </a:lnSpc>
                <a:buFont typeface="+mj-lt"/>
                <a:buAutoNum type="arabicPeriod" startAt="2"/>
              </a:pPr>
              <a:r>
                <a:rPr lang="zh-TW" alt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華康儷中黑" pitchFamily="49" charset="-120"/>
                  <a:ea typeface="華康儷中黑"/>
                </a:rPr>
                <a:t> 學習資源介紹</a:t>
              </a:r>
              <a:endPara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華康儷中黑" pitchFamily="49" charset="-120"/>
                <a:ea typeface="華康儷中黑"/>
              </a:endParaRPr>
            </a:p>
            <a:p>
              <a:pPr marL="514350" indent="-514350">
                <a:lnSpc>
                  <a:spcPct val="250000"/>
                </a:lnSpc>
                <a:buFont typeface="+mj-lt"/>
                <a:buAutoNum type="arabicPeriod" startAt="3"/>
              </a:pPr>
              <a:r>
                <a:rPr lang="zh-TW" alt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華康儷中黑" pitchFamily="49" charset="-120"/>
                  <a:ea typeface="華康儷中黑"/>
                </a:rPr>
                <a:t> 何謂響應是網頁</a:t>
              </a:r>
              <a:endParaRPr lang="en-US" altLang="zh-TW" sz="2800" b="1" dirty="0" smtClean="0">
                <a:solidFill>
                  <a:schemeClr val="tx2">
                    <a:lumMod val="75000"/>
                  </a:schemeClr>
                </a:solidFill>
                <a:latin typeface="華康儷中黑" pitchFamily="49" charset="-120"/>
                <a:ea typeface="華康儷中黑"/>
              </a:endParaRPr>
            </a:p>
            <a:p>
              <a:pPr lvl="2">
                <a:lnSpc>
                  <a:spcPct val="250000"/>
                </a:lnSpc>
              </a:pPr>
              <a:r>
                <a:rPr lang="en-US" altLang="zh-TW" sz="2800" b="1" dirty="0" smtClean="0">
                  <a:solidFill>
                    <a:schemeClr val="tx2">
                      <a:lumMod val="75000"/>
                    </a:schemeClr>
                  </a:solidFill>
                  <a:latin typeface="華康儷中黑" pitchFamily="49" charset="-120"/>
                  <a:ea typeface="華康儷中黑"/>
                </a:rPr>
                <a:t>4.</a:t>
              </a:r>
              <a:r>
                <a:rPr lang="zh-TW" alt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華康儷中黑" pitchFamily="49" charset="-120"/>
                  <a:ea typeface="華康儷中黑"/>
                </a:rPr>
                <a:t>  比較差異</a:t>
              </a:r>
              <a:endParaRPr lang="en-US" altLang="zh-TW" sz="2800" b="1" dirty="0">
                <a:solidFill>
                  <a:schemeClr val="tx2">
                    <a:lumMod val="75000"/>
                  </a:schemeClr>
                </a:solidFill>
                <a:latin typeface="華康儷中黑" pitchFamily="49" charset="-120"/>
                <a:ea typeface="華康儷中黑"/>
              </a:endParaRPr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1478017" y="3061455"/>
            <a:ext cx="2445911" cy="0"/>
          </a:xfrm>
          <a:prstGeom prst="line">
            <a:avLst/>
          </a:prstGeom>
          <a:ln w="19050">
            <a:solidFill>
              <a:srgbClr val="94B8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46109" y="4062604"/>
            <a:ext cx="2845971" cy="1312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478017" y="5187873"/>
            <a:ext cx="2845971" cy="1312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Clueless Robot by anar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73" y="3140968"/>
            <a:ext cx="457200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9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</a:t>
            </a:r>
            <a:r>
              <a:rPr lang="en-US" altLang="zh-TW" sz="49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zh-TW" altLang="en-US" sz="4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23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在前面的課堂，我們學會了</a:t>
            </a:r>
            <a:r>
              <a:rPr lang="en-US" altLang="zh-TW" sz="2400" dirty="0"/>
              <a:t>HTML</a:t>
            </a:r>
            <a:r>
              <a:rPr lang="zh-TW" altLang="en-US" sz="2400" dirty="0"/>
              <a:t>、</a:t>
            </a:r>
            <a:r>
              <a:rPr lang="en-US" altLang="zh-TW" sz="2400" dirty="0"/>
              <a:t>CSS</a:t>
            </a:r>
            <a:r>
              <a:rPr lang="zh-TW" altLang="en-US" sz="2400" dirty="0"/>
              <a:t>、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，簡單的總結一下</a:t>
            </a:r>
            <a:r>
              <a:rPr lang="en-US" altLang="zh-TW" sz="2400" dirty="0"/>
              <a:t>…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ãhtml css javascript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4" y="2553894"/>
            <a:ext cx="3358592" cy="13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html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2" y="3928020"/>
            <a:ext cx="2090966" cy="24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82" y="3928020"/>
            <a:ext cx="2422756" cy="242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ç¸éåç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53" y="3928020"/>
            <a:ext cx="2228313" cy="253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回顧</a:t>
            </a:r>
          </a:p>
        </p:txBody>
      </p:sp>
    </p:spTree>
    <p:extLst>
      <p:ext uri="{BB962C8B-B14F-4D97-AF65-F5344CB8AC3E}">
        <p14:creationId xmlns:p14="http://schemas.microsoft.com/office/powerpoint/2010/main" val="257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生出元件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CSS</a:t>
            </a:r>
            <a:r>
              <a:rPr lang="zh-TW" altLang="en-US" dirty="0" smtClean="0">
                <a:sym typeface="Wingdings" panose="05000000000000000000" pitchFamily="2" charset="2"/>
              </a:rPr>
              <a:t>調整外觀和位置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JS</a:t>
            </a:r>
            <a:r>
              <a:rPr lang="zh-TW" altLang="en-US" dirty="0" smtClean="0">
                <a:sym typeface="Wingdings" panose="05000000000000000000" pitchFamily="2" charset="2"/>
              </a:rPr>
              <a:t>使之可移動</a:t>
            </a:r>
            <a:endParaRPr lang="zh-TW" altLang="en-US" dirty="0"/>
          </a:p>
        </p:txBody>
      </p:sp>
      <p:pic>
        <p:nvPicPr>
          <p:cNvPr id="2050" name="Picture 2" descr="https://i.imgur.com/GIqgBg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4"/>
          <a:stretch/>
        </p:blipFill>
        <p:spPr bwMode="auto">
          <a:xfrm>
            <a:off x="403955" y="2683637"/>
            <a:ext cx="1886313" cy="339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向右箭號 1"/>
          <p:cNvSpPr/>
          <p:nvPr/>
        </p:nvSpPr>
        <p:spPr>
          <a:xfrm>
            <a:off x="2313940" y="4175102"/>
            <a:ext cx="369277" cy="4088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" name="向右箭號 3"/>
          <p:cNvSpPr/>
          <p:nvPr/>
        </p:nvSpPr>
        <p:spPr>
          <a:xfrm>
            <a:off x="4609057" y="4175102"/>
            <a:ext cx="369277" cy="4088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5" name="Picture 2" descr="https://i.imgur.com/GIqgBg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6" r="50829"/>
          <a:stretch/>
        </p:blipFill>
        <p:spPr bwMode="auto">
          <a:xfrm>
            <a:off x="2683217" y="2683637"/>
            <a:ext cx="1878496" cy="339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imgur.com/GIqgBg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1"/>
          <a:stretch/>
        </p:blipFill>
        <p:spPr bwMode="auto">
          <a:xfrm>
            <a:off x="4978334" y="2683637"/>
            <a:ext cx="3901740" cy="339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簡單來說</a:t>
            </a:r>
          </a:p>
        </p:txBody>
      </p:sp>
    </p:spTree>
    <p:extLst>
      <p:ext uri="{BB962C8B-B14F-4D97-AF65-F5344CB8AC3E}">
        <p14:creationId xmlns:p14="http://schemas.microsoft.com/office/powerpoint/2010/main" val="41951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若要</a:t>
            </a:r>
            <a:r>
              <a:rPr lang="zh-TW" altLang="en-US" dirty="0"/>
              <a:t>在網頁上寫</a:t>
            </a:r>
            <a:r>
              <a:rPr lang="zh-TW" altLang="en-US" dirty="0" smtClean="0"/>
              <a:t>一個「</a:t>
            </a:r>
            <a:r>
              <a:rPr lang="zh-TW" altLang="en-US" dirty="0"/>
              <a:t>照片撥放器</a:t>
            </a:r>
            <a:r>
              <a:rPr lang="zh-TW" altLang="en-US" dirty="0" smtClean="0"/>
              <a:t>」工具，</a:t>
            </a:r>
            <a:r>
              <a:rPr lang="zh-TW" altLang="en-US" dirty="0"/>
              <a:t>自己寫的話，我們需要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HTML</a:t>
            </a:r>
            <a:r>
              <a:rPr lang="en-US" altLang="zh-TW" dirty="0"/>
              <a:t>		&gt;&gt;	</a:t>
            </a:r>
            <a:r>
              <a:rPr lang="zh-TW" altLang="en-US" dirty="0"/>
              <a:t>用</a:t>
            </a:r>
            <a:r>
              <a:rPr lang="en-US" altLang="zh-TW" dirty="0"/>
              <a:t>&lt;div&gt;&lt;/div&gt;</a:t>
            </a:r>
            <a:r>
              <a:rPr lang="zh-TW" altLang="en-US" dirty="0"/>
              <a:t>框出一個</a:t>
            </a:r>
            <a:r>
              <a:rPr lang="zh-TW" altLang="en-US" dirty="0" smtClean="0"/>
              <a:t>區域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r>
              <a:rPr lang="en-US" altLang="zh-TW" dirty="0"/>
              <a:t>CSS		&gt;&gt;	</a:t>
            </a:r>
            <a:r>
              <a:rPr lang="zh-TW" altLang="en-US" dirty="0"/>
              <a:t>畫面滿版、字型置</a:t>
            </a:r>
            <a:r>
              <a:rPr lang="zh-TW" altLang="en-US" dirty="0" smtClean="0"/>
              <a:t>中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r>
              <a:rPr lang="en-US" altLang="zh-TW" dirty="0"/>
              <a:t>JS		&gt;&gt;	</a:t>
            </a:r>
            <a:r>
              <a:rPr lang="zh-TW" altLang="en-US" dirty="0"/>
              <a:t>動態切換</a:t>
            </a:r>
            <a:r>
              <a:rPr lang="zh-TW" altLang="en-US" dirty="0" smtClean="0"/>
              <a:t>照片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 descr="ãbootstrap carouselãçåçæå°çµæ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95" y="3770624"/>
            <a:ext cx="5927173" cy="306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7687" y="41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ãhtml css javascrip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4" y="1414146"/>
            <a:ext cx="5065331" cy="45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ãbootstrap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80" y="1414146"/>
            <a:ext cx="36576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來幫你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有已經寫好的元件可直接使用，像前面</a:t>
            </a:r>
            <a:r>
              <a:rPr lang="zh-TW" altLang="en-US" dirty="0"/>
              <a:t>「照片撥放器」</a:t>
            </a:r>
            <a:r>
              <a:rPr lang="zh-TW" altLang="en-US" dirty="0" smtClean="0"/>
              <a:t>的</a:t>
            </a:r>
            <a:r>
              <a:rPr lang="zh-TW" altLang="en-US" dirty="0"/>
              <a:t>用法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" y="2449286"/>
            <a:ext cx="9144000" cy="4433680"/>
            <a:chOff x="1" y="1585317"/>
            <a:chExt cx="9144000" cy="460096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1585317"/>
              <a:ext cx="9144000" cy="460096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55983" y="2246243"/>
              <a:ext cx="1093304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55983" y="2907169"/>
              <a:ext cx="1093304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5983" y="3568095"/>
              <a:ext cx="1093304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49287" y="236054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換掉照片的路徑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001001" y="5632282"/>
              <a:ext cx="10306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b="1" dirty="0" smtClean="0">
                  <a:solidFill>
                    <a:schemeClr val="bg1">
                      <a:lumMod val="50000"/>
                    </a:schemeClr>
                  </a:solidFill>
                </a:rPr>
                <a:t>.html</a:t>
              </a:r>
              <a:endParaRPr lang="zh-TW" altLang="en-US" sz="3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" name="Picture 2" descr="ãbootstrap carousel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6" y="-4615"/>
            <a:ext cx="3091543" cy="15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2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華康儷中黑" pitchFamily="49" charset="-120"/>
            <a:ea typeface="華康儷中黑" pitchFamily="49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佈景主題1" id="{459A0904-7B54-45EC-9550-F80FBA47DFC4}" vid="{D61ABD5D-B7A7-426A-A330-35BCF3354E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3601</TotalTime>
  <Words>528</Words>
  <Application>Microsoft Office PowerPoint</Application>
  <PresentationFormat>如螢幕大小 (4:3)</PresentationFormat>
  <Paragraphs>99</Paragraphs>
  <Slides>25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Adobe 黑体 Std R</vt:lpstr>
      <vt:lpstr>華康儷中黑</vt:lpstr>
      <vt:lpstr>微軟正黑體</vt:lpstr>
      <vt:lpstr>新細明體</vt:lpstr>
      <vt:lpstr>Arial</vt:lpstr>
      <vt:lpstr>Calibri</vt:lpstr>
      <vt:lpstr>Wingdings</vt:lpstr>
      <vt:lpstr>佈景主題1</vt:lpstr>
      <vt:lpstr>Introduction Bootstrap    </vt:lpstr>
      <vt:lpstr>PowerPoint 簡報</vt:lpstr>
      <vt:lpstr>學習目標</vt:lpstr>
      <vt:lpstr>認識Bootstrap</vt:lpstr>
      <vt:lpstr>回顧</vt:lpstr>
      <vt:lpstr>簡單來說</vt:lpstr>
      <vt:lpstr>Example</vt:lpstr>
      <vt:lpstr>PowerPoint 簡報</vt:lpstr>
      <vt:lpstr>讓Bootstrap來幫你</vt:lpstr>
      <vt:lpstr>Bootstrap的好處</vt:lpstr>
      <vt:lpstr>Bootstrap還可以…</vt:lpstr>
      <vt:lpstr>何謂響應式網頁</vt:lpstr>
      <vt:lpstr>響應式網頁</vt:lpstr>
      <vt:lpstr>Bootstrap如何辦到</vt:lpstr>
      <vt:lpstr>學習資源介紹</vt:lpstr>
      <vt:lpstr>學習資源 - 官網</vt:lpstr>
      <vt:lpstr>PowerPoint 簡報</vt:lpstr>
      <vt:lpstr>PowerPoint 簡報</vt:lpstr>
      <vt:lpstr>PowerPoint 簡報</vt:lpstr>
      <vt:lpstr>比較差異</vt:lpstr>
      <vt:lpstr>按鈕</vt:lpstr>
      <vt:lpstr>下拉式選單</vt:lpstr>
      <vt:lpstr>表單</vt:lpstr>
      <vt:lpstr>彈出提示框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莉婷 黃</dc:creator>
  <cp:lastModifiedBy>莉婷 黃</cp:lastModifiedBy>
  <cp:revision>143</cp:revision>
  <dcterms:created xsi:type="dcterms:W3CDTF">2019-02-15T03:28:20Z</dcterms:created>
  <dcterms:modified xsi:type="dcterms:W3CDTF">2019-04-17T04:20:39Z</dcterms:modified>
</cp:coreProperties>
</file>