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9906000" type="A4"/>
  <p:notesSz cx="7556500" cy="10693400"/>
  <p:defaultTextStyle>
    <a:defPPr>
      <a:defRPr lang="zh-TW"/>
    </a:defPPr>
    <a:lvl1pPr marL="0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1pPr>
    <a:lvl2pPr marL="419787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2pPr>
    <a:lvl3pPr marL="839571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3pPr>
    <a:lvl4pPr marL="1259359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4pPr>
    <a:lvl5pPr marL="1679144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5pPr>
    <a:lvl6pPr marL="2098930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6pPr>
    <a:lvl7pPr marL="2518714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7pPr>
    <a:lvl8pPr marL="2938501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8pPr>
    <a:lvl9pPr marL="3358288" algn="l" defTabSz="839571" rtl="0" eaLnBrk="1" latinLnBrk="0" hangingPunct="1">
      <a:defRPr sz="16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8" userDrawn="1">
          <p15:clr>
            <a:srgbClr val="A4A3A4"/>
          </p15:clr>
        </p15:guide>
        <p15:guide id="2" pos="1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09" autoAdjust="0"/>
  </p:normalViewPr>
  <p:slideViewPr>
    <p:cSldViewPr>
      <p:cViewPr>
        <p:scale>
          <a:sx n="150" d="100"/>
          <a:sy n="150" d="100"/>
        </p:scale>
        <p:origin x="514" y="-5880"/>
      </p:cViewPr>
      <p:guideLst>
        <p:guide orient="horz" pos="2668"/>
        <p:guide pos="19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3" y="3070864"/>
            <a:ext cx="58293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4"/>
            <a:ext cx="4800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4"/>
            <a:ext cx="2983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4"/>
            <a:ext cx="2983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06"/>
            <a:ext cx="2205510" cy="9904824"/>
          </a:xfrm>
          <a:custGeom>
            <a:avLst/>
            <a:gdLst/>
            <a:ahLst/>
            <a:cxnLst/>
            <a:rect l="l" t="t" r="r" b="b"/>
            <a:pathLst>
              <a:path w="2430145" h="10692130">
                <a:moveTo>
                  <a:pt x="2429893" y="10691530"/>
                </a:moveTo>
                <a:lnTo>
                  <a:pt x="0" y="10691530"/>
                </a:lnTo>
                <a:lnTo>
                  <a:pt x="0" y="0"/>
                </a:lnTo>
                <a:lnTo>
                  <a:pt x="2429893" y="0"/>
                </a:lnTo>
                <a:lnTo>
                  <a:pt x="2429893" y="10691530"/>
                </a:lnTo>
                <a:close/>
              </a:path>
            </a:pathLst>
          </a:custGeom>
          <a:solidFill>
            <a:srgbClr val="424144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7" name="bg object 17"/>
          <p:cNvSpPr/>
          <p:nvPr/>
        </p:nvSpPr>
        <p:spPr>
          <a:xfrm>
            <a:off x="0" y="258829"/>
            <a:ext cx="2202628" cy="9310111"/>
          </a:xfrm>
          <a:custGeom>
            <a:avLst/>
            <a:gdLst/>
            <a:ahLst/>
            <a:cxnLst/>
            <a:rect l="l" t="t" r="r" b="b"/>
            <a:pathLst>
              <a:path w="2426970" h="10050145">
                <a:moveTo>
                  <a:pt x="2426834" y="10049950"/>
                </a:moveTo>
                <a:lnTo>
                  <a:pt x="0" y="10049950"/>
                </a:lnTo>
                <a:lnTo>
                  <a:pt x="0" y="0"/>
                </a:lnTo>
                <a:lnTo>
                  <a:pt x="2426834" y="0"/>
                </a:lnTo>
                <a:lnTo>
                  <a:pt x="2426834" y="10049950"/>
                </a:lnTo>
                <a:close/>
              </a:path>
            </a:pathLst>
          </a:custGeom>
          <a:solidFill>
            <a:srgbClr val="434244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8" name="bg object 18"/>
          <p:cNvSpPr/>
          <p:nvPr/>
        </p:nvSpPr>
        <p:spPr>
          <a:xfrm>
            <a:off x="492328" y="258826"/>
            <a:ext cx="1226497" cy="1251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9" name="bg object 19"/>
          <p:cNvSpPr/>
          <p:nvPr/>
        </p:nvSpPr>
        <p:spPr>
          <a:xfrm>
            <a:off x="310941" y="4340737"/>
            <a:ext cx="1580798" cy="8824"/>
          </a:xfrm>
          <a:custGeom>
            <a:avLst/>
            <a:gdLst/>
            <a:ahLst/>
            <a:cxnLst/>
            <a:rect l="l" t="t" r="r" b="b"/>
            <a:pathLst>
              <a:path w="1741805" h="9525">
                <a:moveTo>
                  <a:pt x="1741610" y="9516"/>
                </a:moveTo>
                <a:lnTo>
                  <a:pt x="0" y="9516"/>
                </a:lnTo>
                <a:lnTo>
                  <a:pt x="0" y="0"/>
                </a:lnTo>
                <a:lnTo>
                  <a:pt x="1741610" y="0"/>
                </a:lnTo>
                <a:lnTo>
                  <a:pt x="1741610" y="9516"/>
                </a:lnTo>
                <a:close/>
              </a:path>
            </a:pathLst>
          </a:custGeom>
          <a:solidFill>
            <a:srgbClr val="808183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396244"/>
            <a:ext cx="6172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78384"/>
            <a:ext cx="6172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9212580"/>
            <a:ext cx="1577340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5025">
        <a:defRPr>
          <a:latin typeface="+mn-lt"/>
          <a:ea typeface="+mn-ea"/>
          <a:cs typeface="+mn-cs"/>
        </a:defRPr>
      </a:lvl2pPr>
      <a:lvl3pPr marL="830049">
        <a:defRPr>
          <a:latin typeface="+mn-lt"/>
          <a:ea typeface="+mn-ea"/>
          <a:cs typeface="+mn-cs"/>
        </a:defRPr>
      </a:lvl3pPr>
      <a:lvl4pPr marL="1245074">
        <a:defRPr>
          <a:latin typeface="+mn-lt"/>
          <a:ea typeface="+mn-ea"/>
          <a:cs typeface="+mn-cs"/>
        </a:defRPr>
      </a:lvl4pPr>
      <a:lvl5pPr marL="1660100">
        <a:defRPr>
          <a:latin typeface="+mn-lt"/>
          <a:ea typeface="+mn-ea"/>
          <a:cs typeface="+mn-cs"/>
        </a:defRPr>
      </a:lvl5pPr>
      <a:lvl6pPr marL="2075124">
        <a:defRPr>
          <a:latin typeface="+mn-lt"/>
          <a:ea typeface="+mn-ea"/>
          <a:cs typeface="+mn-cs"/>
        </a:defRPr>
      </a:lvl6pPr>
      <a:lvl7pPr marL="2490149">
        <a:defRPr>
          <a:latin typeface="+mn-lt"/>
          <a:ea typeface="+mn-ea"/>
          <a:cs typeface="+mn-cs"/>
        </a:defRPr>
      </a:lvl7pPr>
      <a:lvl8pPr marL="2905173">
        <a:defRPr>
          <a:latin typeface="+mn-lt"/>
          <a:ea typeface="+mn-ea"/>
          <a:cs typeface="+mn-cs"/>
        </a:defRPr>
      </a:lvl8pPr>
      <a:lvl9pPr marL="332019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5025">
        <a:defRPr>
          <a:latin typeface="+mn-lt"/>
          <a:ea typeface="+mn-ea"/>
          <a:cs typeface="+mn-cs"/>
        </a:defRPr>
      </a:lvl2pPr>
      <a:lvl3pPr marL="830049">
        <a:defRPr>
          <a:latin typeface="+mn-lt"/>
          <a:ea typeface="+mn-ea"/>
          <a:cs typeface="+mn-cs"/>
        </a:defRPr>
      </a:lvl3pPr>
      <a:lvl4pPr marL="1245074">
        <a:defRPr>
          <a:latin typeface="+mn-lt"/>
          <a:ea typeface="+mn-ea"/>
          <a:cs typeface="+mn-cs"/>
        </a:defRPr>
      </a:lvl4pPr>
      <a:lvl5pPr marL="1660100">
        <a:defRPr>
          <a:latin typeface="+mn-lt"/>
          <a:ea typeface="+mn-ea"/>
          <a:cs typeface="+mn-cs"/>
        </a:defRPr>
      </a:lvl5pPr>
      <a:lvl6pPr marL="2075124">
        <a:defRPr>
          <a:latin typeface="+mn-lt"/>
          <a:ea typeface="+mn-ea"/>
          <a:cs typeface="+mn-cs"/>
        </a:defRPr>
      </a:lvl6pPr>
      <a:lvl7pPr marL="2490149">
        <a:defRPr>
          <a:latin typeface="+mn-lt"/>
          <a:ea typeface="+mn-ea"/>
          <a:cs typeface="+mn-cs"/>
        </a:defRPr>
      </a:lvl7pPr>
      <a:lvl8pPr marL="2905173">
        <a:defRPr>
          <a:latin typeface="+mn-lt"/>
          <a:ea typeface="+mn-ea"/>
          <a:cs typeface="+mn-cs"/>
        </a:defRPr>
      </a:lvl8pPr>
      <a:lvl9pPr marL="332019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hyperlink" Target="https://tsumikihuang.github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litinghuang.ST@gmail.com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6"/>
          <p:cNvSpPr txBox="1"/>
          <p:nvPr/>
        </p:nvSpPr>
        <p:spPr>
          <a:xfrm>
            <a:off x="5166920" y="8438263"/>
            <a:ext cx="645459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lang="en-US" altLang="zh-TW" sz="817" dirty="0" smtClean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API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9415" y="1802281"/>
            <a:ext cx="746888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</a:pPr>
            <a:r>
              <a:rPr sz="1089" b="1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ABOUT</a:t>
            </a:r>
            <a:r>
              <a:rPr sz="1089" b="1" spc="-82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1089" b="1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ME</a:t>
            </a:r>
            <a:endParaRPr sz="1089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415" y="2125314"/>
            <a:ext cx="1577916" cy="45676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 marR="4612" algn="just">
              <a:lnSpc>
                <a:spcPct val="118000"/>
              </a:lnSpc>
              <a:spcBef>
                <a:spcPts val="91"/>
              </a:spcBef>
            </a:pP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⾃⾝熱愛接觸各個領域的新科技</a:t>
            </a:r>
            <a:r>
              <a:rPr sz="817" spc="-50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。 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在學期間有網⾴前端、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APP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應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、  </a:t>
            </a:r>
            <a:r>
              <a:rPr sz="817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ARVR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應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等各⽅⾯的經驗與作品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415" y="2712649"/>
            <a:ext cx="1565238" cy="60513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 marR="4612">
              <a:lnSpc>
                <a:spcPct val="118000"/>
              </a:lnSpc>
              <a:spcBef>
                <a:spcPts val="91"/>
              </a:spcBef>
            </a:pP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從⼤⼆時開始因專題⽽接觸</a:t>
            </a:r>
            <a:r>
              <a:rPr sz="817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Unity  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遊戲開發與</a:t>
            </a:r>
            <a:r>
              <a:rPr sz="817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Computer</a:t>
            </a:r>
            <a:r>
              <a:rPr sz="817" spc="-50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spc="-5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Graphics(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電 腦圖學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)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相關技術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並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著眼於</a:t>
            </a:r>
            <a:r>
              <a:rPr sz="817" spc="-14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AR</a:t>
            </a:r>
            <a:r>
              <a:rPr sz="817" spc="-14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∕</a:t>
            </a:r>
            <a:r>
              <a:rPr sz="817" spc="-14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 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相關應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領域。</a:t>
            </a:r>
            <a:endParaRPr sz="817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415" y="3446818"/>
            <a:ext cx="1577916" cy="605196"/>
          </a:xfrm>
          <a:prstGeom prst="rect">
            <a:avLst/>
          </a:prstGeom>
        </p:spPr>
        <p:txBody>
          <a:bodyPr vert="horz" wrap="square" lIns="0" tIns="34002" rIns="0" bIns="0" rtlCol="0">
            <a:spAutoFit/>
          </a:bodyPr>
          <a:lstStyle/>
          <a:p>
            <a:pPr marL="11529">
              <a:spcBef>
                <a:spcPts val="268"/>
              </a:spcBef>
            </a:pP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經過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三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年的學習與實作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之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後便對此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 marR="4612" algn="just">
              <a:lnSpc>
                <a:spcPct val="118000"/>
              </a:lnSpc>
            </a:pP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⽅向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產⽣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濃厚的興趣。亦對遊戲</a:t>
            </a:r>
            <a:r>
              <a:rPr sz="817" spc="-50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引 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擎以及電腦圖學領域的議題持續</a:t>
            </a:r>
            <a:r>
              <a:rPr sz="817" spc="-50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抱 </a:t>
            </a:r>
            <a:r>
              <a:rPr sz="817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持學習熱忱。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181" y="4578901"/>
            <a:ext cx="916583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</a:pPr>
            <a:r>
              <a:rPr sz="1089" b="1" spc="-9" dirty="0">
                <a:solidFill>
                  <a:srgbClr val="E6E6E7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LANGUAGES</a:t>
            </a:r>
            <a:endParaRPr sz="1089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415" y="4902278"/>
            <a:ext cx="363334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817" dirty="0">
                <a:solidFill>
                  <a:srgbClr val="FFFF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⽇⽂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3447" y="5424189"/>
            <a:ext cx="4034118" cy="8645"/>
          </a:xfrm>
          <a:custGeom>
            <a:avLst/>
            <a:gdLst/>
            <a:ahLst/>
            <a:cxnLst/>
            <a:rect l="l" t="t" r="r" b="b"/>
            <a:pathLst>
              <a:path w="4445000" h="9525">
                <a:moveTo>
                  <a:pt x="4444438" y="9516"/>
                </a:moveTo>
                <a:lnTo>
                  <a:pt x="0" y="9516"/>
                </a:lnTo>
                <a:lnTo>
                  <a:pt x="0" y="0"/>
                </a:lnTo>
                <a:lnTo>
                  <a:pt x="4444438" y="0"/>
                </a:lnTo>
                <a:lnTo>
                  <a:pt x="4444438" y="9516"/>
                </a:lnTo>
                <a:close/>
              </a:path>
            </a:pathLst>
          </a:custGeom>
          <a:solidFill>
            <a:srgbClr val="BABBBD"/>
          </a:solid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1923" y="1810922"/>
            <a:ext cx="537690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</a:pPr>
            <a:r>
              <a:rPr sz="1089" b="1" spc="-23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W</a:t>
            </a:r>
            <a:r>
              <a:rPr sz="1089" b="1" spc="-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ORKS</a:t>
            </a:r>
            <a:endParaRPr sz="1089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1922" y="2201322"/>
            <a:ext cx="1331259" cy="564773"/>
          </a:xfrm>
          <a:prstGeom prst="rect">
            <a:avLst/>
          </a:prstGeom>
        </p:spPr>
        <p:txBody>
          <a:bodyPr vert="horz" wrap="square" lIns="0" tIns="38611" rIns="0" bIns="0" rtlCol="0">
            <a:spAutoFit/>
          </a:bodyPr>
          <a:lstStyle/>
          <a:p>
            <a:pPr marL="11529">
              <a:spcBef>
                <a:spcPts val="303"/>
              </a:spcBef>
            </a:pPr>
            <a:r>
              <a:rPr sz="771" spc="18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畢業專題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>
              <a:spcBef>
                <a:spcPts val="213"/>
              </a:spcBef>
            </a:pP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在沉浸式教育應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場域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中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的</a:t>
            </a:r>
            <a:r>
              <a:rPr sz="771" spc="12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 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使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771" spc="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者學習⾏為蒐集與視覺化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Feb </a:t>
            </a: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2019 </a:t>
            </a:r>
            <a:r>
              <a:rPr sz="771" spc="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- </a:t>
            </a: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Sep</a:t>
            </a:r>
            <a:r>
              <a:rPr sz="771" spc="-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2019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95416" y="2159296"/>
            <a:ext cx="77801" cy="3075150"/>
            <a:chOff x="4292166" y="2268452"/>
            <a:chExt cx="85725" cy="3388360"/>
          </a:xfrm>
        </p:grpSpPr>
        <p:sp>
          <p:nvSpPr>
            <p:cNvPr id="17" name="object 17"/>
            <p:cNvSpPr/>
            <p:nvPr/>
          </p:nvSpPr>
          <p:spPr>
            <a:xfrm>
              <a:off x="4330230" y="2268460"/>
              <a:ext cx="9525" cy="3388360"/>
            </a:xfrm>
            <a:custGeom>
              <a:avLst/>
              <a:gdLst/>
              <a:ahLst/>
              <a:cxnLst/>
              <a:rect l="l" t="t" r="r" b="b"/>
              <a:pathLst>
                <a:path w="9525" h="3388360">
                  <a:moveTo>
                    <a:pt x="9512" y="0"/>
                  </a:moveTo>
                  <a:lnTo>
                    <a:pt x="0" y="0"/>
                  </a:lnTo>
                  <a:lnTo>
                    <a:pt x="0" y="1275270"/>
                  </a:lnTo>
                  <a:lnTo>
                    <a:pt x="0" y="2550553"/>
                  </a:lnTo>
                  <a:lnTo>
                    <a:pt x="0" y="3388055"/>
                  </a:lnTo>
                  <a:lnTo>
                    <a:pt x="9512" y="3388055"/>
                  </a:lnTo>
                  <a:lnTo>
                    <a:pt x="9512" y="2550553"/>
                  </a:lnTo>
                  <a:lnTo>
                    <a:pt x="9512" y="1275270"/>
                  </a:lnTo>
                  <a:lnTo>
                    <a:pt x="9512" y="0"/>
                  </a:lnTo>
                  <a:close/>
                </a:path>
              </a:pathLst>
            </a:custGeom>
            <a:solidFill>
              <a:srgbClr val="BABBBD"/>
            </a:solidFill>
          </p:spPr>
          <p:txBody>
            <a:bodyPr wrap="square" lIns="0" tIns="0" rIns="0" bIns="0" rtlCol="0"/>
            <a:lstStyle/>
            <a:p>
              <a:endParaRPr sz="150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292166" y="2297003"/>
              <a:ext cx="85652" cy="856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0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292166" y="3572281"/>
              <a:ext cx="85652" cy="856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0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292166" y="4847559"/>
              <a:ext cx="85652" cy="856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00"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82543" y="2203051"/>
            <a:ext cx="2448133" cy="848265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126235" indent="-115285">
              <a:spcBef>
                <a:spcPts val="199"/>
              </a:spcBef>
              <a:buChar char="•"/>
              <a:tabLst>
                <a:tab pos="126814" algn="l"/>
              </a:tabLst>
            </a:pPr>
            <a:r>
              <a:rPr sz="817" spc="-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HTC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VIVE </a:t>
            </a:r>
            <a:r>
              <a:rPr sz="817" spc="-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PRO</a:t>
            </a:r>
            <a:r>
              <a:rPr sz="817" spc="-36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EYE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1529">
              <a:spcBef>
                <a:spcPts val="103"/>
              </a:spcBef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本作品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主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要針對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沉浸環境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下，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針對教育場域進⾏使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 marR="4612">
              <a:lnSpc>
                <a:spcPct val="111000"/>
              </a:lnSpc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者觀看⾏為的收集</a:t>
            </a:r>
            <a:r>
              <a:rPr sz="817" spc="-54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•</a:t>
            </a:r>
            <a:r>
              <a:rPr sz="817" spc="-4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當使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者在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環境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下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觀看教</a:t>
            </a:r>
            <a:r>
              <a:rPr sz="817" spc="-50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具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時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（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模型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）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我們透過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頭盔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內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的眼動儀進⾏使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者觀 看視點的收集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，並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在模型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上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紀錄使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者眼動軌跡和專 注時間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觀察使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者的關注狀況。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01921" y="3358716"/>
            <a:ext cx="1065392" cy="301881"/>
          </a:xfrm>
          <a:prstGeom prst="rect">
            <a:avLst/>
          </a:prstGeom>
        </p:spPr>
        <p:txBody>
          <a:bodyPr vert="horz" wrap="square" lIns="0" tIns="38611" rIns="0" bIns="0" rtlCol="0">
            <a:spAutoFit/>
          </a:bodyPr>
          <a:lstStyle/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語⾔練習VR教室</a:t>
            </a:r>
          </a:p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Feb 2018 - Present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082544" y="3360446"/>
            <a:ext cx="2471185" cy="849291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126235" indent="-115285">
              <a:spcBef>
                <a:spcPts val="199"/>
              </a:spcBef>
              <a:buChar char="•"/>
              <a:tabLst>
                <a:tab pos="126814" algn="l"/>
              </a:tabLst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GOOGLE</a:t>
            </a:r>
            <a:r>
              <a:rPr sz="817" spc="-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spc="-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CARDBOARD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1529" marR="36891">
              <a:lnSpc>
                <a:spcPct val="111000"/>
              </a:lnSpc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透過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眼鏡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將使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者帶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⼊全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外語學習環境。讓語</a:t>
            </a:r>
            <a:r>
              <a:rPr sz="817" spc="-50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⽂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系⽼</a:t>
            </a:r>
            <a:r>
              <a:rPr sz="726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師設計關卡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同學們透過觀察周遭環境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第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⼀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CJK JP Black"/>
            </a:endParaRPr>
          </a:p>
          <a:p>
            <a:pPr marL="11529" marR="4612">
              <a:lnSpc>
                <a:spcPct val="111000"/>
              </a:lnSpc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⼈稱視⾓闖關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，並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模擬真⼈對話。在技術⽅⾯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有別 於傳統的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360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影⽚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APP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將課程資訊以及影⽚皆部署</a:t>
            </a:r>
            <a:r>
              <a:rPr sz="817" spc="-54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於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雲端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使得教學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軟體可以輕量化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並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可即時更新。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01925" y="4516113"/>
            <a:ext cx="604541" cy="446151"/>
          </a:xfrm>
          <a:prstGeom prst="rect">
            <a:avLst/>
          </a:prstGeom>
        </p:spPr>
        <p:txBody>
          <a:bodyPr vert="horz" wrap="square" lIns="0" tIns="38611" rIns="0" bIns="0" rtlCol="0">
            <a:spAutoFit/>
          </a:bodyPr>
          <a:lstStyle/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XR Hack Fest</a:t>
            </a:r>
          </a:p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邪神降世</a:t>
            </a:r>
          </a:p>
          <a:p>
            <a:pPr marL="11529">
              <a:spcBef>
                <a:spcPts val="218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Jul 2019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082546" y="4517843"/>
            <a:ext cx="2468304" cy="709702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126235" indent="-115285">
              <a:spcBef>
                <a:spcPts val="199"/>
              </a:spcBef>
              <a:buChar char="•"/>
              <a:tabLst>
                <a:tab pos="126814" algn="l"/>
              </a:tabLst>
            </a:pPr>
            <a:r>
              <a:rPr sz="817" spc="-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HTC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VIVE </a:t>
            </a:r>
            <a:r>
              <a:rPr sz="817" spc="-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PRO</a:t>
            </a:r>
            <a:r>
              <a:rPr sz="817" spc="-36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EYE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1529" marR="4612">
              <a:lnSpc>
                <a:spcPct val="111000"/>
              </a:lnSpc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丟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斧頭遊戲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玩家將與邪神展開⼤戰。玩家可以召 喚斧頭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，並⽤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斧頭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丟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擲攻擊邪神。⽽邪神則是會發射 彈幕來攻擊玩家。唯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⼀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抵擋⼦彈的⽅法就是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——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眼</a:t>
            </a:r>
            <a:r>
              <a:rPr sz="817" spc="-54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神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殺死⼦彈。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13447" y="7869086"/>
            <a:ext cx="4034118" cy="8645"/>
          </a:xfrm>
          <a:custGeom>
            <a:avLst/>
            <a:gdLst/>
            <a:ahLst/>
            <a:cxnLst/>
            <a:rect l="l" t="t" r="r" b="b"/>
            <a:pathLst>
              <a:path w="4445000" h="9525">
                <a:moveTo>
                  <a:pt x="4444438" y="9516"/>
                </a:moveTo>
                <a:lnTo>
                  <a:pt x="0" y="9516"/>
                </a:lnTo>
                <a:lnTo>
                  <a:pt x="0" y="0"/>
                </a:lnTo>
                <a:lnTo>
                  <a:pt x="4444438" y="0"/>
                </a:lnTo>
                <a:lnTo>
                  <a:pt x="4444438" y="9516"/>
                </a:lnTo>
                <a:close/>
              </a:path>
            </a:pathLst>
          </a:custGeom>
          <a:solidFill>
            <a:srgbClr val="BABBBD"/>
          </a:solid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01922" y="5654509"/>
            <a:ext cx="934108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</a:pPr>
            <a:r>
              <a:rPr sz="1089" b="1" spc="-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EXPERIENCE</a:t>
            </a:r>
            <a:endParaRPr sz="1089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01921" y="5975811"/>
            <a:ext cx="1065392" cy="301881"/>
          </a:xfrm>
          <a:prstGeom prst="rect">
            <a:avLst/>
          </a:prstGeom>
        </p:spPr>
        <p:txBody>
          <a:bodyPr vert="horz" wrap="square" lIns="0" tIns="38611" rIns="0" bIns="0" rtlCol="0">
            <a:spAutoFit/>
          </a:bodyPr>
          <a:lstStyle/>
          <a:p>
            <a:pPr marL="11529">
              <a:spcBef>
                <a:spcPts val="303"/>
              </a:spcBef>
            </a:pPr>
            <a:r>
              <a:rPr sz="771" spc="18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元智⼤學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>
              <a:spcBef>
                <a:spcPts val="213"/>
              </a:spcBef>
            </a:pP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Sep 2016 </a:t>
            </a:r>
            <a:r>
              <a:rPr sz="771" spc="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- Jun</a:t>
            </a:r>
            <a:r>
              <a:rPr sz="771" spc="-68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2020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29959" y="6002883"/>
            <a:ext cx="8645" cy="1692000"/>
          </a:xfrm>
          <a:custGeom>
            <a:avLst/>
            <a:gdLst/>
            <a:ahLst/>
            <a:cxnLst/>
            <a:rect l="l" t="t" r="r" b="b"/>
            <a:pathLst>
              <a:path w="9525" h="1656079">
                <a:moveTo>
                  <a:pt x="9512" y="0"/>
                </a:moveTo>
                <a:lnTo>
                  <a:pt x="0" y="0"/>
                </a:lnTo>
                <a:lnTo>
                  <a:pt x="0" y="1123010"/>
                </a:lnTo>
                <a:lnTo>
                  <a:pt x="0" y="1655965"/>
                </a:lnTo>
                <a:lnTo>
                  <a:pt x="9512" y="1655965"/>
                </a:lnTo>
                <a:lnTo>
                  <a:pt x="9512" y="1123010"/>
                </a:lnTo>
                <a:lnTo>
                  <a:pt x="9512" y="0"/>
                </a:lnTo>
                <a:close/>
              </a:path>
            </a:pathLst>
          </a:custGeom>
          <a:solidFill>
            <a:srgbClr val="BABBBD"/>
          </a:solid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95413" y="6028795"/>
            <a:ext cx="77735" cy="77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95413" y="7221290"/>
            <a:ext cx="77735" cy="77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82545" y="5991360"/>
            <a:ext cx="2105809" cy="97376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817" dirty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資訊⼯程學系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26235" indent="-115285">
              <a:spcBef>
                <a:spcPts val="649"/>
              </a:spcBef>
              <a:buFont typeface="Lato"/>
              <a:buChar char="•"/>
              <a:tabLst>
                <a:tab pos="126814" algn="l"/>
              </a:tabLst>
            </a:pPr>
            <a:r>
              <a:rPr 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2018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VR</a:t>
            </a:r>
            <a:r>
              <a:rPr 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/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AR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教育應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創作競賽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-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優等獎</a:t>
            </a:r>
            <a:endParaRPr lang="en-US" sz="817" dirty="0">
              <a:solidFill>
                <a:srgbClr val="808183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26235" indent="-115285">
              <a:spcBef>
                <a:spcPts val="649"/>
              </a:spcBef>
              <a:buFont typeface="Lato"/>
              <a:buChar char="•"/>
              <a:tabLst>
                <a:tab pos="126814" algn="l"/>
              </a:tabLst>
            </a:pPr>
            <a:r>
              <a:rPr lang="en-US" altLang="zh-TW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2019 VR/AR</a:t>
            </a:r>
            <a:r>
              <a:rPr lang="zh-TW" alt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教育應</a:t>
            </a:r>
            <a:r>
              <a:rPr lang="zh-TW" alt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⽤</a:t>
            </a:r>
            <a:r>
              <a:rPr lang="zh-TW" alt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創作競賽</a:t>
            </a:r>
            <a:r>
              <a:rPr lang="en-US" altLang="zh-TW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-</a:t>
            </a:r>
            <a:r>
              <a:rPr lang="zh-TW" altLang="en-US"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優等獎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26235" indent="-115285">
              <a:spcBef>
                <a:spcPts val="653"/>
              </a:spcBef>
              <a:buFont typeface="Lato"/>
              <a:buChar char="•"/>
              <a:tabLst>
                <a:tab pos="126814" algn="l"/>
              </a:tabLst>
            </a:pP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資訊研究社</a:t>
            </a:r>
            <a:r>
              <a:rPr sz="817" spc="-18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ITAC-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公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關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⻑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26235" indent="-115285">
              <a:spcBef>
                <a:spcPts val="653"/>
              </a:spcBef>
              <a:buFont typeface="Lato"/>
              <a:buChar char="•"/>
              <a:tabLst>
                <a:tab pos="126814" algn="l"/>
              </a:tabLst>
            </a:pP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登⼭社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YZMC-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嚮導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⻑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/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副醫療⻑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01923" y="7168306"/>
            <a:ext cx="934108" cy="301881"/>
          </a:xfrm>
          <a:prstGeom prst="rect">
            <a:avLst/>
          </a:prstGeom>
        </p:spPr>
        <p:txBody>
          <a:bodyPr vert="horz" wrap="square" lIns="0" tIns="38611" rIns="0" bIns="0" rtlCol="0">
            <a:spAutoFit/>
          </a:bodyPr>
          <a:lstStyle/>
          <a:p>
            <a:pPr marL="11529">
              <a:spcBef>
                <a:spcPts val="303"/>
              </a:spcBef>
            </a:pPr>
            <a:r>
              <a:rPr sz="771" spc="18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陳明峰數理補習班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>
              <a:spcBef>
                <a:spcPts val="213"/>
              </a:spcBef>
            </a:pPr>
            <a:r>
              <a:rPr sz="77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Jul </a:t>
            </a:r>
            <a:r>
              <a:rPr sz="771" spc="9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2016 </a:t>
            </a:r>
            <a:r>
              <a:rPr sz="771" spc="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-</a:t>
            </a:r>
            <a:r>
              <a:rPr sz="771" spc="-50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771" spc="5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Present</a:t>
            </a:r>
            <a:endParaRPr sz="77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82546" y="7377331"/>
            <a:ext cx="2407216" cy="2908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 marR="4612">
              <a:lnSpc>
                <a:spcPct val="111000"/>
              </a:lnSpc>
              <a:spcBef>
                <a:spcPts val="91"/>
              </a:spcBef>
            </a:pP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擔任⼩四到⾼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三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數學、物理、化學輔導⽼師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，不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時</a:t>
            </a:r>
            <a:r>
              <a:rPr sz="817" spc="-54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講 </a:t>
            </a:r>
            <a:r>
              <a:rPr sz="817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授⾼⼆數學班。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01924" y="8099409"/>
            <a:ext cx="1817081" cy="1786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9">
              <a:spcBef>
                <a:spcPts val="86"/>
              </a:spcBef>
            </a:pPr>
            <a:r>
              <a:rPr lang="en-US" sz="1089" b="1" spc="-5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PROGRAMMING</a:t>
            </a:r>
            <a:endParaRPr sz="1089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01921" y="8664692"/>
            <a:ext cx="934109" cy="8487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C++</a:t>
            </a: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C#</a:t>
            </a:r>
            <a:endParaRPr lang="en-US" sz="681" dirty="0" smtClean="0">
              <a:solidFill>
                <a:srgbClr val="808183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JavaScript</a:t>
            </a: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GLSL</a:t>
            </a:r>
            <a:endParaRPr lang="en-US" sz="681" dirty="0" smtClean="0">
              <a:solidFill>
                <a:srgbClr val="808183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endParaRPr sz="68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26938" y="8677260"/>
            <a:ext cx="934899" cy="66213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Unity</a:t>
            </a: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Visual Studio</a:t>
            </a: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err="1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RenderDoc</a:t>
            </a:r>
            <a:endParaRPr lang="en-US" altLang="zh-TW" sz="681" dirty="0" smtClean="0">
              <a:solidFill>
                <a:srgbClr val="808183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endParaRPr lang="en-US" altLang="zh-TW" sz="681" dirty="0">
              <a:solidFill>
                <a:srgbClr val="808183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82542" y="7183854"/>
            <a:ext cx="645459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817" dirty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數理輔導⽼師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513447" y="1580599"/>
            <a:ext cx="4034118" cy="8645"/>
          </a:xfrm>
          <a:custGeom>
            <a:avLst/>
            <a:gdLst/>
            <a:ahLst/>
            <a:cxnLst/>
            <a:rect l="l" t="t" r="r" b="b"/>
            <a:pathLst>
              <a:path w="4445000" h="9525">
                <a:moveTo>
                  <a:pt x="4444438" y="9516"/>
                </a:moveTo>
                <a:lnTo>
                  <a:pt x="0" y="9516"/>
                </a:lnTo>
                <a:lnTo>
                  <a:pt x="0" y="0"/>
                </a:lnTo>
                <a:lnTo>
                  <a:pt x="4444438" y="0"/>
                </a:lnTo>
                <a:lnTo>
                  <a:pt x="4444438" y="9516"/>
                </a:lnTo>
                <a:close/>
              </a:path>
            </a:pathLst>
          </a:custGeom>
          <a:solidFill>
            <a:srgbClr val="BABBBD"/>
          </a:solid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501923" y="529146"/>
            <a:ext cx="987206" cy="610626"/>
          </a:xfrm>
          <a:prstGeom prst="rect">
            <a:avLst/>
          </a:prstGeom>
        </p:spPr>
        <p:txBody>
          <a:bodyPr vert="horz" wrap="square" lIns="0" tIns="31697" rIns="0" bIns="0" rtlCol="0">
            <a:spAutoFit/>
          </a:bodyPr>
          <a:lstStyle/>
          <a:p>
            <a:pPr marL="11529">
              <a:spcBef>
                <a:spcPts val="250"/>
              </a:spcBef>
            </a:pPr>
            <a:r>
              <a:rPr sz="2451" spc="113" dirty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⿈莉</a:t>
            </a:r>
            <a:r>
              <a:rPr sz="2451" spc="-5" dirty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婷</a:t>
            </a:r>
            <a:endParaRPr sz="245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  <a:p>
            <a:pPr marL="11529">
              <a:lnSpc>
                <a:spcPct val="150000"/>
              </a:lnSpc>
              <a:spcBef>
                <a:spcPts val="54"/>
              </a:spcBef>
            </a:pPr>
            <a:r>
              <a:rPr lang="en-US" sz="817" b="1" spc="4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817" b="1" spc="41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XR</a:t>
            </a:r>
            <a:r>
              <a:rPr sz="817" spc="41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程式開發⼯程</a:t>
            </a:r>
            <a:r>
              <a:rPr sz="817" dirty="0" err="1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師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856399" y="672164"/>
            <a:ext cx="85448" cy="120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88243" y="674162"/>
            <a:ext cx="1393499" cy="1164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中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壢區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中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正路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CJK JP Black"/>
              </a:rPr>
              <a:t>三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段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34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號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,</a:t>
            </a:r>
            <a:r>
              <a:rPr sz="681" spc="-4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桃園市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,</a:t>
            </a:r>
            <a:r>
              <a:rPr sz="681" spc="-4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320</a:t>
            </a:r>
            <a:endParaRPr sz="68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860641" y="891116"/>
            <a:ext cx="97337" cy="91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88241" y="874670"/>
            <a:ext cx="524435" cy="1164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681" dirty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0972110865</a:t>
            </a:r>
            <a:endParaRPr sz="68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857561" y="1116934"/>
            <a:ext cx="100391" cy="69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996876" y="1085386"/>
            <a:ext cx="1267532" cy="1164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sz="681" spc="-5" smtClean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  <a:hlinkClick r:id="rId6"/>
              </a:rPr>
              <a:t>li</a:t>
            </a:r>
            <a:r>
              <a:rPr lang="en-US" sz="681" spc="-5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  <a:hlinkClick r:id="rId6"/>
              </a:rPr>
              <a:t>t</a:t>
            </a:r>
            <a:r>
              <a:rPr sz="681" spc="-5" smtClean="0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  <a:hlinkClick r:id="rId6"/>
              </a:rPr>
              <a:t>inghuang.ST@gmail.com</a:t>
            </a:r>
            <a:endParaRPr sz="68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sp>
        <p:nvSpPr>
          <p:cNvPr id="65" name="object 9"/>
          <p:cNvSpPr txBox="1"/>
          <p:nvPr/>
        </p:nvSpPr>
        <p:spPr>
          <a:xfrm>
            <a:off x="1490107" y="4902280"/>
            <a:ext cx="363334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 algn="r">
              <a:spcBef>
                <a:spcPts val="91"/>
              </a:spcBef>
            </a:pPr>
            <a:r>
              <a:rPr lang="en-US" altLang="zh-TW" sz="817" dirty="0">
                <a:solidFill>
                  <a:srgbClr val="FFFFFF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N2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68" name="object 7"/>
          <p:cNvSpPr txBox="1"/>
          <p:nvPr/>
        </p:nvSpPr>
        <p:spPr>
          <a:xfrm>
            <a:off x="4996876" y="1325749"/>
            <a:ext cx="1779302" cy="1164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>
            <a:defPPr>
              <a:defRPr lang="zh-TW"/>
            </a:defPPr>
            <a:lvl1pPr marL="11529">
              <a:spcBef>
                <a:spcPts val="91"/>
              </a:spcBef>
              <a:defRPr sz="681" spc="-5">
                <a:solidFill>
                  <a:srgbClr val="767779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defRPr>
            </a:lvl1pPr>
          </a:lstStyle>
          <a:p>
            <a:r>
              <a:rPr lang="en-US" altLang="zh-TW" dirty="0">
                <a:hlinkClick r:id="rId7"/>
              </a:rPr>
              <a:t>https://tsumikihuang.github.io/</a:t>
            </a:r>
            <a:endParaRPr dirty="0"/>
          </a:p>
        </p:txBody>
      </p:sp>
      <p:sp>
        <p:nvSpPr>
          <p:cNvPr id="69" name="object 56"/>
          <p:cNvSpPr txBox="1"/>
          <p:nvPr/>
        </p:nvSpPr>
        <p:spPr>
          <a:xfrm>
            <a:off x="2513447" y="8438263"/>
            <a:ext cx="645459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lang="en-US" sz="817" dirty="0" smtClean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LANGUAGE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70" name="object 56"/>
          <p:cNvSpPr txBox="1"/>
          <p:nvPr/>
        </p:nvSpPr>
        <p:spPr>
          <a:xfrm>
            <a:off x="3833096" y="8447303"/>
            <a:ext cx="645459" cy="137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9">
              <a:spcBef>
                <a:spcPts val="91"/>
              </a:spcBef>
            </a:pPr>
            <a:r>
              <a:rPr lang="en-US" sz="817" dirty="0" smtClean="0">
                <a:solidFill>
                  <a:srgbClr val="62636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IPAexGothic"/>
              </a:rPr>
              <a:t>TOOL</a:t>
            </a:r>
            <a:endParaRPr sz="817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IPAexGothic"/>
            </a:endParaRPr>
          </a:p>
        </p:txBody>
      </p:sp>
      <p:sp>
        <p:nvSpPr>
          <p:cNvPr id="50" name="object 48"/>
          <p:cNvSpPr txBox="1"/>
          <p:nvPr/>
        </p:nvSpPr>
        <p:spPr>
          <a:xfrm>
            <a:off x="5160762" y="8668220"/>
            <a:ext cx="1220980" cy="3387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UNITY</a:t>
            </a:r>
            <a:r>
              <a:rPr lang="zh-TW" altLang="en-US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 </a:t>
            </a: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SHADER(Cg/HLSL</a:t>
            </a:r>
            <a:r>
              <a:rPr lang="en-US" altLang="zh-TW" sz="681" dirty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)</a:t>
            </a:r>
          </a:p>
          <a:p>
            <a:pPr marL="182979" indent="-171450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lang="en-US" altLang="zh-TW" sz="681" dirty="0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OpenGL/</a:t>
            </a:r>
            <a:r>
              <a:rPr lang="en-US" altLang="zh-TW" sz="681" dirty="0" err="1" smtClean="0">
                <a:solidFill>
                  <a:srgbClr val="808183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Lato"/>
              </a:rPr>
              <a:t>WebGL</a:t>
            </a:r>
            <a:endParaRPr sz="681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Lato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689" y="1321083"/>
            <a:ext cx="120133" cy="120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322</Words>
  <Application>Microsoft Office PowerPoint</Application>
  <PresentationFormat>A4 紙張 (210x297 公釐)</PresentationFormat>
  <Paragraphs>56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IPAexGothic</vt:lpstr>
      <vt:lpstr>Lato</vt:lpstr>
      <vt:lpstr>Noto Sans CJK JP Black</vt:lpstr>
      <vt:lpstr>Noto Sans CJK TC Regular</vt:lpstr>
      <vt:lpstr>Arial</vt:lpstr>
      <vt:lpstr>Calibri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莉婷 黃</cp:lastModifiedBy>
  <cp:revision>32</cp:revision>
  <dcterms:created xsi:type="dcterms:W3CDTF">2020-06-28T22:24:19Z</dcterms:created>
  <dcterms:modified xsi:type="dcterms:W3CDTF">2020-08-07T04:28:17Z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2020-06-28T00:00:00Z</vt:filetime>
  </property>
  <property fmtid="{D5CDD505-2E9C-101B-9397-08002B2CF9AE}" pid="3" name="Creator">
    <vt:lpwstr>Pdfcrowd.com v20180221.063</vt:lpwstr>
  </property>
  <property fmtid="{D5CDD505-2E9C-101B-9397-08002B2CF9AE}" pid="4" name="LastSaved">
    <vt:filetime>2020-06-28T00:00:00Z</vt:filetime>
  </property>
</Properties>
</file>