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/>
    <p:restoredTop sz="94748"/>
  </p:normalViewPr>
  <p:slideViewPr>
    <p:cSldViewPr snapToGrid="0">
      <p:cViewPr varScale="1">
        <p:scale>
          <a:sx n="101" d="100"/>
          <a:sy n="101" d="100"/>
        </p:scale>
        <p:origin x="133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make this as much as interactive session as possible</a:t>
            </a:r>
          </a:p>
          <a:p>
            <a:r>
              <a:rPr lang="en-US" dirty="0"/>
              <a:t>I would like to understand your challenges and problems</a:t>
            </a:r>
          </a:p>
        </p:txBody>
      </p:sp>
    </p:spTree>
    <p:extLst>
      <p:ext uri="{BB962C8B-B14F-4D97-AF65-F5344CB8AC3E}">
        <p14:creationId xmlns:p14="http://schemas.microsoft.com/office/powerpoint/2010/main" val="365983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are familiar with ARM templates?</a:t>
            </a:r>
          </a:p>
          <a:p>
            <a:r>
              <a:rPr lang="en-US" dirty="0"/>
              <a:t>How many of you are using them within your current role?</a:t>
            </a:r>
          </a:p>
        </p:txBody>
      </p:sp>
    </p:spTree>
    <p:extLst>
      <p:ext uri="{BB962C8B-B14F-4D97-AF65-F5344CB8AC3E}">
        <p14:creationId xmlns:p14="http://schemas.microsoft.com/office/powerpoint/2010/main" val="146262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 are familiar with Bicep?</a:t>
            </a:r>
          </a:p>
          <a:p>
            <a:r>
              <a:rPr lang="en-US" dirty="0"/>
              <a:t>How many of you are using it within your current role?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7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ytac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76800"/>
            <a:ext cx="9144000" cy="366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402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9450" y="4859113"/>
            <a:ext cx="620099" cy="2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4425" y="4735850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01302" y="4735847"/>
            <a:ext cx="4146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734425" y="4455950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982900" y="43136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982900" y="40337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982900" y="37538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222450" y="4735850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7971575" y="45935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7971575" y="48734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7710475" y="4735850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7454475" y="4873425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7203600" y="5015750"/>
            <a:ext cx="323100" cy="279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bice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templates/microsoft.insights/diagnosticsettings?pivots=deployment-language-bicep" TargetMode="External"/><Relationship Id="rId2" Type="http://schemas.openxmlformats.org/officeDocument/2006/relationships/hyperlink" Target="https://learn.microsoft.com/en-us/azure/templates/microsoft.network/azurefirewalls?pivots=deployment-language-bice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azure/azure-resource-manager/bicep/linter-rule-prefer-interpolation" TargetMode="External"/><Relationship Id="rId4" Type="http://schemas.openxmlformats.org/officeDocument/2006/relationships/hyperlink" Target="https://github.com/tsunami28/demo-Bicep-Sytac-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8458EE-F45F-4A5B-AF6C-A83EE032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6" y="4494218"/>
            <a:ext cx="697583" cy="20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D80D3-9242-4E0B-BC53-AAD47433494C}"/>
              </a:ext>
            </a:extLst>
          </p:cNvPr>
          <p:cNvSpPr txBox="1"/>
          <p:nvPr/>
        </p:nvSpPr>
        <p:spPr>
          <a:xfrm>
            <a:off x="1992606" y="4186441"/>
            <a:ext cx="541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Milos Katinski, Azure Community Hero, Azure Cloud Architect @KPN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689FA-921D-4073-9FCF-1A199B9A8F85}"/>
              </a:ext>
            </a:extLst>
          </p:cNvPr>
          <p:cNvSpPr txBox="1"/>
          <p:nvPr/>
        </p:nvSpPr>
        <p:spPr>
          <a:xfrm>
            <a:off x="2458397" y="2571750"/>
            <a:ext cx="422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enorite" panose="00000500000000000000" pitchFamily="2" charset="0"/>
              </a:rPr>
              <a:t>Bicep. Not another Storage account!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175985C-DA8F-49B9-8658-78AE70CFF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999" y="451860"/>
            <a:ext cx="2366000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64370-E73D-4716-8435-2FA6E68473E6}"/>
              </a:ext>
            </a:extLst>
          </p:cNvPr>
          <p:cNvSpPr txBox="1"/>
          <p:nvPr/>
        </p:nvSpPr>
        <p:spPr>
          <a:xfrm>
            <a:off x="1090247" y="429065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enorite" panose="00000500000000000000" pitchFamily="2" charset="0"/>
              </a:rPr>
              <a:t>Who am 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91E7C-886D-4C12-BB89-BC828A1D161C}"/>
              </a:ext>
            </a:extLst>
          </p:cNvPr>
          <p:cNvSpPr txBox="1"/>
          <p:nvPr/>
        </p:nvSpPr>
        <p:spPr>
          <a:xfrm>
            <a:off x="1090247" y="1159977"/>
            <a:ext cx="43733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enorite" panose="00000500000000000000" pitchFamily="2" charset="0"/>
              </a:rPr>
              <a:t>milos@Azure</a:t>
            </a:r>
            <a:r>
              <a:rPr lang="en-US" b="1" dirty="0">
                <a:latin typeface="Tenorite" panose="00000500000000000000" pitchFamily="2" charset="0"/>
              </a:rPr>
              <a:t>:~$ </a:t>
            </a:r>
            <a:r>
              <a:rPr lang="en-US" b="1" dirty="0" err="1">
                <a:latin typeface="Tenorite" panose="00000500000000000000" pitchFamily="2" charset="0"/>
              </a:rPr>
              <a:t>az</a:t>
            </a:r>
            <a:r>
              <a:rPr lang="en-US" b="1" dirty="0">
                <a:latin typeface="Tenorite" panose="00000500000000000000" pitchFamily="2" charset="0"/>
              </a:rPr>
              <a:t> speaker show –output </a:t>
            </a:r>
            <a:r>
              <a:rPr lang="en-US" b="1" dirty="0" err="1">
                <a:latin typeface="Tenorite" panose="00000500000000000000" pitchFamily="2" charset="0"/>
              </a:rPr>
              <a:t>json</a:t>
            </a:r>
            <a:endParaRPr lang="en-US" b="1" dirty="0">
              <a:latin typeface="Tenorite" panose="00000500000000000000" pitchFamily="2" charset="0"/>
            </a:endParaRPr>
          </a:p>
          <a:p>
            <a:r>
              <a:rPr lang="en-US" dirty="0">
                <a:latin typeface="Tenorite" panose="00000500000000000000" pitchFamily="2" charset="0"/>
              </a:rPr>
              <a:t>{</a:t>
            </a:r>
          </a:p>
          <a:p>
            <a:r>
              <a:rPr lang="en-US" dirty="0">
                <a:latin typeface="Tenorite" panose="00000500000000000000" pitchFamily="2" charset="0"/>
              </a:rPr>
              <a:t>  “</a:t>
            </a:r>
            <a:r>
              <a:rPr lang="en-US" dirty="0" err="1">
                <a:latin typeface="Tenorite" panose="00000500000000000000" pitchFamily="2" charset="0"/>
              </a:rPr>
              <a:t>speakerName</a:t>
            </a:r>
            <a:r>
              <a:rPr lang="en-US" dirty="0">
                <a:latin typeface="Tenorite" panose="00000500000000000000" pitchFamily="2" charset="0"/>
              </a:rPr>
              <a:t>”:  “Milos Katinski”,</a:t>
            </a:r>
          </a:p>
          <a:p>
            <a:r>
              <a:rPr lang="en-US" dirty="0">
                <a:latin typeface="Tenorite" panose="00000500000000000000" pitchFamily="2" charset="0"/>
              </a:rPr>
              <a:t>  “location”:  “Amsterdam, Netherlands”,</a:t>
            </a:r>
          </a:p>
          <a:p>
            <a:r>
              <a:rPr lang="en-US" dirty="0">
                <a:latin typeface="Tenorite" panose="00000500000000000000" pitchFamily="2" charset="0"/>
              </a:rPr>
              <a:t>  “titles”: “Azure Community Hero”,</a:t>
            </a:r>
          </a:p>
          <a:p>
            <a:r>
              <a:rPr lang="en-US" dirty="0">
                <a:latin typeface="Tenorite" panose="00000500000000000000" pitchFamily="2" charset="0"/>
              </a:rPr>
              <a:t>  “position”:  “Cloud Solutions Architect @KPN”,</a:t>
            </a:r>
          </a:p>
          <a:p>
            <a:r>
              <a:rPr lang="en-US" dirty="0">
                <a:latin typeface="Tenorite" panose="00000500000000000000" pitchFamily="2" charset="0"/>
              </a:rPr>
              <a:t>  “community”: “Azure Serbia UG, AzureSaturday.rs”,</a:t>
            </a:r>
          </a:p>
          <a:p>
            <a:r>
              <a:rPr lang="en-US" dirty="0">
                <a:latin typeface="Tenorite" panose="00000500000000000000" pitchFamily="2" charset="0"/>
              </a:rPr>
              <a:t>  “twitter”: “@</a:t>
            </a:r>
            <a:r>
              <a:rPr lang="en-US" dirty="0" err="1">
                <a:latin typeface="Tenorite" panose="00000500000000000000" pitchFamily="2" charset="0"/>
              </a:rPr>
              <a:t>miloskatinski</a:t>
            </a:r>
            <a:r>
              <a:rPr lang="en-US" dirty="0">
                <a:latin typeface="Tenorite" panose="00000500000000000000" pitchFamily="2" charset="0"/>
              </a:rPr>
              <a:t>”</a:t>
            </a:r>
          </a:p>
          <a:p>
            <a:r>
              <a:rPr lang="en-US" dirty="0">
                <a:latin typeface="Tenorite" panose="00000500000000000000" pitchFamily="2" charset="0"/>
              </a:rPr>
              <a:t>  “</a:t>
            </a:r>
            <a:r>
              <a:rPr lang="en-US" dirty="0" err="1">
                <a:latin typeface="Tenorite" panose="00000500000000000000" pitchFamily="2" charset="0"/>
              </a:rPr>
              <a:t>github</a:t>
            </a:r>
            <a:r>
              <a:rPr lang="en-US" dirty="0">
                <a:latin typeface="Tenorite" panose="00000500000000000000" pitchFamily="2" charset="0"/>
              </a:rPr>
              <a:t>”: “tsunami28”</a:t>
            </a:r>
          </a:p>
          <a:p>
            <a:r>
              <a:rPr lang="en-US" dirty="0">
                <a:latin typeface="Tenorite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4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40B1-51F5-4F75-9F29-F6DB83BEF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254" y="1174652"/>
            <a:ext cx="4438358" cy="9191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enorite" panose="00000500000000000000" pitchFamily="2" charset="0"/>
              </a:rPr>
              <a:t>ARM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A0E0-F902-46CA-A1E4-0CB3BA65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254" y="1931155"/>
            <a:ext cx="2504048" cy="640595"/>
          </a:xfrm>
        </p:spPr>
        <p:txBody>
          <a:bodyPr>
            <a:normAutofit/>
          </a:bodyPr>
          <a:lstStyle/>
          <a:p>
            <a:r>
              <a:rPr lang="en-US" dirty="0">
                <a:latin typeface="Tenorite" panose="00000500000000000000" pitchFamily="2" charset="0"/>
              </a:rPr>
              <a:t>Back to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8F389F-1425-44ED-82DC-EDE80AE0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572" y="1492640"/>
            <a:ext cx="685945" cy="1079110"/>
          </a:xfrm>
          <a:prstGeom prst="rect">
            <a:avLst/>
          </a:prstGeom>
          <a:effectLst>
            <a:outerShdw blurRad="381000" dist="25400" dir="5400000" algn="ctr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19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0F6AC-B109-4DEB-A30E-43AB099DACF2}"/>
              </a:ext>
            </a:extLst>
          </p:cNvPr>
          <p:cNvSpPr txBox="1"/>
          <p:nvPr/>
        </p:nvSpPr>
        <p:spPr>
          <a:xfrm>
            <a:off x="1104314" y="457199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enorite" panose="00000500000000000000" pitchFamily="2" charset="0"/>
              </a:rPr>
              <a:t>If you are not to scared…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6DFA4-2DDF-430F-9E6C-792E4C8D50A7}"/>
              </a:ext>
            </a:extLst>
          </p:cNvPr>
          <p:cNvSpPr txBox="1"/>
          <p:nvPr/>
        </p:nvSpPr>
        <p:spPr>
          <a:xfrm>
            <a:off x="1103743" y="1402199"/>
            <a:ext cx="69365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Native deployment and management service (</a:t>
            </a:r>
            <a:r>
              <a:rPr lang="en-US" dirty="0" err="1">
                <a:latin typeface="Tenorite" panose="00000500000000000000" pitchFamily="2" charset="0"/>
              </a:rPr>
              <a:t>IaC</a:t>
            </a:r>
            <a:r>
              <a:rPr lang="en-US" dirty="0">
                <a:latin typeface="Tenorite" panose="00000500000000000000" pitchFamily="2" charset="0"/>
              </a:rPr>
              <a:t>) for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JSON file that defines one or more resources to be deployed (declarative approach)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Allows us to integrate our infrastructure deployments via CI/CD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VS Code extensions</a:t>
            </a:r>
          </a:p>
        </p:txBody>
      </p:sp>
    </p:spTree>
    <p:extLst>
      <p:ext uri="{BB962C8B-B14F-4D97-AF65-F5344CB8AC3E}">
        <p14:creationId xmlns:p14="http://schemas.microsoft.com/office/powerpoint/2010/main" val="380726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4644-63D9-487B-816D-46EC2120C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420765"/>
            <a:ext cx="1517107" cy="64718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Tenorite" panose="00000500000000000000" pitchFamily="2" charset="0"/>
              </a:rPr>
              <a:t>Bicep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06608-C252-4A3B-8A8A-AD8CAE355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043" y="1924565"/>
            <a:ext cx="4372841" cy="647185"/>
          </a:xfrm>
        </p:spPr>
        <p:txBody>
          <a:bodyPr/>
          <a:lstStyle/>
          <a:p>
            <a:r>
              <a:rPr lang="en-US" dirty="0">
                <a:latin typeface="Tenorite" panose="00000500000000000000" pitchFamily="2" charset="0"/>
              </a:rPr>
              <a:t>A “new” player in the field</a:t>
            </a:r>
          </a:p>
        </p:txBody>
      </p:sp>
    </p:spTree>
    <p:extLst>
      <p:ext uri="{BB962C8B-B14F-4D97-AF65-F5344CB8AC3E}">
        <p14:creationId xmlns:p14="http://schemas.microsoft.com/office/powerpoint/2010/main" val="22468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10A0-F916-40C0-B2AB-2D69A42FF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144" y="436097"/>
            <a:ext cx="1397533" cy="3916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enorite" panose="00000500000000000000" pitchFamily="2" charset="0"/>
              </a:rPr>
              <a:t>Project Bicep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10AA-6733-4F0B-8617-FC2B5BA39686}"/>
              </a:ext>
            </a:extLst>
          </p:cNvPr>
          <p:cNvSpPr txBox="1"/>
          <p:nvPr/>
        </p:nvSpPr>
        <p:spPr>
          <a:xfrm>
            <a:off x="1069144" y="1186755"/>
            <a:ext cx="5394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new Domain Specific Language for deploying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Announced at Ignite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Abstraction over ARM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Easy to understand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VS Code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Community support – Work in progress </a:t>
            </a:r>
            <a:r>
              <a:rPr lang="en-US" dirty="0">
                <a:latin typeface="Tenorite" panose="00000500000000000000" pitchFamily="2" charset="0"/>
                <a:sym typeface="Wingdings" panose="05000000000000000000" pitchFamily="2" charset="2"/>
              </a:rPr>
              <a:t></a:t>
            </a:r>
            <a:endParaRPr lang="en-US" dirty="0">
              <a:latin typeface="Tenorite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FAC04-C311-45AB-B0D7-780E1061E962}"/>
              </a:ext>
            </a:extLst>
          </p:cNvPr>
          <p:cNvSpPr txBox="1"/>
          <p:nvPr/>
        </p:nvSpPr>
        <p:spPr>
          <a:xfrm>
            <a:off x="1069144" y="2989384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norite" panose="00000500000000000000" pitchFamily="2" charset="0"/>
                <a:hlinkClick r:id="rId2"/>
              </a:rPr>
              <a:t>https://github.com/Azure/bicep</a:t>
            </a:r>
            <a:endParaRPr lang="en-US" dirty="0">
              <a:latin typeface="Tenorite" panose="00000500000000000000" pitchFamily="2" charset="0"/>
            </a:endParaRPr>
          </a:p>
          <a:p>
            <a:endParaRPr lang="en-US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F8EF-9510-481B-99C5-D7EF3473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477" y="1978538"/>
            <a:ext cx="2959045" cy="1186424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enorite" panose="000005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354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4034-9AE6-438B-815A-E5C59C23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59" y="654147"/>
            <a:ext cx="7369268" cy="7573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enorite" panose="00000500000000000000" pitchFamily="2" charset="0"/>
              </a:rPr>
              <a:t>Material used for the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779BD-FA59-495F-8405-A4E94BC258A8}"/>
              </a:ext>
            </a:extLst>
          </p:cNvPr>
          <p:cNvSpPr txBox="1"/>
          <p:nvPr/>
        </p:nvSpPr>
        <p:spPr>
          <a:xfrm>
            <a:off x="418459" y="1913207"/>
            <a:ext cx="8743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enorite" panose="00000500000000000000" pitchFamily="2" charset="0"/>
                <a:hlinkClick r:id="rId2"/>
              </a:rPr>
              <a:t>https://learn.microsoft.com/en-us/azure/templates/microsoft.network/azurefirewalls?pivots=deployment-language-bicep</a:t>
            </a:r>
            <a:endParaRPr lang="en-US" sz="1200" dirty="0">
              <a:latin typeface="Tenorite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enorite" panose="00000500000000000000" pitchFamily="2" charset="0"/>
                <a:hlinkClick r:id="rId3"/>
              </a:rPr>
              <a:t>https://learn.microsoft.com/en-us/azure/templates/microsoft.insights/diagnosticsettings?pivots=deployment-language-bicep</a:t>
            </a:r>
            <a:endParaRPr lang="en-US" sz="1200" dirty="0">
              <a:latin typeface="Tenorite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enorite" panose="00000500000000000000" pitchFamily="2" charset="0"/>
                <a:hlinkClick r:id="rId4"/>
              </a:rPr>
              <a:t>https://github.com/tsunami28/demo-Bicep-Sytac-2022</a:t>
            </a:r>
            <a:endParaRPr lang="en-US" sz="1200" dirty="0">
              <a:latin typeface="Tenorite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Tenorite" panose="00000500000000000000" pitchFamily="2" charset="0"/>
                <a:hlinkClick r:id="rId5"/>
              </a:rPr>
              <a:t>https://learn.microsoft.com/en-us/azure/azure-resource-manager/bicep/linter-rule-prefer-interpolation</a:t>
            </a:r>
            <a:endParaRPr lang="en-US" sz="1200">
              <a:latin typeface="Tenorite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enorite" panose="00000500000000000000" pitchFamily="2" charset="0"/>
            </a:endParaRPr>
          </a:p>
          <a:p>
            <a:endParaRPr lang="en-US" sz="12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83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349</Words>
  <Application>Microsoft Office PowerPoint</Application>
  <PresentationFormat>On-screen Show (16:9)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Tenorite</vt:lpstr>
      <vt:lpstr>Simple Light</vt:lpstr>
      <vt:lpstr>PowerPoint Presentation</vt:lpstr>
      <vt:lpstr>PowerPoint Presentation</vt:lpstr>
      <vt:lpstr>ARM Templates</vt:lpstr>
      <vt:lpstr>PowerPoint Presentation</vt:lpstr>
      <vt:lpstr>Bicep</vt:lpstr>
      <vt:lpstr>Project Bicep</vt:lpstr>
      <vt:lpstr>DEMO</vt:lpstr>
      <vt:lpstr>Material used for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</dc:creator>
  <cp:lastModifiedBy>Katinski, Milos</cp:lastModifiedBy>
  <cp:revision>164</cp:revision>
  <dcterms:modified xsi:type="dcterms:W3CDTF">2022-10-18T10:56:12Z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c77550-02e8-49ae-8c61-ecf68a2259fc_Enabled">
    <vt:lpwstr>true</vt:lpwstr>
  </property>
  <property fmtid="{D5CDD505-2E9C-101B-9397-08002B2CF9AE}" pid="3" name="MSIP_Label_eac77550-02e8-49ae-8c61-ecf68a2259fc_SetDate">
    <vt:lpwstr>2022-10-06T20:55:02Z</vt:lpwstr>
  </property>
  <property fmtid="{D5CDD505-2E9C-101B-9397-08002B2CF9AE}" pid="4" name="MSIP_Label_eac77550-02e8-49ae-8c61-ecf68a2259fc_Method">
    <vt:lpwstr>Privileged</vt:lpwstr>
  </property>
  <property fmtid="{D5CDD505-2E9C-101B-9397-08002B2CF9AE}" pid="5" name="MSIP_Label_eac77550-02e8-49ae-8c61-ecf68a2259fc_Name">
    <vt:lpwstr>eac77550-02e8-49ae-8c61-ecf68a2259fc</vt:lpwstr>
  </property>
  <property fmtid="{D5CDD505-2E9C-101B-9397-08002B2CF9AE}" pid="6" name="MSIP_Label_eac77550-02e8-49ae-8c61-ecf68a2259fc_SiteId">
    <vt:lpwstr>d7790549-8c35-40ea-ad75-954ac3e86be8</vt:lpwstr>
  </property>
  <property fmtid="{D5CDD505-2E9C-101B-9397-08002B2CF9AE}" pid="7" name="MSIP_Label_eac77550-02e8-49ae-8c61-ecf68a2259fc_ActionId">
    <vt:lpwstr>78b47471-d9f5-452c-bc46-a36c389931d6</vt:lpwstr>
  </property>
  <property fmtid="{D5CDD505-2E9C-101B-9397-08002B2CF9AE}" pid="8" name="MSIP_Label_eac77550-02e8-49ae-8c61-ecf68a2259fc_ContentBits">
    <vt:lpwstr>0</vt:lpwstr>
  </property>
</Properties>
</file>