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20"/>
  </p:notesMasterIdLst>
  <p:sldIdLst>
    <p:sldId id="257" r:id="rId2"/>
    <p:sldId id="297" r:id="rId3"/>
    <p:sldId id="304" r:id="rId4"/>
    <p:sldId id="274" r:id="rId5"/>
    <p:sldId id="311" r:id="rId6"/>
    <p:sldId id="313" r:id="rId7"/>
    <p:sldId id="305" r:id="rId8"/>
    <p:sldId id="306" r:id="rId9"/>
    <p:sldId id="307" r:id="rId10"/>
    <p:sldId id="308" r:id="rId11"/>
    <p:sldId id="309" r:id="rId12"/>
    <p:sldId id="266" r:id="rId13"/>
    <p:sldId id="302" r:id="rId14"/>
    <p:sldId id="303" r:id="rId15"/>
    <p:sldId id="298" r:id="rId16"/>
    <p:sldId id="316" r:id="rId17"/>
    <p:sldId id="317" r:id="rId18"/>
    <p:sldId id="318" r:id="rId1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5791" autoAdjust="0"/>
  </p:normalViewPr>
  <p:slideViewPr>
    <p:cSldViewPr>
      <p:cViewPr varScale="1">
        <p:scale>
          <a:sx n="78" d="100"/>
          <a:sy n="7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fld id="{1245A958-A9B0-4F46-A80F-8BBBCE13E8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139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smtClean="0"/>
              <a:t>Ritchie</a:t>
            </a:r>
            <a:r>
              <a:rPr lang="ko-KR" altLang="en-US" smtClean="0"/>
              <a:t>가 </a:t>
            </a:r>
            <a:r>
              <a:rPr lang="en-US" altLang="ko-KR" smtClean="0"/>
              <a:t>C</a:t>
            </a:r>
            <a:r>
              <a:rPr lang="ko-KR" altLang="en-US" smtClean="0"/>
              <a:t>라는 새로운 프로그래밍 언어를 만들고 </a:t>
            </a:r>
            <a:r>
              <a:rPr lang="en-US" altLang="ko-KR" smtClean="0"/>
              <a:t>1976</a:t>
            </a:r>
            <a:r>
              <a:rPr lang="ko-KR" altLang="en-US" smtClean="0"/>
              <a:t>년 </a:t>
            </a:r>
            <a:r>
              <a:rPr lang="en-US" altLang="ko-KR" smtClean="0"/>
              <a:t>Unix</a:t>
            </a:r>
            <a:r>
              <a:rPr lang="ko-KR" altLang="en-US" smtClean="0"/>
              <a:t>를 모든코드가 </a:t>
            </a:r>
            <a:r>
              <a:rPr lang="en-US" altLang="ko-KR" smtClean="0"/>
              <a:t>C</a:t>
            </a:r>
            <a:r>
              <a:rPr lang="ko-KR" altLang="en-US" smtClean="0"/>
              <a:t>로 재작성된다</a:t>
            </a:r>
            <a:r>
              <a:rPr lang="en-US" altLang="ko-KR" smtClean="0"/>
              <a:t>. </a:t>
            </a:r>
            <a:r>
              <a:rPr lang="ko-KR" altLang="en-US" smtClean="0"/>
              <a:t>이식성과 속도를 동시에 향상시키려는 뜻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BSD</a:t>
            </a:r>
            <a:r>
              <a:rPr lang="ko-KR" altLang="en-US" smtClean="0"/>
              <a:t>기반으로 </a:t>
            </a:r>
            <a:r>
              <a:rPr lang="en-US" altLang="ko-KR" smtClean="0"/>
              <a:t>SUN</a:t>
            </a:r>
            <a:r>
              <a:rPr lang="ko-KR" altLang="en-US" smtClean="0"/>
              <a:t>사의 운영체제 </a:t>
            </a:r>
            <a:r>
              <a:rPr lang="en-US" altLang="ko-KR" smtClean="0"/>
              <a:t>SUNOS</a:t>
            </a:r>
            <a:r>
              <a:rPr lang="ko-KR" altLang="en-US" smtClean="0"/>
              <a:t>도 발표</a:t>
            </a:r>
            <a:endParaRPr lang="en-US" altLang="ko-KR" smtClean="0"/>
          </a:p>
          <a:p>
            <a:r>
              <a:rPr lang="ko-KR" altLang="en-US" smtClean="0"/>
              <a:t>이후 애플이나 </a:t>
            </a:r>
            <a:r>
              <a:rPr lang="en-US" altLang="ko-KR" smtClean="0"/>
              <a:t>IBM</a:t>
            </a:r>
            <a:r>
              <a:rPr lang="ko-KR" altLang="en-US" smtClean="0"/>
              <a:t>에서도 자사 유닉스를 내놓음</a:t>
            </a: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B8D45-BAA3-4029-9C09-B3B7C06049AF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dirty="0" smtClean="0"/>
              <a:t>Open Group</a:t>
            </a:r>
            <a:r>
              <a:rPr lang="en-US" altLang="ko-KR" baseline="0" dirty="0" smtClean="0"/>
              <a:t>  : </a:t>
            </a:r>
            <a:r>
              <a:rPr lang="ko-KR" altLang="en-US" baseline="0" dirty="0" smtClean="0"/>
              <a:t>주요 소프트웨어 공급자들이 후원하는 소프트웨어 표준 기구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27B754-E110-49A7-A0E1-1B6BC960CF7D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프로세서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 프로그램을 동시에 실행가능</a:t>
            </a:r>
            <a:endParaRPr lang="en-US" altLang="ko-KR" dirty="0" smtClean="0"/>
          </a:p>
          <a:p>
            <a:r>
              <a:rPr lang="ko-KR" altLang="en-US" dirty="0" smtClean="0"/>
              <a:t>풍부한 소프트웨어 개발 환경 제공 </a:t>
            </a:r>
            <a:r>
              <a:rPr lang="en-US" altLang="ko-KR" dirty="0" smtClean="0"/>
              <a:t>: 250</a:t>
            </a:r>
            <a:r>
              <a:rPr lang="ko-KR" altLang="en-US" dirty="0" smtClean="0"/>
              <a:t>개 이상의 명령어 가지고 있음</a:t>
            </a:r>
            <a:endParaRPr lang="en-US" altLang="ko-KR" dirty="0" smtClean="0"/>
          </a:p>
          <a:p>
            <a:r>
              <a:rPr lang="ko-KR" altLang="en-US" dirty="0" err="1" smtClean="0"/>
              <a:t>이식성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다양한 장치에 </a:t>
            </a:r>
            <a:r>
              <a:rPr lang="en-US" altLang="ko-KR" dirty="0" smtClean="0"/>
              <a:t>OS</a:t>
            </a:r>
            <a:r>
              <a:rPr lang="ko-KR" altLang="en-US" dirty="0" smtClean="0"/>
              <a:t>가 탑재될 수 있는 것 시스템이 모듈화 </a:t>
            </a:r>
            <a:r>
              <a:rPr lang="ko-KR" altLang="en-US" dirty="0" err="1" smtClean="0"/>
              <a:t>되있으므로</a:t>
            </a:r>
            <a:r>
              <a:rPr lang="ko-KR" altLang="en-US" dirty="0" smtClean="0"/>
              <a:t> 기종 </a:t>
            </a:r>
            <a:r>
              <a:rPr lang="ko-KR" altLang="en-US" dirty="0" err="1" smtClean="0"/>
              <a:t>변경시에</a:t>
            </a:r>
            <a:r>
              <a:rPr lang="ko-KR" altLang="en-US" dirty="0" smtClean="0"/>
              <a:t> 소프트웨어 전환에 최소의 시간과 노력으로 가능하다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5A958-A9B0-4F46-A80F-8BBBCE13E8C7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5A958-A9B0-4F46-A80F-8BBBCE13E8C7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학습목표에 나와있는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명령행</a:t>
            </a:r>
            <a:r>
              <a:rPr lang="ko-KR" altLang="en-US" dirty="0" smtClean="0"/>
              <a:t> 해석기와 유닉스 사용자간의 상호작용방식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5A958-A9B0-4F46-A80F-8BBBCE13E8C7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357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C0A8E731-0661-4A5C-9B65-5F32C222099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AA9E82-124D-41C6-A7C1-67319F221E78}" type="datetimeFigureOut">
              <a:rPr lang="ko-KR" altLang="en-US" smtClean="0"/>
              <a:pPr>
                <a:defRPr/>
              </a:pPr>
              <a:t>2012-09-17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3BA97-AEFA-4A46-87BC-120DD73B443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EE785-089C-4258-9912-314B08935B75}" type="datetimeFigureOut">
              <a:rPr lang="ko-KR" altLang="en-US" smtClean="0"/>
              <a:pPr>
                <a:defRPr/>
              </a:pPr>
              <a:t>2012-09-17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D5C7F-F428-4B38-8A84-0AAC9CA39F1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381000"/>
            <a:ext cx="7793037" cy="685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95288" y="1371600"/>
            <a:ext cx="4203700" cy="47609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388" y="1371600"/>
            <a:ext cx="4203700" cy="47609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248400"/>
            <a:ext cx="762000" cy="60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88889-14A1-4524-B7D9-B78FCA5F45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5DE6A09E-73DF-4D7D-B83D-1C98817A7E81}" type="datetimeFigureOut">
              <a:rPr lang="ko-KR" altLang="en-US" smtClean="0"/>
              <a:pPr>
                <a:defRPr/>
              </a:pPr>
              <a:t>2012-09-17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>
          <a:xfrm>
            <a:off x="8129016" y="5716104"/>
            <a:ext cx="609600" cy="521208"/>
          </a:xfrm>
        </p:spPr>
        <p:txBody>
          <a:bodyPr rtlCol="0"/>
          <a:lstStyle/>
          <a:p>
            <a:pPr>
              <a:defRPr/>
            </a:pPr>
            <a:fld id="{EBFFD7DC-B449-45A0-8D59-3BD8BFDB29D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872D640B-9161-401F-9F4A-935D0658930E}" type="datetimeFigureOut">
              <a:rPr lang="ko-KR" altLang="en-US" smtClean="0"/>
              <a:pPr>
                <a:defRPr/>
              </a:pPr>
              <a:t>2012-09-17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02303604-E49D-4F3A-882D-4F646306C55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C15408-B2DB-4B77-9214-8DB6F6D4CF41}" type="datetimeFigureOut">
              <a:rPr lang="ko-KR" altLang="en-US" smtClean="0"/>
              <a:pPr>
                <a:defRPr/>
              </a:pPr>
              <a:t>2012-09-17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6E252-90C3-46CE-8B0A-879536BE48A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08BDE5-F71B-4FBD-8CDD-5EB3E30CC7D9}" type="datetimeFigureOut">
              <a:rPr lang="ko-KR" altLang="en-US" smtClean="0"/>
              <a:pPr>
                <a:defRPr/>
              </a:pPr>
              <a:t>2012-09-17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C893B-A690-4CF4-8489-D4592B1BB0F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D2E550-CE32-4201-9F5B-1BCC845EA58C}" type="datetimeFigureOut">
              <a:rPr lang="ko-KR" altLang="en-US" smtClean="0"/>
              <a:pPr>
                <a:defRPr/>
              </a:pPr>
              <a:t>2012-09-17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233BBB0-DAA5-4837-9234-7D8C9C0C080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1CB197-8AA0-48E6-96AD-FB10113E74F1}" type="datetimeFigureOut">
              <a:rPr lang="ko-KR" altLang="en-US" smtClean="0"/>
              <a:pPr>
                <a:defRPr/>
              </a:pPr>
              <a:t>2012-09-17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5D777-7D8B-4CE0-8C3C-D93A42E7F62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4F1878BD-4ED8-401C-A016-03D890E412B2}" type="datetimeFigureOut">
              <a:rPr lang="ko-KR" altLang="en-US" smtClean="0"/>
              <a:pPr>
                <a:defRPr/>
              </a:pPr>
              <a:t>2012-09-17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1CB5C938-50E8-4FC3-A726-1D5774E2FD0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2CC5A0E2-BC26-4A1D-9265-DE6A22803FF2}" type="datetimeFigureOut">
              <a:rPr lang="ko-KR" altLang="en-US" smtClean="0"/>
              <a:pPr>
                <a:defRPr/>
              </a:pPr>
              <a:t>2012-09-17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F2F0AF58-7BCB-4DB3-A481-5975C9A446C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14CB7B1-3AA8-408D-BF36-01274BA602C8}" type="datetimeFigureOut">
              <a:rPr lang="ko-KR" altLang="en-US" smtClean="0"/>
              <a:pPr>
                <a:defRPr/>
              </a:pPr>
              <a:t>2012-09-17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A8E731-0661-4A5C-9B65-5F32C222099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404664"/>
            <a:ext cx="8424936" cy="4896544"/>
          </a:xfr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ko-KR" sz="5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Chapter 1. Unix</a:t>
            </a:r>
            <a:r>
              <a:rPr lang="ko-KR" altLang="en-US" sz="5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란 무엇인가</a:t>
            </a:r>
            <a:r>
              <a:rPr lang="en-US" altLang="ko-KR" sz="5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en-US" altLang="ko-KR" sz="5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5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5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5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5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5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796136" y="3486150"/>
            <a:ext cx="3024336" cy="3111202"/>
          </a:xfrm>
        </p:spPr>
        <p:txBody>
          <a:bodyPr>
            <a:normAutofit/>
          </a:bodyPr>
          <a:lstStyle/>
          <a:p>
            <a:pPr marR="0" algn="l" eaLnBrk="1" hangingPunct="1"/>
            <a:r>
              <a:rPr lang="en-US" altLang="ko-KR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20082549 </a:t>
            </a:r>
            <a:r>
              <a:rPr lang="ko-KR" alt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조시원</a:t>
            </a:r>
            <a:endParaRPr lang="en-US" altLang="ko-KR" sz="2400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R="0" algn="l" eaLnBrk="1" hangingPunct="1"/>
            <a:r>
              <a:rPr lang="en-US" altLang="ko-KR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20082438 </a:t>
            </a:r>
            <a:r>
              <a:rPr lang="ko-KR" alt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공재웅</a:t>
            </a:r>
            <a:endParaRPr lang="en-US" altLang="ko-KR" sz="2400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R="0" algn="l" eaLnBrk="1" hangingPunct="1"/>
            <a:r>
              <a:rPr lang="en-US" altLang="ko-KR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20082447 </a:t>
            </a:r>
            <a:r>
              <a:rPr lang="ko-KR" alt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김동우</a:t>
            </a:r>
            <a:endParaRPr lang="en-US" altLang="ko-KR" sz="2400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R="0" algn="l" eaLnBrk="1" hangingPunct="1"/>
            <a:r>
              <a:rPr lang="en-US" altLang="ko-KR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20082458 </a:t>
            </a:r>
            <a:r>
              <a:rPr lang="ko-KR" alt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김용현</a:t>
            </a:r>
            <a:endParaRPr lang="en-US" altLang="ko-KR" sz="2400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R="0" algn="l" eaLnBrk="1" hangingPunct="1"/>
            <a:r>
              <a:rPr lang="en-US" altLang="ko-KR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20082486 </a:t>
            </a:r>
            <a:r>
              <a:rPr lang="ko-KR" alt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박태욱</a:t>
            </a:r>
            <a:endParaRPr lang="en-US" altLang="ko-KR" sz="2400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R="0" algn="l" eaLnBrk="1" hangingPunct="1"/>
            <a:r>
              <a:rPr lang="en-US" altLang="ko-KR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20082488 </a:t>
            </a:r>
            <a:r>
              <a:rPr lang="ko-KR" alt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배대웅</a:t>
            </a:r>
            <a:endParaRPr lang="en-US" altLang="ko-KR" sz="2400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R="0" algn="l" eaLnBrk="1" hangingPunct="1"/>
            <a:r>
              <a:rPr lang="en-US" altLang="ko-KR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20112376 </a:t>
            </a:r>
            <a:r>
              <a:rPr lang="ko-KR" alt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추우현</a:t>
            </a:r>
            <a:endParaRPr lang="en-US" altLang="ko-KR" sz="2400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67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</a:rPr>
              <a:t>유닉스시스템구조</a:t>
            </a:r>
            <a:endParaRPr lang="ko-KR" altLang="en-US" sz="4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389437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쉘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(Shell)</a:t>
            </a:r>
          </a:p>
          <a:p>
            <a:pPr lvl="1" eaLnBrk="1" hangingPunct="1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사용자와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커널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사이의 중간자 역할 담당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사용자가 입력한 명령어들을 해석하는 인터프리터</a:t>
            </a:r>
          </a:p>
          <a:p>
            <a:pPr lvl="1" eaLnBrk="1" hangingPunct="1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명령어 처리</a:t>
            </a:r>
          </a:p>
          <a:p>
            <a:pPr lvl="2" eaLnBrk="1" hangingPunct="1"/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사용자가 입력한 명령을 이해하여 실행</a:t>
            </a:r>
          </a:p>
          <a:p>
            <a:pPr lvl="1" eaLnBrk="1" hangingPunct="1"/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본쉘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(Bourne Shell) :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sh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쉘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(C Shell) :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csh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/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콘쉘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Korn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Shell) :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ksh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/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배시쉘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(Bash Shell) : bash</a:t>
            </a:r>
          </a:p>
          <a:p>
            <a:pPr eaLnBrk="1" hangingPunct="1"/>
            <a:endParaRPr lang="ko-KR" altLang="en-US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EF00106-BFD0-40B0-8416-758B9AE92D3C}" type="slidenum">
              <a:rPr lang="en-US" altLang="ko-KR"/>
              <a:pPr>
                <a:defRPr/>
              </a:pPr>
              <a:t>10</a:t>
            </a:fld>
            <a:endParaRPr lang="en-US" altLang="ko-KR" dirty="0"/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4931718" y="3861048"/>
            <a:ext cx="3528714" cy="1872208"/>
            <a:chOff x="2544" y="2208"/>
            <a:chExt cx="2722" cy="1701"/>
          </a:xfrm>
        </p:grpSpPr>
        <p:sp>
          <p:nvSpPr>
            <p:cNvPr id="17414" name="Oval 5"/>
            <p:cNvSpPr>
              <a:spLocks noChangeArrowheads="1"/>
            </p:cNvSpPr>
            <p:nvPr/>
          </p:nvSpPr>
          <p:spPr bwMode="auto">
            <a:xfrm>
              <a:off x="2544" y="2208"/>
              <a:ext cx="2722" cy="1701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2799" y="2378"/>
              <a:ext cx="1984" cy="116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b="1">
                <a:latin typeface="Comic Sans MS" pitchFamily="66" charset="0"/>
                <a:ea typeface="돋움" pitchFamily="50" charset="-127"/>
              </a:endParaRPr>
            </a:p>
          </p:txBody>
        </p:sp>
        <p:sp>
          <p:nvSpPr>
            <p:cNvPr id="17416" name="Oval 7"/>
            <p:cNvSpPr>
              <a:spLocks noChangeArrowheads="1"/>
            </p:cNvSpPr>
            <p:nvPr/>
          </p:nvSpPr>
          <p:spPr bwMode="auto">
            <a:xfrm>
              <a:off x="3111" y="2662"/>
              <a:ext cx="964" cy="5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b="1" dirty="0">
                  <a:latin typeface="굴림" pitchFamily="50" charset="-127"/>
                  <a:ea typeface="돋움" pitchFamily="50" charset="-127"/>
                </a:rPr>
                <a:t>하드웨어</a:t>
              </a:r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4044" y="2981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err="1">
                  <a:latin typeface="Comic Sans MS" pitchFamily="66" charset="0"/>
                  <a:ea typeface="돋움" pitchFamily="50" charset="-127"/>
                </a:rPr>
                <a:t>커널</a:t>
              </a:r>
              <a:endParaRPr lang="ko-KR" altLang="en-US" b="1" dirty="0">
                <a:latin typeface="Comic Sans MS" pitchFamily="66" charset="0"/>
                <a:ea typeface="돋움" pitchFamily="50" charset="-127"/>
              </a:endParaRPr>
            </a:p>
          </p:txBody>
        </p:sp>
        <p:sp>
          <p:nvSpPr>
            <p:cNvPr id="17418" name="Text Box 9"/>
            <p:cNvSpPr txBox="1">
              <a:spLocks noChangeArrowheads="1"/>
            </p:cNvSpPr>
            <p:nvPr/>
          </p:nvSpPr>
          <p:spPr bwMode="auto">
            <a:xfrm>
              <a:off x="4488" y="3350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>
                  <a:latin typeface="Comic Sans MS" pitchFamily="66" charset="0"/>
                  <a:ea typeface="돋움" pitchFamily="50" charset="-127"/>
                </a:rPr>
                <a:t>쉘</a:t>
              </a:r>
              <a:endParaRPr lang="ko-KR" altLang="en-US" b="1" dirty="0">
                <a:latin typeface="Comic Sans MS" pitchFamily="66" charset="0"/>
                <a:ea typeface="돋움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</a:rPr>
              <a:t>유닉스시스템구조</a:t>
            </a:r>
            <a:endParaRPr lang="ko-KR" altLang="en-US" sz="4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389437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 시스템</a:t>
            </a:r>
          </a:p>
          <a:p>
            <a:pPr lvl="1" eaLnBrk="1" hangingPunct="1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컴퓨터 정보관리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등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유틸리티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명령어</a:t>
            </a:r>
          </a:p>
          <a:p>
            <a:pPr lvl="1" eaLnBrk="1" hangingPunct="1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파일 편집기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프로그래밍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통신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, …</a:t>
            </a:r>
          </a:p>
          <a:p>
            <a:pPr eaLnBrk="1" hangingPunct="1"/>
            <a:endParaRPr lang="ko-KR" altLang="en-US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760864" y="6004136"/>
            <a:ext cx="609600" cy="521208"/>
          </a:xfrm>
        </p:spPr>
        <p:txBody>
          <a:bodyPr/>
          <a:lstStyle/>
          <a:p>
            <a:pPr>
              <a:defRPr/>
            </a:pPr>
            <a:fld id="{A6A3725E-FD81-47FB-A56D-77E0AEC7B099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2988384" y="3501008"/>
            <a:ext cx="4823976" cy="3014469"/>
            <a:chOff x="1824" y="1763"/>
            <a:chExt cx="3443" cy="2166"/>
          </a:xfrm>
        </p:grpSpPr>
        <p:sp>
          <p:nvSpPr>
            <p:cNvPr id="18438" name="Oval 5"/>
            <p:cNvSpPr>
              <a:spLocks noChangeArrowheads="1"/>
            </p:cNvSpPr>
            <p:nvPr/>
          </p:nvSpPr>
          <p:spPr bwMode="auto">
            <a:xfrm>
              <a:off x="1824" y="1763"/>
              <a:ext cx="3345" cy="2041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39" name="Oval 6"/>
            <p:cNvSpPr>
              <a:spLocks noChangeArrowheads="1"/>
            </p:cNvSpPr>
            <p:nvPr/>
          </p:nvSpPr>
          <p:spPr bwMode="auto">
            <a:xfrm>
              <a:off x="2051" y="1876"/>
              <a:ext cx="2722" cy="170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0" name="Oval 7"/>
            <p:cNvSpPr>
              <a:spLocks noChangeArrowheads="1"/>
            </p:cNvSpPr>
            <p:nvPr/>
          </p:nvSpPr>
          <p:spPr bwMode="auto">
            <a:xfrm>
              <a:off x="2306" y="2046"/>
              <a:ext cx="1984" cy="116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b="1">
                <a:latin typeface="Comic Sans MS" pitchFamily="66" charset="0"/>
                <a:ea typeface="돋움" pitchFamily="50" charset="-127"/>
              </a:endParaRPr>
            </a:p>
          </p:txBody>
        </p:sp>
        <p:sp>
          <p:nvSpPr>
            <p:cNvPr id="18441" name="Oval 8"/>
            <p:cNvSpPr>
              <a:spLocks noChangeArrowheads="1"/>
            </p:cNvSpPr>
            <p:nvPr/>
          </p:nvSpPr>
          <p:spPr bwMode="auto">
            <a:xfrm>
              <a:off x="2618" y="2330"/>
              <a:ext cx="964" cy="5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b="1">
                  <a:latin typeface="굴림" pitchFamily="50" charset="-127"/>
                  <a:ea typeface="돋움" pitchFamily="50" charset="-127"/>
                </a:rPr>
                <a:t>하드웨어</a:t>
              </a:r>
            </a:p>
          </p:txBody>
        </p:sp>
        <p:sp>
          <p:nvSpPr>
            <p:cNvPr id="18442" name="Text Box 9"/>
            <p:cNvSpPr txBox="1">
              <a:spLocks noChangeArrowheads="1"/>
            </p:cNvSpPr>
            <p:nvPr/>
          </p:nvSpPr>
          <p:spPr bwMode="auto">
            <a:xfrm>
              <a:off x="3651" y="2649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>
                  <a:latin typeface="Comic Sans MS" pitchFamily="66" charset="0"/>
                  <a:ea typeface="돋움" pitchFamily="50" charset="-127"/>
                </a:rPr>
                <a:t>커널</a:t>
              </a:r>
            </a:p>
          </p:txBody>
        </p:sp>
        <p:sp>
          <p:nvSpPr>
            <p:cNvPr id="18443" name="Text Box 10"/>
            <p:cNvSpPr txBox="1">
              <a:spLocks noChangeArrowheads="1"/>
            </p:cNvSpPr>
            <p:nvPr/>
          </p:nvSpPr>
          <p:spPr bwMode="auto">
            <a:xfrm>
              <a:off x="4055" y="3018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>
                  <a:latin typeface="Comic Sans MS" pitchFamily="66" charset="0"/>
                  <a:ea typeface="돋움" pitchFamily="50" charset="-127"/>
                </a:rPr>
                <a:t>쉘</a:t>
              </a: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4055" y="3346"/>
              <a:ext cx="1212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latin typeface="Comic Sans MS" pitchFamily="66" charset="0"/>
                  <a:ea typeface="돋움" pitchFamily="50" charset="-127"/>
                </a:rPr>
                <a:t>유틸리티</a:t>
              </a:r>
            </a:p>
            <a:p>
              <a:pPr algn="ctr"/>
              <a:r>
                <a:rPr lang="ko-KR" altLang="en-US" b="1" dirty="0">
                  <a:latin typeface="굴림" pitchFamily="50" charset="-127"/>
                  <a:ea typeface="돋움" pitchFamily="50" charset="-127"/>
                </a:rPr>
                <a:t>파일시스템</a:t>
              </a:r>
            </a:p>
          </p:txBody>
        </p:sp>
      </p:grpSp>
      <p:sp>
        <p:nvSpPr>
          <p:cNvPr id="13" name="슬라이드 번호 개체 틀 3"/>
          <p:cNvSpPr txBox="1">
            <a:spLocks/>
          </p:cNvSpPr>
          <p:nvPr/>
        </p:nvSpPr>
        <p:spPr>
          <a:xfrm>
            <a:off x="8129016" y="5716104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ko-KR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FEF00106-BFD0-40B0-8416-758B9AE92D3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72" y="533400"/>
            <a:ext cx="8610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</a:rPr>
              <a:t>파일시스템</a:t>
            </a:r>
            <a:endParaRPr lang="en-US" altLang="ko-KR" sz="4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15120"/>
            <a:ext cx="8118475" cy="4650184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유닉스 파일 시스템은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역트리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(inverted tree)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구조의    모양</a:t>
            </a:r>
          </a:p>
          <a:p>
            <a:pPr eaLnBrk="1" hangingPunct="1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루트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(/)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디렉터리로부터 시작하여 위에서 아래로 서브디렉터리들을 따라가면서 작업 가능</a:t>
            </a:r>
          </a:p>
        </p:txBody>
      </p:sp>
      <p:pic>
        <p:nvPicPr>
          <p:cNvPr id="19460" name="Picture 4" descr="01-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9250" y="3429000"/>
            <a:ext cx="5472113" cy="3312368"/>
          </a:xfrm>
          <a:noFill/>
          <a:ln>
            <a:solidFill>
              <a:schemeClr val="tx1"/>
            </a:solidFill>
          </a:ln>
        </p:spPr>
      </p:pic>
      <p:sp>
        <p:nvSpPr>
          <p:cNvPr id="1331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52338D-BE33-47D6-AB84-55E80786BD4B}" type="slidenum">
              <a:rPr lang="en-US" altLang="ko-KR" smtClean="0"/>
              <a:pPr>
                <a:defRPr/>
              </a:pPr>
              <a:t>12</a:t>
            </a:fld>
            <a:endParaRPr lang="en-US" altLang="ko-K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71825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슬라이드 번호 개체 틀 3"/>
          <p:cNvSpPr txBox="1">
            <a:spLocks/>
          </p:cNvSpPr>
          <p:nvPr/>
        </p:nvSpPr>
        <p:spPr>
          <a:xfrm>
            <a:off x="8129016" y="5716104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ko-KR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FEF00106-BFD0-40B0-8416-758B9AE92D3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</a:rPr>
              <a:t>도움말</a:t>
            </a:r>
            <a:r>
              <a:rPr lang="en-US" altLang="ko-KR" sz="4800" b="1" dirty="0" smtClean="0">
                <a:latin typeface="맑은 고딕" pitchFamily="50" charset="-127"/>
                <a:ea typeface="맑은 고딕" pitchFamily="50" charset="-127"/>
              </a:rPr>
              <a:t>(man, help, </a:t>
            </a:r>
            <a:r>
              <a:rPr lang="en-US" altLang="ko-KR" sz="4800" b="1" dirty="0" err="1" smtClean="0">
                <a:latin typeface="맑은 고딕" pitchFamily="50" charset="-127"/>
                <a:ea typeface="맑은 고딕" pitchFamily="50" charset="-127"/>
              </a:rPr>
              <a:t>whatis</a:t>
            </a:r>
            <a:r>
              <a:rPr lang="en-US" altLang="ko-KR" sz="48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4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1" name="내용 개체 틀 2"/>
          <p:cNvSpPr>
            <a:spLocks noGrp="1"/>
          </p:cNvSpPr>
          <p:nvPr>
            <p:ph sz="quarter" idx="1"/>
          </p:nvPr>
        </p:nvSpPr>
        <p:spPr>
          <a:xfrm>
            <a:off x="395288" y="1516261"/>
            <a:ext cx="8497887" cy="1336675"/>
          </a:xfrm>
        </p:spPr>
        <p:txBody>
          <a:bodyPr/>
          <a:lstStyle/>
          <a:p>
            <a:pPr eaLnBrk="1" hangingPunct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Man :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매뉴얼 페이지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(manual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의 약자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9E87634-DD12-42D3-A7FA-42A771C69AA9}" type="slidenum">
              <a:rPr lang="en-US" altLang="ko-KR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2051" name="Picture 3" descr="C:\Documents and Settings\cic\바탕 화면\2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75" b="73235"/>
          <a:stretch/>
        </p:blipFill>
        <p:spPr bwMode="auto">
          <a:xfrm>
            <a:off x="467544" y="2204865"/>
            <a:ext cx="3631845" cy="11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Documents and Settings\cic\바탕 화면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04865"/>
            <a:ext cx="4880248" cy="35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</a:rPr>
              <a:t>도움말</a:t>
            </a:r>
            <a:r>
              <a:rPr lang="en-US" altLang="ko-KR" sz="4800" b="1" dirty="0" smtClean="0">
                <a:latin typeface="맑은 고딕" pitchFamily="50" charset="-127"/>
                <a:ea typeface="맑은 고딕" pitchFamily="50" charset="-127"/>
              </a:rPr>
              <a:t>(man, help, </a:t>
            </a:r>
            <a:r>
              <a:rPr lang="en-US" altLang="ko-KR" sz="4800" b="1" dirty="0" err="1" smtClean="0">
                <a:latin typeface="맑은 고딕" pitchFamily="50" charset="-127"/>
                <a:ea typeface="맑은 고딕" pitchFamily="50" charset="-127"/>
              </a:rPr>
              <a:t>whatis</a:t>
            </a:r>
            <a:r>
              <a:rPr lang="en-US" altLang="ko-KR" sz="48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4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5" name="내용 개체 틀 2"/>
          <p:cNvSpPr>
            <a:spLocks noGrp="1"/>
          </p:cNvSpPr>
          <p:nvPr>
            <p:ph sz="quarter" idx="1"/>
          </p:nvPr>
        </p:nvSpPr>
        <p:spPr>
          <a:xfrm>
            <a:off x="395288" y="1515169"/>
            <a:ext cx="8559800" cy="22018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Whatis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/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간단 명료한 설명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Help</a:t>
            </a:r>
          </a:p>
          <a:p>
            <a:pPr lvl="1" eaLnBrk="1" hangingPunct="1"/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man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과 유사함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eaLnBrk="1" hangingPunct="1"/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플래그 </a:t>
            </a:r>
            <a:r>
              <a:rPr lang="en-US" altLang="ko-KR" sz="22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–h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22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--help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형태로 플래그로도 명령어에 대한 설명이 출력됨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9C05E5A-84D6-4A75-9A34-FAC20C9484CD}" type="slidenum">
              <a:rPr lang="en-US" altLang="ko-KR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1027" name="Picture 3" descr="C:\Users\umell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76439"/>
            <a:ext cx="453650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mell\Desktop\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82"/>
          <a:stretch/>
        </p:blipFill>
        <p:spPr bwMode="auto">
          <a:xfrm>
            <a:off x="3851920" y="3687041"/>
            <a:ext cx="4248471" cy="28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</a:rPr>
              <a:t>용어정리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7835"/>
            <a:ext cx="8435280" cy="4389437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계정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ID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명령어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인자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Ex&gt; </a:t>
            </a:r>
            <a:r>
              <a:rPr lang="en-US" altLang="ko-KR" sz="2400" b="1" u="sng" dirty="0" smtClean="0">
                <a:latin typeface="맑은 고딕" pitchFamily="50" charset="-127"/>
                <a:ea typeface="맑은 고딕" pitchFamily="50" charset="-127"/>
              </a:rPr>
              <a:t>cd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u="sng" dirty="0" smtClean="0">
                <a:latin typeface="맑은 고딕" pitchFamily="50" charset="-127"/>
                <a:ea typeface="맑은 고딕" pitchFamily="50" charset="-127"/>
              </a:rPr>
              <a:t>folder1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i-list &amp; i-node</a:t>
            </a:r>
          </a:p>
          <a:p>
            <a:pPr lvl="1">
              <a:defRPr/>
            </a:pP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-node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는 파일이 어디에 저장되어 있는지 기록되어 있는지를 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가르치는 색인과 같으며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-list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-node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를 모아 놓은 것을 말함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C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언어에서의 배열과 그 배열을 가르치는 포인터의 관계와 유사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ko-KR" altLang="en-US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FC00A80-3059-4AFA-9DE8-06762F5FBC51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691680" y="358404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명령어    인자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912" y="2516703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인자는 대상을 가르치며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명령어는 어떤 작업을 수행할 것인지를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가리킴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67600" cy="1143000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</a:rPr>
              <a:t>용어정리</a:t>
            </a:r>
            <a:endParaRPr lang="ko-KR" altLang="en-US" sz="4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0546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Man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명령어의 사용법이 명시된 온라인 도움말 문서</a:t>
            </a:r>
            <a:endParaRPr lang="en-US" altLang="ko-KR" sz="2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다중 작업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(Multitasking)</a:t>
            </a:r>
          </a:p>
          <a:p>
            <a:pPr lvl="1"/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하나 이상의 작업을 동시에 수행 하는 것을 말함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다중사용자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(Multiuser)</a:t>
            </a:r>
          </a:p>
          <a:p>
            <a:pPr lvl="1"/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여러 사용자가 동시에 컴퓨터를 이용하는 것을 말함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경로명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Tree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구조로 되어있는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directory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들 속에서의 특정한 위치를 나타내는 주소를 말함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절대경로명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상대경로명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명령어를 입력하는 공간을 말함</a:t>
            </a:r>
            <a:endParaRPr lang="ko-KR" altLang="en-US" sz="2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BFFD7DC-B449-45A0-8D59-3BD8BFDB29D6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836712"/>
            <a:ext cx="8229600" cy="4389437"/>
          </a:xfrm>
        </p:spPr>
        <p:txBody>
          <a:bodyPr vert="horz" anchor="ctr"/>
          <a:lstStyle/>
          <a:p>
            <a:pPr algn="ctr">
              <a:buNone/>
            </a:pPr>
            <a:r>
              <a:rPr lang="en-US" altLang="ko-KR" sz="150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sz="150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BFFD7DC-B449-45A0-8D59-3BD8BFDB29D6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836712"/>
            <a:ext cx="8229600" cy="4389437"/>
          </a:xfrm>
        </p:spPr>
        <p:txBody>
          <a:bodyPr vert="horz" anchor="ctr"/>
          <a:lstStyle/>
          <a:p>
            <a:pPr algn="ctr">
              <a:buNone/>
            </a:pPr>
            <a:r>
              <a:rPr lang="ko-KR" altLang="en-US" sz="110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감사합니다</a:t>
            </a:r>
            <a:endParaRPr lang="ko-KR" altLang="en-US" sz="110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BFFD7DC-B449-45A0-8D59-3BD8BFDB29D6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</a:rPr>
              <a:t>학습 목표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sz="quarter" idx="1"/>
          </p:nvPr>
        </p:nvSpPr>
        <p:spPr>
          <a:xfrm>
            <a:off x="323850" y="1484784"/>
            <a:ext cx="8559800" cy="4760913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Unix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의 역사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Unix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라고 불리게 된 이유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다중사용자 시스템이란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Unix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와 다른 운영체제 간의 차이점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명령행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해석기와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Unix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사용자 간의 상호작용 방식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Man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페이지를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포함하는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Unix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관한 온라인상의 참고 문서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Unix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 대한 도움말을 검색하는 또 다른 방법</a:t>
            </a: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0A9D2AD-2BD4-4196-A7E6-BBF8D05A168B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67600" cy="1143000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</a:rPr>
              <a:t>유닉스란 무엇인가</a:t>
            </a:r>
            <a:r>
              <a:rPr lang="en-US" altLang="ko-KR" sz="48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4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28800"/>
            <a:ext cx="7679933" cy="4873752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유닉스란</a:t>
            </a:r>
          </a:p>
          <a:p>
            <a:pPr lvl="1">
              <a:lnSpc>
                <a:spcPct val="130000"/>
              </a:lnSpc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컴퓨터 운영체제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(OS)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우리가 많이 접하는 윈도우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65760" lvl="1" indent="0">
              <a:lnSpc>
                <a:spcPct val="130000"/>
              </a:lnSpc>
              <a:buNone/>
            </a:pP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처럼 프로그램을 실행시키고 자원을 관리하는 제어 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65760" lvl="1" indent="0">
              <a:lnSpc>
                <a:spcPct val="130000"/>
              </a:lnSpc>
              <a:buNone/>
            </a:pP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프로그램이다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30000"/>
              </a:lnSpc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30000"/>
              </a:lnSpc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윈도우나 매킨토시와는 달리 다양한 선택권을 가진다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2F031E5-A2C5-47F0-BA95-06253193E6AC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</a:rPr>
              <a:t>유닉스의 역사</a:t>
            </a:r>
            <a:endParaRPr lang="en-US" altLang="ko-KR" sz="4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628800"/>
            <a:ext cx="8559800" cy="4684713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유닉스의 역사</a:t>
            </a:r>
          </a:p>
          <a:p>
            <a:pPr marL="640080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1969, AT&amp;T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벨 연구소에서 개발</a:t>
            </a:r>
          </a:p>
          <a:p>
            <a:pPr marL="640080" lvl="1" indent="-246888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2200" b="1" dirty="0" err="1" smtClean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 err="1" smtClean="0">
                <a:latin typeface="맑은 고딕" pitchFamily="50" charset="-127"/>
                <a:ea typeface="맑은 고딕" pitchFamily="50" charset="-127"/>
              </a:rPr>
              <a:t>톰슨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(Ken Thompson), </a:t>
            </a:r>
            <a:r>
              <a:rPr lang="ko-KR" altLang="en-US" sz="2200" b="1" dirty="0" err="1" smtClean="0">
                <a:latin typeface="맑은 고딕" pitchFamily="50" charset="-127"/>
                <a:ea typeface="맑은 고딕" pitchFamily="50" charset="-127"/>
              </a:rPr>
              <a:t>데니스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 err="1" smtClean="0">
                <a:latin typeface="맑은 고딕" pitchFamily="50" charset="-127"/>
                <a:ea typeface="맑은 고딕" pitchFamily="50" charset="-127"/>
              </a:rPr>
              <a:t>리치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(Dennis </a:t>
            </a:r>
            <a:r>
              <a:rPr lang="en-US" altLang="ko-KR" sz="2200" b="1" dirty="0" err="1" smtClean="0">
                <a:latin typeface="맑은 고딕" pitchFamily="50" charset="-127"/>
                <a:ea typeface="맑은 고딕" pitchFamily="50" charset="-127"/>
              </a:rPr>
              <a:t>Ritche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640080" lvl="1" indent="-246888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최초에는 어셈블리어로 </a:t>
            </a:r>
            <a:r>
              <a:rPr lang="ko-KR" altLang="en-US" sz="2200" b="1" dirty="0" err="1" smtClean="0">
                <a:latin typeface="맑은 고딕" pitchFamily="50" charset="-127"/>
                <a:ea typeface="맑은 고딕" pitchFamily="50" charset="-127"/>
              </a:rPr>
              <a:t>작성후에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1973,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언어로 </a:t>
            </a:r>
            <a:r>
              <a:rPr lang="ko-KR" altLang="en-US" sz="2200" b="1" dirty="0" err="1" smtClean="0">
                <a:latin typeface="맑은 고딕" pitchFamily="50" charset="-127"/>
                <a:ea typeface="맑은 고딕" pitchFamily="50" charset="-127"/>
              </a:rPr>
              <a:t>재작성</a:t>
            </a:r>
            <a:endParaRPr lang="ko-KR" altLang="en-US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40080" lvl="1" indent="-246888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초기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UNIX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소스 코드는 대학에 공개됨</a:t>
            </a:r>
          </a:p>
          <a:p>
            <a:pPr marL="640080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버클리 대학에서 수정한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UNIX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BSD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라고 함</a:t>
            </a:r>
          </a:p>
          <a:p>
            <a:pPr lvl="2" indent="-246888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Berkeley Software Distribution</a:t>
            </a:r>
          </a:p>
          <a:p>
            <a:pPr lvl="2" indent="-246888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가장 중요한 개선은 네트워킹 기능의 추가</a:t>
            </a:r>
          </a:p>
          <a:p>
            <a:pPr marL="640080" lvl="1" indent="-246888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현재는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UNIX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는 상용제품으로 비용을 지불해야 함</a:t>
            </a:r>
          </a:p>
          <a:p>
            <a:pPr lvl="2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그래서 나온 것이 초기의 공개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S/W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정신을 되살린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Linux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임</a:t>
            </a:r>
          </a:p>
        </p:txBody>
      </p:sp>
      <p:sp>
        <p:nvSpPr>
          <p:cNvPr id="5122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866DE85-334E-408E-8BA3-C3E03AC07C32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5400" b="1" dirty="0" smtClean="0">
                <a:latin typeface="맑은 고딕" pitchFamily="50" charset="-127"/>
                <a:ea typeface="맑은 고딕" pitchFamily="50" charset="-127"/>
              </a:rPr>
              <a:t>유닉스 시스템의 종류</a:t>
            </a:r>
          </a:p>
        </p:txBody>
      </p:sp>
      <p:sp>
        <p:nvSpPr>
          <p:cNvPr id="7170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0DE38A-8C02-4791-8691-36B8769CE458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1627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0274" name="Rectangle 105"/>
          <p:cNvSpPr>
            <a:spLocks noChangeArrowheads="1"/>
          </p:cNvSpPr>
          <p:nvPr/>
        </p:nvSpPr>
        <p:spPr bwMode="auto">
          <a:xfrm>
            <a:off x="0" y="522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9" y="1700808"/>
            <a:ext cx="7986713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624607"/>
            <a:ext cx="8559800" cy="4684713"/>
          </a:xfrm>
        </p:spPr>
        <p:txBody>
          <a:bodyPr>
            <a:normAutofit/>
          </a:bodyPr>
          <a:lstStyle/>
          <a:p>
            <a:pPr marL="27432" indent="0">
              <a:lnSpc>
                <a:spcPct val="150000"/>
              </a:lnSpc>
              <a:buNone/>
              <a:defRPr/>
            </a:pPr>
            <a:endParaRPr lang="en-US" altLang="ko-KR" sz="2500" b="1" dirty="0">
              <a:latin typeface="맑은 고딕" pitchFamily="50" charset="-127"/>
              <a:ea typeface="맑은 고딕" pitchFamily="50" charset="-127"/>
            </a:endParaRPr>
          </a:p>
          <a:p>
            <a:pPr marL="370332" indent="-342900">
              <a:lnSpc>
                <a:spcPct val="150000"/>
              </a:lnSpc>
              <a:defRPr/>
            </a:pPr>
            <a:endParaRPr lang="en-US" altLang="ko-KR" sz="25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70332" indent="-342900">
              <a:lnSpc>
                <a:spcPct val="150000"/>
              </a:lnSpc>
              <a:defRPr/>
            </a:pPr>
            <a:endParaRPr lang="en-US" altLang="ko-KR" sz="2500" b="1" dirty="0">
              <a:latin typeface="맑은 고딕" pitchFamily="50" charset="-127"/>
              <a:ea typeface="맑은 고딕" pitchFamily="50" charset="-127"/>
            </a:endParaRPr>
          </a:p>
          <a:p>
            <a:pPr marL="370332" indent="-342900">
              <a:lnSpc>
                <a:spcPct val="150000"/>
              </a:lnSpc>
              <a:defRPr/>
            </a:pPr>
            <a:endParaRPr lang="en-US" altLang="ko-KR" sz="25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70332" indent="-342900">
              <a:lnSpc>
                <a:spcPct val="150000"/>
              </a:lnSpc>
              <a:defRPr/>
            </a:pPr>
            <a:endParaRPr lang="en-US" altLang="ko-KR" sz="2500" b="1" dirty="0">
              <a:latin typeface="맑은 고딕" pitchFamily="50" charset="-127"/>
              <a:ea typeface="맑은 고딕" pitchFamily="50" charset="-127"/>
            </a:endParaRPr>
          </a:p>
          <a:p>
            <a:pPr marL="370332" indent="-342900">
              <a:lnSpc>
                <a:spcPct val="150000"/>
              </a:lnSpc>
              <a:defRPr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UNIX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는 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The Open Group”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등록상표이므로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제조사는 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7432" indent="0">
              <a:buNone/>
              <a:defRPr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각자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이름을 붙여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</a:rPr>
              <a:t>유닉스 시스템의 특징</a:t>
            </a:r>
            <a:endParaRPr lang="en-US" altLang="ko-KR" sz="4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412776"/>
            <a:ext cx="8559800" cy="511256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50"/>
              </a:spcBef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다중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태스킹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(multitasking)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과 다중 사용자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(multiuser)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지원</a:t>
            </a:r>
          </a:p>
          <a:p>
            <a:pPr eaLnBrk="1" hangingPunct="1">
              <a:lnSpc>
                <a:spcPct val="150000"/>
              </a:lnSpc>
              <a:spcBef>
                <a:spcPts val="50"/>
              </a:spcBef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대화형 시스템</a:t>
            </a:r>
          </a:p>
          <a:p>
            <a:pPr eaLnBrk="1" hangingPunct="1">
              <a:lnSpc>
                <a:spcPct val="150000"/>
              </a:lnSpc>
              <a:spcBef>
                <a:spcPts val="50"/>
              </a:spcBef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높은 이식성과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확장성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개방성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50"/>
              </a:spcBef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다중 프로세서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(processor)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처리</a:t>
            </a:r>
          </a:p>
          <a:p>
            <a:pPr eaLnBrk="1" hangingPunct="1">
              <a:lnSpc>
                <a:spcPct val="150000"/>
              </a:lnSpc>
              <a:spcBef>
                <a:spcPts val="50"/>
              </a:spcBef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 시스템은 트리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(tree)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형태의 계층적 구조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50"/>
              </a:spcBef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강력한 네트워킹 기능이 기본적으로 내포한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OS</a:t>
            </a:r>
          </a:p>
          <a:p>
            <a:pPr eaLnBrk="1" hangingPunct="1">
              <a:lnSpc>
                <a:spcPct val="150000"/>
              </a:lnSpc>
              <a:spcBef>
                <a:spcPts val="50"/>
              </a:spcBef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강력한 기능 수행을 위한 유틸리티 제공</a:t>
            </a:r>
          </a:p>
          <a:p>
            <a:pPr eaLnBrk="1" hangingPunct="1">
              <a:lnSpc>
                <a:spcPct val="150000"/>
              </a:lnSpc>
              <a:spcBef>
                <a:spcPts val="50"/>
              </a:spcBef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풍부한 소프트웨어 개발 환경 제공</a:t>
            </a:r>
          </a:p>
          <a:p>
            <a:pPr eaLnBrk="1" hangingPunct="1">
              <a:lnSpc>
                <a:spcPct val="150000"/>
              </a:lnSpc>
              <a:spcBef>
                <a:spcPts val="50"/>
              </a:spcBef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쉘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(shell)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프로그램</a:t>
            </a:r>
          </a:p>
        </p:txBody>
      </p:sp>
      <p:sp>
        <p:nvSpPr>
          <p:cNvPr id="9218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C2E337C-4B3F-42D7-9064-C761489717A8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</a:rPr>
              <a:t>다중사용자 시스템이란</a:t>
            </a:r>
            <a:r>
              <a:rPr lang="en-US" altLang="ko-KR" sz="48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4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229600" cy="4389437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다중사용자 시스템의 목표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/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해당시스템을 사용하는 모든 사용자가 마치 자신만의 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65760" lvl="1" indent="0" eaLnBrk="1" hangingPunct="1">
              <a:buNone/>
            </a:pP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단독 시스템을 사용하는 듯한 느낌이 들게 하는 것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/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각각의 사용자는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자신의 계정을 이용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하여 자신의 홈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디렉터리를 사용</a:t>
            </a:r>
          </a:p>
          <a:p>
            <a:pPr eaLnBrk="1" hangingPunct="1"/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다중 작업을 하기 위해 계정과 비밀번호가 필요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ko-KR" altLang="en-US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12EBCB5-1BF2-43B5-9B0C-BF3168EDCDD0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</a:rPr>
              <a:t>유닉스시스템구조</a:t>
            </a:r>
            <a:endParaRPr lang="ko-KR" altLang="en-US" sz="4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/>
          <a:lstStyle/>
          <a:p>
            <a:pPr eaLnBrk="1" hangingPunct="1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유닉스는 크게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커널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쉘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유틸리티와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파일시스템으로 구분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8DCDD7E-59B5-4696-BE59-35B8D3CFDC9E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2631" r="1392" b="3885"/>
          <a:stretch/>
        </p:blipFill>
        <p:spPr bwMode="auto">
          <a:xfrm>
            <a:off x="1226981" y="2629926"/>
            <a:ext cx="6873411" cy="267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</a:rPr>
              <a:t>유닉스시스템구조</a:t>
            </a:r>
            <a:endParaRPr lang="ko-KR" altLang="en-US" sz="4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59843"/>
            <a:ext cx="8229600" cy="4389437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커널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(Kernel)</a:t>
            </a:r>
          </a:p>
          <a:p>
            <a:pPr lvl="1" eaLnBrk="1" hangingPunct="1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유닉스 운영체제의 핵심</a:t>
            </a:r>
          </a:p>
          <a:p>
            <a:pPr lvl="1" eaLnBrk="1" hangingPunct="1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컴퓨터의 모든 자원을 관리하는 핵심 프로그램</a:t>
            </a:r>
          </a:p>
          <a:p>
            <a:pPr lvl="1" eaLnBrk="1" hangingPunct="1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파일 시스템 관리</a:t>
            </a:r>
          </a:p>
          <a:p>
            <a:pPr lvl="1" eaLnBrk="1" hangingPunct="1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장치 관리</a:t>
            </a:r>
          </a:p>
          <a:p>
            <a:pPr lvl="1" eaLnBrk="1" hangingPunct="1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프로세스 관리</a:t>
            </a:r>
          </a:p>
          <a:p>
            <a:pPr lvl="1" eaLnBrk="1" hangingPunct="1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메모리 관리</a:t>
            </a:r>
          </a:p>
          <a:p>
            <a:pPr eaLnBrk="1" hangingPunct="1"/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5075341-301E-4655-A9CB-0882682D10DD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4067944" y="3727226"/>
            <a:ext cx="4321175" cy="2078038"/>
            <a:chOff x="2960" y="2342"/>
            <a:chExt cx="1984" cy="1162"/>
          </a:xfrm>
        </p:grpSpPr>
        <p:sp>
          <p:nvSpPr>
            <p:cNvPr id="16390" name="Oval 5"/>
            <p:cNvSpPr>
              <a:spLocks noChangeArrowheads="1"/>
            </p:cNvSpPr>
            <p:nvPr/>
          </p:nvSpPr>
          <p:spPr bwMode="auto">
            <a:xfrm>
              <a:off x="2960" y="2342"/>
              <a:ext cx="1984" cy="1162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91" name="Oval 6"/>
            <p:cNvSpPr>
              <a:spLocks noChangeArrowheads="1"/>
            </p:cNvSpPr>
            <p:nvPr/>
          </p:nvSpPr>
          <p:spPr bwMode="auto">
            <a:xfrm>
              <a:off x="3272" y="2626"/>
              <a:ext cx="964" cy="5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하드웨어</a:t>
              </a:r>
            </a:p>
          </p:txBody>
        </p:sp>
        <p:sp>
          <p:nvSpPr>
            <p:cNvPr id="16392" name="Text Box 7"/>
            <p:cNvSpPr txBox="1">
              <a:spLocks noChangeArrowheads="1"/>
            </p:cNvSpPr>
            <p:nvPr/>
          </p:nvSpPr>
          <p:spPr bwMode="auto">
            <a:xfrm>
              <a:off x="4368" y="2945"/>
              <a:ext cx="367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>
                  <a:latin typeface="맑은 고딕" pitchFamily="50" charset="-127"/>
                  <a:ea typeface="맑은 고딕" pitchFamily="50" charset="-127"/>
                </a:rPr>
                <a:t>커널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214</TotalTime>
  <Words>709</Words>
  <Application>Microsoft Office PowerPoint</Application>
  <PresentationFormat>화면 슬라이드 쇼(4:3)</PresentationFormat>
  <Paragraphs>165</Paragraphs>
  <Slides>18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오렌지</vt:lpstr>
      <vt:lpstr>Chapter 1. Unix란 무엇인가?   </vt:lpstr>
      <vt:lpstr>학습 목표</vt:lpstr>
      <vt:lpstr>유닉스란 무엇인가?</vt:lpstr>
      <vt:lpstr>유닉스의 역사</vt:lpstr>
      <vt:lpstr>유닉스 시스템의 종류</vt:lpstr>
      <vt:lpstr>유닉스 시스템의 특징</vt:lpstr>
      <vt:lpstr>다중사용자 시스템이란?</vt:lpstr>
      <vt:lpstr>유닉스시스템구조</vt:lpstr>
      <vt:lpstr>유닉스시스템구조</vt:lpstr>
      <vt:lpstr>유닉스시스템구조</vt:lpstr>
      <vt:lpstr>유닉스시스템구조</vt:lpstr>
      <vt:lpstr>파일시스템</vt:lpstr>
      <vt:lpstr>도움말(man, help, whatis)</vt:lpstr>
      <vt:lpstr>도움말(man, help, whatis)</vt:lpstr>
      <vt:lpstr>용어정리</vt:lpstr>
      <vt:lpstr>용어정리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Unix란 무엇인가?</dc:title>
  <dc:creator>db76</dc:creator>
  <cp:lastModifiedBy>umell</cp:lastModifiedBy>
  <cp:revision>26</cp:revision>
  <dcterms:created xsi:type="dcterms:W3CDTF">2011-09-17T15:39:55Z</dcterms:created>
  <dcterms:modified xsi:type="dcterms:W3CDTF">2012-09-17T12:02:31Z</dcterms:modified>
</cp:coreProperties>
</file>