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342" r:id="rId2"/>
    <p:sldId id="343" r:id="rId3"/>
    <p:sldId id="341" r:id="rId4"/>
    <p:sldId id="346" r:id="rId5"/>
    <p:sldId id="336" r:id="rId6"/>
    <p:sldId id="333" r:id="rId7"/>
    <p:sldId id="335" r:id="rId8"/>
    <p:sldId id="325" r:id="rId9"/>
    <p:sldId id="331" r:id="rId10"/>
    <p:sldId id="327" r:id="rId11"/>
    <p:sldId id="344" r:id="rId12"/>
    <p:sldId id="345" r:id="rId13"/>
    <p:sldId id="337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D3FD"/>
    <a:srgbClr val="D6EBFE"/>
    <a:srgbClr val="000000"/>
    <a:srgbClr val="C0C0C0"/>
    <a:srgbClr val="B2B2B2"/>
    <a:srgbClr val="57989F"/>
    <a:srgbClr val="ED5D7C"/>
    <a:srgbClr val="FF3B3B"/>
    <a:srgbClr val="BBD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85190" autoAdjust="0"/>
  </p:normalViewPr>
  <p:slideViewPr>
    <p:cSldViewPr showGuides="1">
      <p:cViewPr varScale="1">
        <p:scale>
          <a:sx n="128" d="100"/>
          <a:sy n="128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B4CB-7502-4A1B-AF74-EF08B2F461E1}" type="datetime1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32597-7B17-4509-BED4-95AA6E3DF5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78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E55C-F67A-4B11-82BC-62EBADBEE711}" type="datetime1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15D2-4BC3-4EBC-A8E1-22F86BD16F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46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615D2-4BC3-4EBC-A8E1-22F86BD16FF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D06E-4C84-45C8-8AB6-BC26DD4FAB8E}" type="datetimeFigureOut">
              <a:rPr lang="ko-KR" altLang="en-US" smtClean="0"/>
              <a:pPr/>
              <a:t>2015-09-03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3798-A562-4CA5-A266-8F0133B6CC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cic\My Documents\My Pictures\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2" y="714356"/>
            <a:ext cx="91440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3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sz="3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sz="3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sz="3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sz="3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077072"/>
            <a:ext cx="8280920" cy="24468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과목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:  Linux system and Lab. (</a:t>
            </a:r>
            <a:r>
              <a:rPr lang="ko-KR" altLang="en-US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리눅스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시스템 및 실험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)</a:t>
            </a:r>
          </a:p>
          <a:p>
            <a:pPr>
              <a:defRPr/>
            </a:pP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담당교수</a:t>
            </a:r>
            <a:r>
              <a:rPr lang="en-US" altLang="ko-KR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: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배재학 교수님</a:t>
            </a:r>
            <a:endParaRPr lang="en-US" altLang="ko-KR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팀원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:  20082552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천재환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20082501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엄현덕</a:t>
            </a:r>
            <a:endParaRPr lang="en-US" altLang="ko-KR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        20082507</a:t>
            </a:r>
            <a:r>
              <a:rPr lang="en-US" altLang="ko-K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윤동근 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20082556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최원석</a:t>
            </a:r>
            <a:endParaRPr lang="en-US" altLang="ko-KR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r>
              <a:rPr lang="en-US" altLang="ko-K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</a:t>
            </a:r>
            <a:r>
              <a:rPr lang="en-US" altLang="ko-KR" sz="1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    20092533 </a:t>
            </a:r>
            <a:r>
              <a:rPr lang="ko-KR" altLang="en-US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우경곤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20092551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이재완</a:t>
            </a:r>
            <a:endParaRPr lang="en-US" altLang="ko-KR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       20092577 </a:t>
            </a:r>
            <a:r>
              <a:rPr lang="en-US" altLang="ko-KR" sz="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차민욱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 20102529</a:t>
            </a:r>
            <a:r>
              <a:rPr lang="en-US" altLang="ko-KR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김효진</a:t>
            </a:r>
            <a:endParaRPr lang="en-US" altLang="ko-KR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endParaRPr lang="en-US" altLang="ko-KR" sz="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  <a:p>
            <a:pPr>
              <a:defRPr/>
            </a:pPr>
            <a:r>
              <a:rPr lang="ko-KR" alt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발표일 </a:t>
            </a:r>
            <a:r>
              <a:rPr lang="en-US" altLang="ko-K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:  2012.09.18</a:t>
            </a:r>
          </a:p>
        </p:txBody>
      </p:sp>
    </p:spTree>
    <p:extLst>
      <p:ext uri="{BB962C8B-B14F-4D97-AF65-F5344CB8AC3E}">
        <p14:creationId xmlns:p14="http://schemas.microsoft.com/office/powerpoint/2010/main" val="1473652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6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?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347864" y="1109174"/>
            <a:ext cx="5472632" cy="3891462"/>
            <a:chOff x="3491856" y="1181182"/>
            <a:chExt cx="5250270" cy="3330725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91856" y="1530160"/>
              <a:ext cx="5243908" cy="29817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827886" y="16430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users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91880" y="1643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98870" y="21659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endParaRPr lang="en-US" altLang="ko-KR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4744" y="2631040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시스템에 접속한 모든 사용자의 계정 이름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36436" y="318164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who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0430" y="31816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8870" y="3702610"/>
            <a:ext cx="40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 tty7</a:t>
            </a:r>
            <a:r>
              <a:rPr lang="ko-KR" altLang="en-US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　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2012-09-12 15:26 (:0)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1573" y="405980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 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pts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/1</a:t>
            </a:r>
            <a:r>
              <a:rPr lang="en-US" altLang="ko-KR" b="1" kern="1000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b="1" kern="1000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2012-09-12 15:34 (:0.0)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996428" y="4503648"/>
            <a:ext cx="0" cy="12169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6225" y="5754626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시스템에 로그인 된 사용자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4736185" y="4514940"/>
            <a:ext cx="1" cy="6795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54134" y="520720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통신 라인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77989" y="3720469"/>
            <a:ext cx="4372603" cy="790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6444209" y="4503648"/>
            <a:ext cx="1878" cy="77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64036" y="518955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접속 시간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309368" y="3717032"/>
            <a:ext cx="0" cy="8063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160268" y="3729732"/>
            <a:ext cx="0" cy="8063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  <p:bldP spid="27" grpId="0"/>
      <p:bldP spid="28" grpId="0"/>
      <p:bldP spid="29" grpId="0"/>
      <p:bldP spid="30" grpId="0"/>
      <p:bldP spid="31" grpId="0"/>
      <p:bldP spid="39" grpId="2"/>
      <p:bldP spid="47" grpId="3"/>
      <p:bldP spid="48" grpId="3" animBg="1"/>
      <p:bldP spid="50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88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?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928926" y="1109174"/>
            <a:ext cx="5891570" cy="2677016"/>
            <a:chOff x="3491856" y="1181182"/>
            <a:chExt cx="5250270" cy="2291274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1856" y="1530160"/>
              <a:ext cx="5243908" cy="194229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407808" y="16430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802" y="1643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0364" y="2214554"/>
            <a:ext cx="576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2:12pm  up 7 days, 5:28, 3 users, load average : 0.33, 0.33, 0.02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00364" y="2617769"/>
            <a:ext cx="5269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user      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tty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   </a:t>
            </a:r>
            <a:r>
              <a:rPr lang="en-US" altLang="ko-KR" sz="11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login@   </a:t>
            </a:r>
            <a:r>
              <a:rPr lang="en-US" altLang="ko-KR" sz="7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idle     JCPU   PCPU   what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ic          tty7     </a:t>
            </a:r>
            <a:r>
              <a:rPr lang="en-US" altLang="ko-KR" sz="7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15:16     </a:t>
            </a:r>
            <a:r>
              <a:rPr lang="en-US" altLang="ko-KR" sz="12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0.00s   </a:t>
            </a:r>
            <a:r>
              <a:rPr lang="en-US" altLang="ko-KR" sz="5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1.88s  </a:t>
            </a:r>
            <a:r>
              <a:rPr lang="en-US" altLang="ko-KR" sz="3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0.10s  </a:t>
            </a:r>
            <a:r>
              <a:rPr lang="en-US" altLang="ko-KR" sz="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gnome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ic        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pts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/1    </a:t>
            </a:r>
            <a:r>
              <a:rPr lang="en-US" altLang="ko-KR" sz="7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15:26     </a:t>
            </a:r>
            <a:r>
              <a:rPr lang="en-US" altLang="ko-KR" sz="105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7:40    0.00s  </a:t>
            </a:r>
            <a:r>
              <a:rPr lang="en-US" altLang="ko-KR" sz="9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0.00s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bash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        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pts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/2    15:34     </a:t>
            </a:r>
            <a:r>
              <a:rPr lang="en-US" altLang="ko-KR" sz="10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0.00s 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0.00s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0.00s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 </a:t>
            </a:r>
            <a:r>
              <a:rPr lang="en-US" altLang="ko-KR" sz="5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w       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5684" y="1702346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접속 중인 사용자들이 어떤 작업을 하는지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00364" y="2186304"/>
            <a:ext cx="571504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7073270" y="3915426"/>
            <a:ext cx="2714644" cy="18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57884" y="5286388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시스템 상태와 현재 수행 중인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pPr algn="r"/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프로그램 수 요약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0364" y="2640332"/>
            <a:ext cx="785818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rot="5400000">
            <a:off x="2678895" y="4321974"/>
            <a:ext cx="1500199" cy="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57488" y="512148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사용자 이름</a:t>
            </a:r>
            <a:endParaRPr lang="en-US" altLang="ko-KR" sz="14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86182" y="2640332"/>
            <a:ext cx="785818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820772" y="4034301"/>
            <a:ext cx="927900" cy="305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51920" y="450057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접속방법</a:t>
            </a:r>
            <a:endParaRPr lang="en-US" altLang="ko-KR" sz="14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000" y="2640332"/>
            <a:ext cx="809818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rot="5400000">
            <a:off x="4183305" y="4393414"/>
            <a:ext cx="1643075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57686" y="527424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로그인 한 시간</a:t>
            </a:r>
            <a:endParaRPr lang="en-US" altLang="ko-KR" sz="14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64088" y="2640332"/>
            <a:ext cx="635878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/>
          <p:nvPr/>
        </p:nvCxnSpPr>
        <p:spPr>
          <a:xfrm rot="5400000">
            <a:off x="5151829" y="4143381"/>
            <a:ext cx="1143009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1818" y="476316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작업을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수행한 시간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10008" y="2643182"/>
            <a:ext cx="642942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 rot="5400000">
            <a:off x="7453805" y="3857629"/>
            <a:ext cx="571505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28270" y="414338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사용자가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하고 있는 작업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07902" y="2643182"/>
            <a:ext cx="599495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rot="5400000">
            <a:off x="5514945" y="4429132"/>
            <a:ext cx="1714513" cy="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72198" y="5425875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사용자가 수행한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모든 작업에 대해서 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CPU</a:t>
            </a:r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가 사용된 시간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00036" y="2640332"/>
            <a:ext cx="609604" cy="931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7028419" y="3572670"/>
            <a:ext cx="1" cy="100845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660232" y="4647257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수행 중인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작업에 대해서 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CPU</a:t>
            </a:r>
            <a:r>
              <a:rPr lang="ko-KR" altLang="en-US" sz="12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가 사용된 시간</a:t>
            </a:r>
            <a:endParaRPr lang="en-US" altLang="ko-KR" sz="12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51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773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27" grpId="0"/>
      <p:bldP spid="28" grpId="0"/>
      <p:bldP spid="29" grpId="0" animBg="1"/>
      <p:bldP spid="29" grpId="1" animBg="1"/>
      <p:bldP spid="33" grpId="0"/>
      <p:bldP spid="33" grpId="1"/>
      <p:bldP spid="39" grpId="0"/>
      <p:bldP spid="45" grpId="0"/>
      <p:bldP spid="48" grpId="0"/>
      <p:bldP spid="52" grpId="0"/>
      <p:bldP spid="61" grpId="0"/>
      <p:bldP spid="65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95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347864" y="1109174"/>
            <a:ext cx="5472632" cy="2962768"/>
            <a:chOff x="3491856" y="1181182"/>
            <a:chExt cx="5250270" cy="2535850"/>
          </a:xfrm>
        </p:grpSpPr>
        <p:sp>
          <p:nvSpPr>
            <p:cNvPr id="14" name="양쪽 모서리가 둥근 사각형 13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1856" y="1530160"/>
              <a:ext cx="5243908" cy="21868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27886" y="1643050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1880" y="1643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8870" y="2165968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14.5u 17.0s 29:13 1% 172+217io 160pf+lw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770878" y="2187176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>
            <a:off x="4094914" y="2547216"/>
            <a:ext cx="24229" cy="285720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98870" y="5404422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명령어 번역기가 사용한 사용자 시간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(user time)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29124" y="2184736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2"/>
          </p:cNvCxnSpPr>
          <p:nvPr/>
        </p:nvCxnSpPr>
        <p:spPr>
          <a:xfrm>
            <a:off x="4753160" y="2544776"/>
            <a:ext cx="0" cy="22958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7686" y="4904356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시스템 시간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 (system time)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072066" y="2184736"/>
            <a:ext cx="64807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3" idx="2"/>
          </p:cNvCxnSpPr>
          <p:nvPr/>
        </p:nvCxnSpPr>
        <p:spPr>
          <a:xfrm>
            <a:off x="5396102" y="2544776"/>
            <a:ext cx="0" cy="186723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57677" y="442913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CPU 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시간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6436" y="2753021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date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275302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%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98870" y="3273982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Wed  Sep 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12   15:32:28 EDT 2012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57752" y="2786058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날짜와 시간을 나타내는 명령어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39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24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  <p:bldP spid="24" grpId="0"/>
      <p:bldP spid="25" grpId="0" animBg="1"/>
      <p:bldP spid="25" grpId="1" animBg="1"/>
      <p:bldP spid="28" grpId="0"/>
      <p:bldP spid="28" grpId="1"/>
      <p:bldP spid="29" grpId="0" animBg="1"/>
      <p:bldP spid="29" grpId="1" animBg="1"/>
      <p:bldP spid="32" grpId="0"/>
      <p:bldP spid="32" grpId="1"/>
      <p:bldP spid="33" grpId="0" animBg="1"/>
      <p:bldP spid="33" grpId="1" animBg="1"/>
      <p:bldP spid="40" grpId="0"/>
      <p:bldP spid="40" grpId="1"/>
      <p:bldP spid="46" grpId="0"/>
      <p:bldP spid="47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.bmp"/>
          <p:cNvPicPr>
            <a:picLocks noChangeAspect="1"/>
          </p:cNvPicPr>
          <p:nvPr/>
        </p:nvPicPr>
        <p:blipFill>
          <a:blip r:embed="rId2" cstate="print"/>
          <a:srcRect b="12151"/>
          <a:stretch>
            <a:fillRect/>
          </a:stretch>
        </p:blipFill>
        <p:spPr>
          <a:xfrm>
            <a:off x="35496" y="714356"/>
            <a:ext cx="7929586" cy="50799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3808" y="2924944"/>
            <a:ext cx="5357818" cy="110799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Thank you</a:t>
            </a:r>
          </a:p>
        </p:txBody>
      </p:sp>
      <p:pic>
        <p:nvPicPr>
          <p:cNvPr id="4" name="Picture 2" descr="F:\PngImage\diaryIcon\1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164288" y="2213414"/>
            <a:ext cx="1071570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연결선 4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6116" y="106551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00B0F0"/>
                </a:solidFill>
                <a:latin typeface="Elephant" pitchFamily="18" charset="0"/>
              </a:rPr>
              <a:t>Content</a:t>
            </a:r>
            <a:endParaRPr lang="ko-KR" altLang="en-US" sz="3600" dirty="0">
              <a:solidFill>
                <a:srgbClr val="00B0F0"/>
              </a:solidFill>
              <a:latin typeface="Elephan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24148" y="1772816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ko-KR" altLang="en-US" sz="2000" b="1" dirty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4148" y="2341654"/>
            <a:ext cx="458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20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20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24148" y="2880843"/>
            <a:ext cx="333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20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4148" y="3454057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8559" y="4005064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8559" y="4583449"/>
            <a:ext cx="41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24148" y="5189130"/>
            <a:ext cx="3413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20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20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2050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5146" y="3068198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95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5" grpId="0"/>
      <p:bldP spid="21" grpId="0"/>
      <p:bldP spid="23" grpId="0"/>
      <p:bldP spid="32" grpId="0"/>
      <p:bldP spid="40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44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321379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login: 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2650071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Password: </a:t>
            </a:r>
          </a:p>
        </p:txBody>
      </p:sp>
      <p:pic>
        <p:nvPicPr>
          <p:cNvPr id="1026" name="Picture 2" descr="C:\Documents and Settings\cic\My Documents\My Pictures\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47398"/>
            <a:ext cx="1623196" cy="16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cic\My Documents\My Pictures\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63" y="1067147"/>
            <a:ext cx="6166151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88556" y="1503581"/>
            <a:ext cx="266640" cy="35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Documents and Settings\cic\My Documents\My Pictures\3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"/>
          <a:stretch/>
        </p:blipFill>
        <p:spPr bwMode="auto">
          <a:xfrm>
            <a:off x="2871263" y="981472"/>
            <a:ext cx="6166151" cy="50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92" y="3992364"/>
            <a:ext cx="162642" cy="13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747980" y="4574271"/>
            <a:ext cx="553438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13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44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321379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login: 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2650071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Password: </a:t>
            </a:r>
          </a:p>
        </p:txBody>
      </p:sp>
      <p:pic>
        <p:nvPicPr>
          <p:cNvPr id="47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ocuments and Settings\cic\바탕 화면\아아\사진\로그인후.bm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" t="494" r="-4" b="11675"/>
          <a:stretch/>
        </p:blipFill>
        <p:spPr bwMode="auto">
          <a:xfrm>
            <a:off x="2880391" y="1187167"/>
            <a:ext cx="6272738" cy="43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Documents and Settings\cic\My Documents\My Pictures\1123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022" y="2481863"/>
            <a:ext cx="3419475" cy="9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452320" y="1052736"/>
            <a:ext cx="1512168" cy="426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452145" y="957853"/>
            <a:ext cx="4680520" cy="576064"/>
          </a:xfrm>
          <a:prstGeom prst="wedgeRoundRectCallout">
            <a:avLst>
              <a:gd name="adj1" fmla="val -42486"/>
              <a:gd name="adj2" fmla="val 19036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계정이</a:t>
            </a:r>
            <a:r>
              <a:rPr lang="ko-KR" altLang="en-US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름</a:t>
            </a:r>
            <a:r>
              <a:rPr lang="en-US" altLang="ko-KR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현재 날짜</a:t>
            </a:r>
            <a:r>
              <a:rPr lang="en-US" altLang="ko-KR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현재 시간</a:t>
            </a:r>
            <a:endParaRPr lang="ko-KR" altLang="en-US" dirty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30" name="Picture 6" descr="C:\Documents and Settings\cic\바탕 화면\아아\사진\메뉴2.bmp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-30690" r="-25568" b="3625"/>
          <a:stretch/>
        </p:blipFill>
        <p:spPr bwMode="auto">
          <a:xfrm>
            <a:off x="2880391" y="-675456"/>
            <a:ext cx="7885637" cy="64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Documents and Settings\cic\바탕 화면\아아\사진\터미널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 t="-17612" r="-23299" b="1933"/>
          <a:stretch/>
        </p:blipFill>
        <p:spPr bwMode="auto">
          <a:xfrm>
            <a:off x="2871263" y="27780"/>
            <a:ext cx="7745429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616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644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2" name="그룹 13"/>
          <p:cNvGrpSpPr/>
          <p:nvPr/>
        </p:nvGrpSpPr>
        <p:grpSpPr>
          <a:xfrm>
            <a:off x="3059808" y="1432155"/>
            <a:ext cx="5832672" cy="2356885"/>
            <a:chOff x="3491856" y="1181182"/>
            <a:chExt cx="5250270" cy="2907456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91856" y="1526244"/>
              <a:ext cx="5243908" cy="25623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34917" y="2204864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9662" y="22048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22122" y="2708920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시스템에서 로그아웃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38488" y="3140968"/>
            <a:ext cx="307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Ctrl+ D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로 로그아웃 가능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31840" y="2276872"/>
            <a:ext cx="36004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06621" y="2204864"/>
            <a:ext cx="41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명령어를 입력 받을 준비가 되어 있다는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사실을 알려주는 프롬프트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7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3" grpId="0"/>
      <p:bldP spid="24" grpId="0"/>
      <p:bldP spid="25" grpId="0"/>
      <p:bldP spid="26" grpId="0"/>
      <p:bldP spid="42" grpId="0" animBg="1"/>
      <p:bldP spid="42" grpId="1" animBg="1"/>
      <p:bldP spid="46" grpId="0"/>
      <p:bldP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44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2978110" y="1000108"/>
            <a:ext cx="6058386" cy="4997810"/>
            <a:chOff x="3491856" y="1181182"/>
            <a:chExt cx="5250270" cy="3099555"/>
          </a:xfrm>
        </p:grpSpPr>
        <p:sp>
          <p:nvSpPr>
            <p:cNvPr id="16" name="양쪽 모서리가 둥근 사각형 15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91856" y="1530160"/>
              <a:ext cx="5243908" cy="27505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203848" y="2289646"/>
            <a:ext cx="4786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Changing password for user 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Changing password for 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.</a:t>
            </a:r>
          </a:p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(current) UNIX password: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92880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63888" y="192880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passwd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868" y="155947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패스워드 변경하기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03848" y="31316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New UNIX  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: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03848" y="34197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Retype new UNIX 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: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102000" y="3789040"/>
            <a:ext cx="5927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BAD PASSWORD 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it is WAY to short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02000" y="43651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it is too simplistic/systematic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02000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it </a:t>
            </a:r>
            <a:r>
              <a:rPr lang="en-US" altLang="ko-KR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is based on a dictionary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word</a:t>
            </a:r>
            <a:endParaRPr lang="en-US" altLang="ko-KR" b="1" dirty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02000" y="4941168"/>
            <a:ext cx="594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it </a:t>
            </a:r>
            <a:r>
              <a:rPr lang="en-US" altLang="ko-KR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does not contain enough DIFFERENT characters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93988" y="5230941"/>
            <a:ext cx="594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</a:t>
            </a:r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asswd</a:t>
            </a:r>
            <a:r>
              <a:rPr lang="en-US" altLang="ko-KR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: all authentication tokens updated successfully.</a:t>
            </a:r>
            <a:endParaRPr lang="en-US" altLang="ko-KR" b="1" dirty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00192" y="4581128"/>
            <a:ext cx="2376264" cy="720080"/>
          </a:xfrm>
          <a:prstGeom prst="round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정상적으로 변경</a:t>
            </a:r>
            <a:r>
              <a:rPr lang="en-US" altLang="ko-KR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46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  <p:bldP spid="22" grpId="0"/>
      <p:bldP spid="26" grpId="0"/>
      <p:bldP spid="27" grpId="0"/>
      <p:bldP spid="29" grpId="1"/>
      <p:bldP spid="32" grpId="0"/>
      <p:bldP spid="33" grpId="0"/>
      <p:bldP spid="36" grpId="0"/>
      <p:bldP spid="42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66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93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57488" y="850454"/>
            <a:ext cx="5786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패스워드가 최소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6</a:t>
            </a: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개의 문자로 구성되어 있는가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57488" y="1207644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패스워드가 길면 길수록 보안성은 강해진다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57488" y="1636272"/>
            <a:ext cx="5643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패스워드가 숫자와 문자를 모두 포함하고 있는가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57488" y="1993462"/>
            <a:ext cx="440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숫자와 문자가 섞여있는 것이 더 좋다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57488" y="2350652"/>
            <a:ext cx="3750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대문자와 소문자가 섞여있는가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885488" y="2695700"/>
            <a:ext cx="294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섞여있는 것이 더 좋다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57488" y="3065032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최소 한 개의 특수 문자를 포함하고 있는가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57488" y="3418833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%, !, @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혹은 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등을 포함하는 것이 좋다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57488" y="3779412"/>
            <a:ext cx="4597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온라인 사전에 포함되어 있는 단어인가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857520" y="4136602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공통적으로 많이 쓰이는 단어는 피하는 것이 좋다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857520" y="4493792"/>
            <a:ext cx="6072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  <a:buFont typeface="Arial" pitchFamily="34" charset="0"/>
              <a:buChar char="•"/>
            </a:pPr>
            <a:r>
              <a:rPr lang="ko-KR" altLang="en-US" dirty="0" smtClean="0">
                <a:latin typeface="HY산B" pitchFamily="18" charset="-127"/>
                <a:ea typeface="HY산B" pitchFamily="18" charset="-127"/>
              </a:rPr>
              <a:t>계정 이름과 관련이 있는 이름이나 단어로 되어 있는가 </a:t>
            </a:r>
            <a:r>
              <a:rPr lang="en-US" altLang="ko-KR" dirty="0" smtClean="0"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57520" y="4850982"/>
            <a:ext cx="6072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현재 실험실의 계정 </a:t>
            </a:r>
            <a:r>
              <a:rPr lang="en-US" altLang="ko-KR" dirty="0" err="1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에 대한 패스워드로 </a:t>
            </a:r>
            <a:r>
              <a:rPr lang="en-US" altLang="ko-KR" dirty="0" err="1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를 사용하는 것은 좋지 않다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여러 학생들이 사용하므로 편의상 간단하게 사용함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928926" y="5867980"/>
            <a:ext cx="6072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738" indent="-72000">
              <a:spcBef>
                <a:spcPct val="50000"/>
              </a:spcBef>
            </a:pPr>
            <a:r>
              <a:rPr lang="en-US" altLang="ko-KR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※</a:t>
            </a:r>
            <a:r>
              <a:rPr lang="en-US" altLang="ko-KR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패스워드 분실 시 즉시 시스템 관리자에게 알림</a:t>
            </a:r>
            <a:endParaRPr lang="en-US" altLang="ko-KR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31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3347864" y="1109174"/>
            <a:ext cx="5472632" cy="3034207"/>
            <a:chOff x="3491856" y="1181182"/>
            <a:chExt cx="5250270" cy="2596995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91856" y="1530160"/>
              <a:ext cx="5243908" cy="22480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44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..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1643050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whoami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554" y="1643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5994" y="21659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endParaRPr lang="en-US" altLang="ko-KR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9947" y="2596078"/>
            <a:ext cx="458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The command lists the account </a:t>
            </a:r>
            <a:r>
              <a:rPr lang="en-US" altLang="ko-KR" sz="14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name </a:t>
            </a:r>
            <a:r>
              <a:rPr lang="en-US" altLang="ko-KR" sz="1400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associated </a:t>
            </a:r>
            <a:r>
              <a:rPr lang="en-US" altLang="ko-KR" sz="1400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 with the current </a:t>
            </a:r>
            <a:r>
              <a:rPr lang="en-US" altLang="ko-KR" sz="1400" b="1" dirty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login.</a:t>
            </a:r>
            <a:endParaRPr lang="en-US" altLang="ko-KR" sz="1400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3560" y="3108254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who am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i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7554" y="310825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$</a:t>
            </a:r>
            <a:endParaRPr lang="en-US" altLang="ko-KR" sz="2400" b="1" dirty="0" smtClean="0">
              <a:solidFill>
                <a:schemeClr val="bg1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1639" y="3631172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sz="16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 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pts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/1</a:t>
            </a:r>
            <a:r>
              <a:rPr lang="en-US" altLang="ko-KR" sz="1600" b="1" dirty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   2012-09-12 15:34 (:0.0)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38176" y="3643314"/>
            <a:ext cx="68670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28094" y="3643314"/>
            <a:ext cx="92588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997524" y="4000504"/>
            <a:ext cx="4398" cy="13565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9872" y="548856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계정 이름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53980" y="3643314"/>
            <a:ext cx="258364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rot="5400000">
            <a:off x="4396479" y="4464057"/>
            <a:ext cx="928694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71995" y="498770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통신 라인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5400000">
            <a:off x="5739181" y="4705531"/>
            <a:ext cx="1411642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20148" y="550070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로그인한 시간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43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2" grpId="0"/>
      <p:bldP spid="27" grpId="0"/>
      <p:bldP spid="31" grpId="0"/>
      <p:bldP spid="32" grpId="0"/>
      <p:bldP spid="33" grpId="0"/>
      <p:bldP spid="36" grpId="0" animBg="1"/>
      <p:bldP spid="40" grpId="0" animBg="1"/>
      <p:bldP spid="48" grpId="0"/>
      <p:bldP spid="51" grpId="0" animBg="1"/>
      <p:bldP spid="53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7"/>
          <p:cNvGrpSpPr/>
          <p:nvPr/>
        </p:nvGrpSpPr>
        <p:grpSpPr>
          <a:xfrm>
            <a:off x="3347864" y="1109174"/>
            <a:ext cx="5472632" cy="2176950"/>
            <a:chOff x="3491856" y="1181182"/>
            <a:chExt cx="5250270" cy="1863264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3498218" y="1181182"/>
              <a:ext cx="5243908" cy="591634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491856" y="1530161"/>
              <a:ext cx="5243908" cy="1514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406" y="64291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8A8A8A"/>
                </a:solidFill>
                <a:latin typeface="Elephant" pitchFamily="18" charset="0"/>
              </a:rPr>
              <a:t>Content</a:t>
            </a:r>
            <a:endParaRPr lang="ko-KR" altLang="en-US" sz="1600" dirty="0">
              <a:solidFill>
                <a:srgbClr val="8A8A8A"/>
              </a:solidFill>
              <a:latin typeface="Elephant" pitchFamily="18" charset="0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0" y="6356370"/>
            <a:ext cx="9144000" cy="1588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143372" y="0"/>
            <a:ext cx="500062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0"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Chapter 02. 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시스템 접속과 </a:t>
            </a:r>
            <a:r>
              <a:rPr kumimoji="0"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명령행의</a:t>
            </a:r>
            <a:r>
              <a:rPr kumimoji="0"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산B" pitchFamily="18" charset="-127"/>
                <a:ea typeface="HY산B" pitchFamily="18" charset="-127"/>
              </a:rPr>
              <a:t> 사용</a:t>
            </a:r>
            <a:endParaRPr kumimoji="0"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44" y="1916832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로그인한 다음에는</a:t>
            </a:r>
            <a:r>
              <a:rPr lang="en-US" altLang="ko-KR" sz="1200" b="1" dirty="0" smtClean="0">
                <a:solidFill>
                  <a:srgbClr val="00B0F0"/>
                </a:solidFill>
                <a:latin typeface="HY산B" pitchFamily="18" charset="-127"/>
                <a:ea typeface="HY산B" pitchFamily="18" charset="-127"/>
              </a:rPr>
              <a:t>..</a:t>
            </a:r>
            <a:endParaRPr lang="ko-KR" altLang="en-US" sz="1200" b="1" dirty="0">
              <a:solidFill>
                <a:srgbClr val="00B0F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66" y="1340768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en-US" altLang="ko-KR" sz="1200" b="1" dirty="0" err="1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passwd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명령어로 패스워드 변경하기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66" y="1628800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안전한 패스워드 선택하기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77" y="2204864"/>
            <a:ext cx="1560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누가 접속 중인가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877" y="2492896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그들은 지금 무엇을 하고 있는가</a:t>
            </a:r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466" y="2780928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현재 날짜와 시간 알아보기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66" y="1052736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* </a:t>
            </a:r>
            <a:r>
              <a:rPr lang="ko-KR" altLang="en-US" sz="1200" b="1" dirty="0" smtClean="0">
                <a:solidFill>
                  <a:srgbClr val="8A8A8A"/>
                </a:solidFill>
                <a:latin typeface="HY산B" pitchFamily="18" charset="-127"/>
                <a:ea typeface="HY산B" pitchFamily="18" charset="-127"/>
              </a:rPr>
              <a:t>시스템에 로그인 및 로그아웃하기</a:t>
            </a:r>
            <a:endParaRPr lang="en-US" altLang="ko-KR" sz="1200" b="1" dirty="0" smtClean="0">
              <a:solidFill>
                <a:srgbClr val="8A8A8A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6416" y="228177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26" y="228177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3552" y="2804694"/>
            <a:ext cx="513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uid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=500(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)   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gid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=500(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)     groups=500(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cic</a:t>
            </a:r>
            <a:r>
              <a:rPr lang="en-US" altLang="ko-KR" sz="1600" b="1" dirty="0" smtClean="0">
                <a:solidFill>
                  <a:schemeClr val="bg1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71868" y="1643050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어떤 그룹에 속해 있고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, </a:t>
            </a:r>
          </a:p>
          <a:p>
            <a:pPr algn="r"/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계정 이름에 부여된 </a:t>
            </a:r>
            <a:r>
              <a:rPr lang="ko-KR" altLang="en-US" b="1" dirty="0" err="1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식별자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 값을 알아볼 때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477713" y="2771380"/>
            <a:ext cx="14543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rot="5400000">
            <a:off x="3458462" y="3999540"/>
            <a:ext cx="1714512" cy="192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59426" y="4854371"/>
            <a:ext cx="376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사용자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ID 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번호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( </a:t>
            </a:r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사용자 계정에 할당 된 유일한 값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932639" y="2770508"/>
            <a:ext cx="1581981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rot="5400000">
            <a:off x="5387609" y="3714109"/>
            <a:ext cx="1143008" cy="12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97699" y="428625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그룹 </a:t>
            </a:r>
            <a:r>
              <a:rPr lang="en-US" altLang="ko-KR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ID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514620" y="2770508"/>
            <a:ext cx="20002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119877" y="3714109"/>
            <a:ext cx="1143008" cy="12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02764" y="428681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산B" pitchFamily="18" charset="-127"/>
                <a:ea typeface="HY산B" pitchFamily="18" charset="-127"/>
              </a:rPr>
              <a:t>그룹 이름</a:t>
            </a:r>
            <a:endParaRPr lang="en-US" altLang="ko-KR" b="1" dirty="0" smtClean="0">
              <a:solidFill>
                <a:srgbClr val="C00000"/>
              </a:solidFill>
              <a:latin typeface="HY산B" pitchFamily="18" charset="-127"/>
              <a:ea typeface="HY산B" pitchFamily="18" charset="-127"/>
            </a:endParaRPr>
          </a:p>
        </p:txBody>
      </p:sp>
      <p:pic>
        <p:nvPicPr>
          <p:cNvPr id="31" name="Picture 2" descr="C:\Documents and Settings\cic\My Documents\My Pictures\s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59" b="89066" l="10000" r="86081">
                        <a14:foregroundMark x1="15000" y1="33598" x2="23649" y2="53082"/>
                        <a14:foregroundMark x1="28514" y1="70875" x2="10000" y2="23658"/>
                        <a14:foregroundMark x1="20270" y1="58350" x2="22568" y2="58847"/>
                        <a14:foregroundMark x1="51081" y1="37276" x2="55000" y2="38171"/>
                        <a14:foregroundMark x1="47432" y1="36879" x2="50405" y2="36282"/>
                        <a14:foregroundMark x1="40946" y1="85089" x2="54730" y2="85288"/>
                        <a14:foregroundMark x1="47703" y1="87773" x2="56486" y2="89165"/>
                        <a14:foregroundMark x1="65541" y1="55268" x2="86081" y2="76044"/>
                        <a14:foregroundMark x1="36486" y1="55964" x2="32838" y2="57455"/>
                        <a14:backgroundMark x1="73243" y1="84990" x2="71757" y2="83201"/>
                        <a14:backgroundMark x1="78514" y1="82704" x2="75000" y2="86978"/>
                        <a14:backgroundMark x1="62027" y1="87674" x2="62027" y2="77535"/>
                        <a14:backgroundMark x1="74730" y1="77833" x2="84054" y2="77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0926" r="28558" b="9627"/>
          <a:stretch/>
        </p:blipFill>
        <p:spPr bwMode="auto">
          <a:xfrm flipH="1">
            <a:off x="251520" y="3078574"/>
            <a:ext cx="1905793" cy="26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43" grpId="0"/>
      <p:bldP spid="45" grpId="0" animBg="1"/>
      <p:bldP spid="62" grpId="0"/>
      <p:bldP spid="63" grpId="0" animBg="1"/>
      <p:bldP spid="67" grpId="0"/>
      <p:bldP spid="68" grpId="0" animBg="1"/>
      <p:bldP spid="7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12700">
          <a:noFill/>
          <a:miter lim="800000"/>
          <a:headEnd/>
          <a:tailEnd/>
        </a:ln>
      </a:spPr>
      <a:bodyPr wrap="square" anchor="t">
        <a:spAutoFit/>
      </a:bodyPr>
      <a:lstStyle>
        <a:defPPr marL="185738" indent="-72000" algn="l">
          <a:spcBef>
            <a:spcPct val="50000"/>
          </a:spcBef>
          <a:defRPr sz="800" dirty="0" smtClean="0">
            <a:latin typeface="Arial Black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9148</TotalTime>
  <Words>988</Words>
  <Application>Microsoft Office PowerPoint</Application>
  <PresentationFormat>화면 슬라이드 쇼(4:3)</PresentationFormat>
  <Paragraphs>223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배재학 (Jae-Hak J. Bae)</cp:lastModifiedBy>
  <cp:revision>895</cp:revision>
  <dcterms:created xsi:type="dcterms:W3CDTF">2010-08-30T08:21:49Z</dcterms:created>
  <dcterms:modified xsi:type="dcterms:W3CDTF">2015-09-03T04:21:51Z</dcterms:modified>
</cp:coreProperties>
</file>