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91" r:id="rId2"/>
    <p:sldId id="256" r:id="rId3"/>
    <p:sldId id="257" r:id="rId4"/>
    <p:sldId id="264" r:id="rId5"/>
    <p:sldId id="272" r:id="rId6"/>
    <p:sldId id="271" r:id="rId7"/>
    <p:sldId id="274" r:id="rId8"/>
    <p:sldId id="275" r:id="rId9"/>
    <p:sldId id="276" r:id="rId10"/>
    <p:sldId id="277" r:id="rId11"/>
    <p:sldId id="278" r:id="rId12"/>
    <p:sldId id="282" r:id="rId13"/>
    <p:sldId id="281" r:id="rId14"/>
    <p:sldId id="280" r:id="rId15"/>
    <p:sldId id="279" r:id="rId16"/>
    <p:sldId id="283" r:id="rId17"/>
    <p:sldId id="287" r:id="rId18"/>
    <p:sldId id="288" r:id="rId19"/>
    <p:sldId id="286" r:id="rId20"/>
    <p:sldId id="290" r:id="rId21"/>
    <p:sldId id="289" r:id="rId22"/>
  </p:sldIdLst>
  <p:sldSz cx="10693400" cy="7561263"/>
  <p:notesSz cx="6858000" cy="9144000"/>
  <p:embeddedFontLst>
    <p:embeddedFont>
      <p:font typeface="나눔고딕" charset="-127"/>
      <p:regular r:id="rId24"/>
      <p:bold r:id="rId25"/>
    </p:embeddedFont>
    <p:embeddedFont>
      <p:font typeface="맑은 고딕" pitchFamily="50" charset="-127"/>
      <p:regular r:id="rId26"/>
      <p:bold r:id="rId27"/>
    </p:embeddedFont>
    <p:embeddedFont>
      <p:font typeface="HY동녘M" pitchFamily="18" charset="-127"/>
      <p:regular r:id="rId28"/>
    </p:embeddedFont>
    <p:embeddedFont>
      <p:font typeface="나눔고딕 ExtraBold" charset="-127"/>
      <p:bold r:id="rId29"/>
    </p:embeddedFont>
  </p:embeddedFontLst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3F1"/>
    <a:srgbClr val="EE77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25" autoAdjust="0"/>
  </p:normalViewPr>
  <p:slideViewPr>
    <p:cSldViewPr>
      <p:cViewPr>
        <p:scale>
          <a:sx n="66" d="100"/>
          <a:sy n="66" d="100"/>
        </p:scale>
        <p:origin x="-690" y="-75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64CEC-9525-469E-898B-A4143BDC3E6F}" type="datetimeFigureOut">
              <a:rPr lang="ko-KR" altLang="en-US" smtClean="0"/>
              <a:pPr/>
              <a:t>2012-10-10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1A294-3C31-4D6A-91E1-9B464D05B5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1A294-3C31-4D6A-91E1-9B464D05B5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1A294-3C31-4D6A-91E1-9B464D05B5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 rot="-2700000">
            <a:off x="4786104" y="962134"/>
            <a:ext cx="5676666" cy="22326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pos="1792288" algn="l"/>
              </a:tabLst>
              <a:defRPr sz="10800" b="1" spc="150" baseline="0">
                <a:solidFill>
                  <a:srgbClr val="54C3F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 rot="5400000" flipH="1" flipV="1">
            <a:off x="1466568" y="3853657"/>
            <a:ext cx="2880000" cy="2880000"/>
          </a:xfrm>
          <a:prstGeom prst="line">
            <a:avLst/>
          </a:prstGeom>
          <a:ln w="1270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rot="5400000" flipH="1" flipV="1">
            <a:off x="6561146" y="-162773"/>
            <a:ext cx="1800000" cy="1800000"/>
          </a:xfrm>
          <a:prstGeom prst="line">
            <a:avLst/>
          </a:prstGeom>
          <a:ln w="12700">
            <a:solidFill>
              <a:srgbClr val="EE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rot="-2700000">
            <a:off x="3838117" y="767724"/>
            <a:ext cx="3087797" cy="14080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700"/>
              </a:lnSpc>
              <a:buNone/>
              <a:defRPr sz="2100" b="1" spc="8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 rot="-2700000">
            <a:off x="6211977" y="771432"/>
            <a:ext cx="1800000" cy="19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100" b="1" spc="3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smtClean="0"/>
              <a:t>리서치 진행 날짜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 rot="-2700000">
            <a:off x="1492805" y="5917971"/>
            <a:ext cx="2230842" cy="76411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100" b="1" spc="0" baseline="0">
                <a:solidFill>
                  <a:srgbClr val="54C3F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작성자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 rot="-2700000">
            <a:off x="6612964" y="2788994"/>
            <a:ext cx="5676666" cy="22326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pos="1792288" algn="l"/>
              </a:tabLst>
              <a:defRPr sz="10800" b="1" spc="15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REPORT</a:t>
            </a:r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5" hasCustomPrompt="1"/>
          </p:nvPr>
        </p:nvSpPr>
        <p:spPr>
          <a:xfrm rot="-2700000">
            <a:off x="-1209829" y="577105"/>
            <a:ext cx="5676666" cy="49779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pos="1792288" algn="l"/>
              </a:tabLst>
              <a:defRPr sz="10800" b="1" spc="15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 rot="5400000" flipH="1" flipV="1">
            <a:off x="1466568" y="3853657"/>
            <a:ext cx="2880000" cy="2880000"/>
          </a:xfrm>
          <a:prstGeom prst="line">
            <a:avLst/>
          </a:prstGeom>
          <a:ln w="1270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 rot="5400000" flipH="1" flipV="1">
            <a:off x="6561146" y="-162773"/>
            <a:ext cx="1800000" cy="1800000"/>
          </a:xfrm>
          <a:prstGeom prst="line">
            <a:avLst/>
          </a:prstGeom>
          <a:ln w="12700">
            <a:solidFill>
              <a:srgbClr val="EE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5940000" y="1188207"/>
            <a:ext cx="3297600" cy="54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200"/>
              </a:lnSpc>
              <a:buNone/>
              <a:defRPr sz="2100" b="1" spc="7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48000" y="1188207"/>
            <a:ext cx="792000" cy="54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200"/>
              </a:lnSpc>
              <a:buNone/>
              <a:defRPr sz="2100" b="1" spc="7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01.</a:t>
            </a:r>
          </a:p>
          <a:p>
            <a:pPr lvl="0"/>
            <a:r>
              <a:rPr lang="en-US" altLang="ko-KR" dirty="0" smtClean="0"/>
              <a:t>02.</a:t>
            </a:r>
          </a:p>
          <a:p>
            <a:pPr lvl="0"/>
            <a:r>
              <a:rPr lang="en-US" altLang="ko-KR" dirty="0" smtClean="0"/>
              <a:t>03.</a:t>
            </a:r>
          </a:p>
          <a:p>
            <a:pPr lvl="0"/>
            <a:r>
              <a:rPr lang="en-US" altLang="ko-KR" dirty="0" smtClean="0"/>
              <a:t>04.</a:t>
            </a:r>
          </a:p>
          <a:p>
            <a:pPr lvl="0"/>
            <a:r>
              <a:rPr lang="en-US" altLang="ko-KR" dirty="0" smtClean="0"/>
              <a:t>05.</a:t>
            </a:r>
            <a:endParaRPr lang="ko-KR" altLang="en-US" dirty="0"/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17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18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7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1439809" y="1151725"/>
            <a:ext cx="7812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챕터</a:t>
            </a:r>
            <a:r>
              <a:rPr lang="ko-KR" altLang="en-US" dirty="0" smtClean="0"/>
              <a:t> 내용</a:t>
            </a:r>
            <a:endParaRPr lang="ko-KR" altLang="en-US" dirty="0"/>
          </a:p>
        </p:txBody>
      </p:sp>
      <p:sp>
        <p:nvSpPr>
          <p:cNvPr id="2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29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28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3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940000" y="1134001"/>
            <a:ext cx="32976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2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리서치 질문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숫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143999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spc="-15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27%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1439808" y="5861872"/>
            <a:ext cx="2340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1439808" y="6822000"/>
            <a:ext cx="7812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6916759" y="5861872"/>
            <a:ext cx="2340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 userDrawn="1"/>
        </p:nvCxnSpPr>
        <p:spPr>
          <a:xfrm>
            <a:off x="4178283" y="5861872"/>
            <a:ext cx="2340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78284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spc="-15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43%</a:t>
            </a:r>
            <a:endParaRPr lang="ko-KR" altLang="en-US" dirty="0"/>
          </a:p>
        </p:txBody>
      </p:sp>
      <p:sp>
        <p:nvSpPr>
          <p:cNvPr id="3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691675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spc="-15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30%</a:t>
            </a:r>
            <a:endParaRPr lang="ko-KR" altLang="en-US" dirty="0"/>
          </a:p>
        </p:txBody>
      </p:sp>
      <p:sp>
        <p:nvSpPr>
          <p:cNvPr id="34" name="텍스트 개체 틀 25"/>
          <p:cNvSpPr>
            <a:spLocks noGrp="1"/>
          </p:cNvSpPr>
          <p:nvPr>
            <p:ph type="body" sz="quarter" idx="18" hasCustomPrompt="1"/>
          </p:nvPr>
        </p:nvSpPr>
        <p:spPr>
          <a:xfrm>
            <a:off x="143980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4178283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6" name="텍스트 개체 틀 25"/>
          <p:cNvSpPr>
            <a:spLocks noGrp="1"/>
          </p:cNvSpPr>
          <p:nvPr>
            <p:ph type="body" sz="quarter" idx="20" hasCustomPrompt="1"/>
          </p:nvPr>
        </p:nvSpPr>
        <p:spPr>
          <a:xfrm>
            <a:off x="691675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spc="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47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pic>
        <p:nvPicPr>
          <p:cNvPr id="48" name="그림 4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49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리서치 질문</a:t>
            </a:r>
            <a:endParaRPr lang="ko-KR" altLang="en-US" dirty="0"/>
          </a:p>
        </p:txBody>
      </p:sp>
      <p:sp>
        <p:nvSpPr>
          <p:cNvPr id="5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940000" y="1134000"/>
            <a:ext cx="611629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리서치 항목</a:t>
            </a:r>
            <a:endParaRPr lang="ko-KR" altLang="en-US" dirty="0"/>
          </a:p>
        </p:txBody>
      </p:sp>
      <p:sp>
        <p:nvSpPr>
          <p:cNvPr id="51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989785" y="1134000"/>
            <a:ext cx="2250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리서치 질문</a:t>
            </a:r>
            <a:endParaRPr lang="en-US" altLang="ko-KR" dirty="0" smtClean="0"/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6588142" y="1188208"/>
            <a:ext cx="324000" cy="458788"/>
            <a:chOff x="6624655" y="1188208"/>
            <a:chExt cx="324000" cy="458788"/>
          </a:xfrm>
        </p:grpSpPr>
        <p:cxnSp>
          <p:nvCxnSpPr>
            <p:cNvPr id="53" name="직선 연결선 52"/>
            <p:cNvCxnSpPr/>
            <p:nvPr userDrawn="1"/>
          </p:nvCxnSpPr>
          <p:spPr>
            <a:xfrm>
              <a:off x="6624655" y="1188208"/>
              <a:ext cx="324000" cy="1588"/>
            </a:xfrm>
            <a:prstGeom prst="line">
              <a:avLst/>
            </a:prstGeom>
            <a:ln w="12700">
              <a:solidFill>
                <a:srgbClr val="54C3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>
              <a:off x="6624655" y="1340608"/>
              <a:ext cx="324000" cy="1588"/>
            </a:xfrm>
            <a:prstGeom prst="line">
              <a:avLst/>
            </a:prstGeom>
            <a:ln w="12700">
              <a:solidFill>
                <a:srgbClr val="54C3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 userDrawn="1"/>
          </p:nvCxnSpPr>
          <p:spPr>
            <a:xfrm>
              <a:off x="6624655" y="1493008"/>
              <a:ext cx="324000" cy="1588"/>
            </a:xfrm>
            <a:prstGeom prst="line">
              <a:avLst/>
            </a:prstGeom>
            <a:ln w="12700">
              <a:solidFill>
                <a:srgbClr val="54C3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 userDrawn="1"/>
          </p:nvCxnSpPr>
          <p:spPr>
            <a:xfrm>
              <a:off x="6624655" y="1645408"/>
              <a:ext cx="324000" cy="1588"/>
            </a:xfrm>
            <a:prstGeom prst="line">
              <a:avLst/>
            </a:prstGeom>
            <a:ln w="12700">
              <a:solidFill>
                <a:srgbClr val="54C3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그래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6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8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리서치 질문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52000" y="3780631"/>
            <a:ext cx="1800000" cy="1588"/>
          </a:xfrm>
          <a:prstGeom prst="line">
            <a:avLst/>
          </a:prstGeom>
          <a:ln w="6350">
            <a:solidFill>
              <a:srgbClr val="EE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8632870" y="3780631"/>
            <a:ext cx="1800000" cy="1588"/>
          </a:xfrm>
          <a:prstGeom prst="line">
            <a:avLst/>
          </a:prstGeom>
          <a:ln w="6350">
            <a:solidFill>
              <a:srgbClr val="EE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39808" y="6822000"/>
            <a:ext cx="7812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439809" y="5277664"/>
            <a:ext cx="1422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7829584" y="5277664"/>
            <a:ext cx="1422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037253" y="5277664"/>
            <a:ext cx="1422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634697" y="5277664"/>
            <a:ext cx="1422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232141" y="5277664"/>
            <a:ext cx="1422000" cy="1588"/>
          </a:xfrm>
          <a:prstGeom prst="line">
            <a:avLst/>
          </a:prstGeom>
          <a:ln w="635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5"/>
          <p:cNvSpPr>
            <a:spLocks noGrp="1"/>
          </p:cNvSpPr>
          <p:nvPr>
            <p:ph type="body" sz="quarter" idx="18" hasCustomPrompt="1"/>
          </p:nvPr>
        </p:nvSpPr>
        <p:spPr>
          <a:xfrm>
            <a:off x="1439809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28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3046381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29" name="텍스트 개체 틀 25"/>
          <p:cNvSpPr>
            <a:spLocks noGrp="1"/>
          </p:cNvSpPr>
          <p:nvPr>
            <p:ph type="body" sz="quarter" idx="20" hasCustomPrompt="1"/>
          </p:nvPr>
        </p:nvSpPr>
        <p:spPr>
          <a:xfrm>
            <a:off x="4652953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30" name="텍스트 개체 틀 25"/>
          <p:cNvSpPr>
            <a:spLocks noGrp="1"/>
          </p:cNvSpPr>
          <p:nvPr>
            <p:ph type="body" sz="quarter" idx="21" hasCustomPrompt="1"/>
          </p:nvPr>
        </p:nvSpPr>
        <p:spPr>
          <a:xfrm>
            <a:off x="6223012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31" name="텍스트 개체 틀 25"/>
          <p:cNvSpPr>
            <a:spLocks noGrp="1"/>
          </p:cNvSpPr>
          <p:nvPr>
            <p:ph type="body" sz="quarter" idx="22" hasCustomPrompt="1"/>
          </p:nvPr>
        </p:nvSpPr>
        <p:spPr>
          <a:xfrm>
            <a:off x="7829584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spc="0" baseline="0">
                <a:solidFill>
                  <a:srgbClr val="EE77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32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940000" y="1134000"/>
            <a:ext cx="611629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리서치 항목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989785" y="1134000"/>
            <a:ext cx="2250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리서치 질문</a:t>
            </a:r>
            <a:endParaRPr lang="en-US" altLang="ko-KR" dirty="0" smtClean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6588142" y="1188208"/>
            <a:ext cx="324000" cy="458788"/>
            <a:chOff x="6624655" y="1188208"/>
            <a:chExt cx="324000" cy="458788"/>
          </a:xfrm>
        </p:grpSpPr>
        <p:cxnSp>
          <p:nvCxnSpPr>
            <p:cNvPr id="35" name="직선 연결선 34"/>
            <p:cNvCxnSpPr/>
            <p:nvPr userDrawn="1"/>
          </p:nvCxnSpPr>
          <p:spPr>
            <a:xfrm>
              <a:off x="6624655" y="1188208"/>
              <a:ext cx="324000" cy="1588"/>
            </a:xfrm>
            <a:prstGeom prst="line">
              <a:avLst/>
            </a:prstGeom>
            <a:ln w="12700">
              <a:solidFill>
                <a:srgbClr val="54C3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6624655" y="1340608"/>
              <a:ext cx="324000" cy="1588"/>
            </a:xfrm>
            <a:prstGeom prst="line">
              <a:avLst/>
            </a:prstGeom>
            <a:ln w="12700">
              <a:solidFill>
                <a:srgbClr val="54C3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 userDrawn="1"/>
          </p:nvCxnSpPr>
          <p:spPr>
            <a:xfrm>
              <a:off x="6624655" y="1493008"/>
              <a:ext cx="324000" cy="1588"/>
            </a:xfrm>
            <a:prstGeom prst="line">
              <a:avLst/>
            </a:prstGeom>
            <a:ln w="12700">
              <a:solidFill>
                <a:srgbClr val="54C3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6624655" y="1645408"/>
              <a:ext cx="324000" cy="1588"/>
            </a:xfrm>
            <a:prstGeom prst="line">
              <a:avLst/>
            </a:prstGeom>
            <a:ln w="12700">
              <a:solidFill>
                <a:srgbClr val="54C3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지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a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064520"/>
            <a:ext cx="10693400" cy="4918964"/>
          </a:xfrm>
          <a:prstGeom prst="rect">
            <a:avLst/>
          </a:prstGeom>
        </p:spPr>
      </p:pic>
      <p:sp>
        <p:nvSpPr>
          <p:cNvPr id="28" name="직사각형 27"/>
          <p:cNvSpPr/>
          <p:nvPr userDrawn="1"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357999" y="414000"/>
            <a:ext cx="2696597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6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탭터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8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940000" y="1134001"/>
            <a:ext cx="32976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1439808" y="1152000"/>
            <a:ext cx="3600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리서치 질문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V="1">
            <a:off x="490471" y="4729969"/>
            <a:ext cx="2994066" cy="2957556"/>
          </a:xfrm>
          <a:prstGeom prst="line">
            <a:avLst/>
          </a:prstGeom>
          <a:ln w="12700">
            <a:solidFill>
              <a:srgbClr val="54C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rot="5400000" flipH="1" flipV="1">
            <a:off x="6561146" y="-162773"/>
            <a:ext cx="1800000" cy="1800000"/>
          </a:xfrm>
          <a:prstGeom prst="line">
            <a:avLst/>
          </a:prstGeom>
          <a:ln w="12700">
            <a:solidFill>
              <a:srgbClr val="EE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39809" y="6482623"/>
            <a:ext cx="7812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spc="70" baseline="0">
                <a:solidFill>
                  <a:srgbClr val="EE77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5" r:id="rId7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sz="3600" dirty="0" err="1" smtClean="0">
                <a:solidFill>
                  <a:schemeClr val="tx1"/>
                </a:solidFill>
              </a:rPr>
              <a:t>한승안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 smtClean="0">
                <a:solidFill>
                  <a:schemeClr val="tx1"/>
                </a:solidFill>
              </a:rPr>
              <a:t>박재성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 smtClean="0">
                <a:solidFill>
                  <a:schemeClr val="tx1"/>
                </a:solidFill>
              </a:rPr>
              <a:t>권   혁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 smtClean="0">
                <a:solidFill>
                  <a:schemeClr val="tx1"/>
                </a:solidFill>
              </a:rPr>
              <a:t>박성준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 smtClean="0">
                <a:solidFill>
                  <a:schemeClr val="tx1"/>
                </a:solidFill>
              </a:rPr>
              <a:t>강건모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 err="1" smtClean="0">
                <a:solidFill>
                  <a:schemeClr val="tx1"/>
                </a:solidFill>
              </a:rPr>
              <a:t>김선열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 smtClean="0">
                <a:solidFill>
                  <a:schemeClr val="tx1"/>
                </a:solidFill>
              </a:rPr>
              <a:t>김시경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 smtClean="0">
                <a:solidFill>
                  <a:schemeClr val="tx1"/>
                </a:solidFill>
              </a:rPr>
              <a:t>노태규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 smtClean="0">
                <a:solidFill>
                  <a:schemeClr val="tx1"/>
                </a:solidFill>
              </a:rPr>
              <a:t>이강재</a:t>
            </a:r>
            <a:endParaRPr lang="en-US" altLang="ko-KR" sz="3600" dirty="0" smtClean="0">
              <a:solidFill>
                <a:schemeClr val="tx1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1422264" y="1188207"/>
            <a:ext cx="4517736" cy="54000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tx1"/>
                </a:solidFill>
              </a:rPr>
              <a:t>20062489</a:t>
            </a:r>
          </a:p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tx1"/>
                </a:solidFill>
              </a:rPr>
              <a:t>20112634</a:t>
            </a:r>
          </a:p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tx1"/>
                </a:solidFill>
              </a:rPr>
              <a:t>20082442</a:t>
            </a:r>
          </a:p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tx1"/>
                </a:solidFill>
              </a:rPr>
              <a:t>20082480</a:t>
            </a:r>
          </a:p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tx1"/>
                </a:solidFill>
              </a:rPr>
              <a:t>20092454</a:t>
            </a:r>
          </a:p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tx1"/>
                </a:solidFill>
              </a:rPr>
              <a:t>20092472</a:t>
            </a:r>
          </a:p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tx1"/>
                </a:solidFill>
              </a:rPr>
              <a:t>20092475</a:t>
            </a:r>
          </a:p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tx1"/>
                </a:solidFill>
              </a:rPr>
              <a:t>20092496</a:t>
            </a:r>
          </a:p>
          <a:p>
            <a:pPr algn="ctr">
              <a:lnSpc>
                <a:spcPct val="100000"/>
              </a:lnSpc>
            </a:pPr>
            <a:r>
              <a:rPr lang="en-US" altLang="ko-KR" sz="3600" dirty="0" smtClean="0">
                <a:solidFill>
                  <a:schemeClr val="tx1"/>
                </a:solidFill>
              </a:rPr>
              <a:t>20092538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조 조원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ls</a:t>
            </a:r>
            <a:r>
              <a:rPr lang="en-US" altLang="ko-KR" sz="4000" dirty="0" smtClean="0"/>
              <a:t> –s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각각의 파일이나 디렉터리의  크기를 알아보려면 </a:t>
            </a:r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–s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사용하면 됨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이때 각 파일 크기는 킬로바이트 단위로 올림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되어 표시됨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1656395"/>
            <a:ext cx="77760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ls</a:t>
            </a:r>
            <a:r>
              <a:rPr lang="en-US" altLang="ko-KR" sz="4000" dirty="0" smtClean="0"/>
              <a:t> –C / </a:t>
            </a:r>
            <a:r>
              <a:rPr lang="en-US" altLang="ko-KR" sz="4000" dirty="0" err="1" smtClean="0"/>
              <a:t>ls</a:t>
            </a:r>
            <a:r>
              <a:rPr lang="en-US" altLang="ko-KR" sz="4000" dirty="0" smtClean="0"/>
              <a:t> -1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1656395"/>
            <a:ext cx="77760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ls</a:t>
            </a:r>
            <a:r>
              <a:rPr lang="en-US" altLang="ko-KR" sz="4000" dirty="0" smtClean="0"/>
              <a:t> –l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1656395"/>
            <a:ext cx="7776000" cy="480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ko-KR" altLang="en-US" sz="4000" dirty="0" smtClean="0"/>
              <a:t>플래그의 결합</a:t>
            </a:r>
            <a:endParaRPr lang="en-US" altLang="ko-KR" sz="4000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플래그를 여러 개 결합해서 사용하는 것이 가능하다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뒤에 원하는 플래그들을 나열하기만 하면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각 플래그들을 분리해서 나열하는 것도 가능하다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각 플래그 앞에 </a:t>
            </a:r>
            <a:r>
              <a:rPr lang="en-US" altLang="ko-KR" dirty="0" smtClean="0">
                <a:solidFill>
                  <a:schemeClr val="tx1"/>
                </a:solidFill>
              </a:rPr>
              <a:t>‘-’ </a:t>
            </a:r>
            <a:r>
              <a:rPr lang="ko-KR" altLang="en-US" dirty="0" smtClean="0">
                <a:solidFill>
                  <a:schemeClr val="tx1"/>
                </a:solidFill>
              </a:rPr>
              <a:t>기호를 붙이기만 하면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8268" y="1656395"/>
            <a:ext cx="7776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8268" y="4068663"/>
            <a:ext cx="7776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⑴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하나의 플래그를 한 번 이상 사용했을 때 무슨 일이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일어나는가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⑵. </a:t>
            </a:r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–1C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–C1</a:t>
            </a:r>
            <a:r>
              <a:rPr lang="ko-KR" altLang="en-US" dirty="0" smtClean="0">
                <a:solidFill>
                  <a:schemeClr val="tx1"/>
                </a:solidFill>
              </a:rPr>
              <a:t>의 차이점은 무엇인가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2016435"/>
            <a:ext cx="7776000" cy="176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8268" y="4500711"/>
            <a:ext cx="7776000" cy="176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8268" y="2016435"/>
            <a:ext cx="7776000" cy="176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8268" y="4500711"/>
            <a:ext cx="7776000" cy="176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ls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명령어의 특별한 플래그</a:t>
            </a:r>
            <a:endParaRPr lang="en-US" altLang="ko-KR" sz="4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1656395"/>
            <a:ext cx="7776000" cy="27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22264" y="4644727"/>
          <a:ext cx="781286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909"/>
                <a:gridCol w="6235959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HY동녘M" pitchFamily="18" charset="-127"/>
                          <a:ea typeface="HY동녘M" pitchFamily="18" charset="-127"/>
                        </a:rPr>
                        <a:t>플래그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HY동녘M" pitchFamily="18" charset="-127"/>
                          <a:ea typeface="HY동녘M" pitchFamily="18" charset="-127"/>
                        </a:rPr>
                        <a:t>의미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-x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latin typeface="HY동녘M" pitchFamily="18" charset="-127"/>
                          <a:ea typeface="HY동녘M" pitchFamily="18" charset="-127"/>
                        </a:rPr>
                        <a:t>디렉터리의 목록을 열 우선이 아닌 행 우선으로 출력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-t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가장 최근에 사용했던 파일 순서로 정렬하여 출력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-r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정렬 순서를 역으로 뒤집는 기능을 한다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smtClean="0"/>
              <a:t>touch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smtClean="0"/>
              <a:t>touch </a:t>
            </a:r>
            <a:r>
              <a:rPr lang="ko-KR" altLang="en-US" sz="4000" dirty="0" smtClean="0"/>
              <a:t>명령어란</a:t>
            </a:r>
            <a:r>
              <a:rPr lang="en-US" altLang="ko-KR" sz="4000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시스템에서 새로운 파일을 생성하는 데 사용되는 명령어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파일의 마지막 수정 시간을 강제로 갱신하고자 할 때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존재하지 않는 파일에 대해서</a:t>
            </a:r>
            <a:r>
              <a:rPr lang="en-US" altLang="ko-KR" dirty="0" smtClean="0">
                <a:solidFill>
                  <a:schemeClr val="tx1"/>
                </a:solidFill>
              </a:rPr>
              <a:t> touch </a:t>
            </a:r>
            <a:r>
              <a:rPr lang="ko-KR" altLang="en-US" dirty="0" smtClean="0">
                <a:solidFill>
                  <a:schemeClr val="tx1"/>
                </a:solidFill>
              </a:rPr>
              <a:t>명령어를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하는 경우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새로운 파일이 생성됨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264" y="3600611"/>
            <a:ext cx="7812868" cy="33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smtClean="0"/>
              <a:t>du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smtClean="0"/>
              <a:t>du </a:t>
            </a:r>
            <a:r>
              <a:rPr lang="ko-KR" altLang="en-US" sz="4000" dirty="0" smtClean="0"/>
              <a:t>명령어란</a:t>
            </a:r>
            <a:r>
              <a:rPr lang="en-US" altLang="ko-KR" sz="4000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얼마나 많은 양의 디스크가 사용되었는지를 알아보는 명령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2412479"/>
            <a:ext cx="77760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8268" y="4068663"/>
            <a:ext cx="77760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8268" y="5724847"/>
            <a:ext cx="7776000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df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명령어란</a:t>
            </a:r>
            <a:r>
              <a:rPr lang="en-US" altLang="ko-KR" sz="4000" dirty="0" smtClean="0"/>
              <a:t>?</a:t>
            </a:r>
          </a:p>
          <a:p>
            <a:r>
              <a:rPr lang="en-US" altLang="ko-KR" dirty="0" smtClean="0"/>
              <a:t>(</a:t>
            </a:r>
            <a:r>
              <a:rPr lang="en-US" altLang="ko-KR" dirty="0" smtClean="0"/>
              <a:t>abbreviation for </a:t>
            </a:r>
            <a:r>
              <a:rPr lang="en-US" altLang="ko-KR" i="1" dirty="0" smtClean="0"/>
              <a:t>disk free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얼마나 많은 양의 디스크 공간이 가용한지를 알아보는 명령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2412479"/>
            <a:ext cx="7776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위쪽 화살표 9"/>
          <p:cNvSpPr/>
          <p:nvPr/>
        </p:nvSpPr>
        <p:spPr>
          <a:xfrm>
            <a:off x="2610396" y="4500711"/>
            <a:ext cx="360040" cy="1080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3870536" y="3276575"/>
            <a:ext cx="360040" cy="108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위쪽 화살표 11"/>
          <p:cNvSpPr/>
          <p:nvPr/>
        </p:nvSpPr>
        <p:spPr>
          <a:xfrm>
            <a:off x="4842644" y="5040771"/>
            <a:ext cx="360040" cy="1080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5814752" y="3816635"/>
            <a:ext cx="360040" cy="54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위쪽 화살표 13"/>
          <p:cNvSpPr/>
          <p:nvPr/>
        </p:nvSpPr>
        <p:spPr>
          <a:xfrm>
            <a:off x="6498828" y="5040771"/>
            <a:ext cx="360040" cy="1080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7326920" y="4500711"/>
            <a:ext cx="1080000" cy="360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8268" y="5904867"/>
            <a:ext cx="26642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디스크 장치의 이름</a:t>
            </a:r>
            <a:endParaRPr lang="ko-KR" altLang="en-US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8388" y="2700511"/>
            <a:ext cx="302433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해당 장치의 공간 크기</a:t>
            </a:r>
            <a:endParaRPr lang="ko-KR" altLang="en-US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8568" y="6372919"/>
            <a:ext cx="176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현재 사용량</a:t>
            </a:r>
            <a:endParaRPr lang="ko-KR" altLang="en-US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8588" y="3240571"/>
            <a:ext cx="331236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가용한 디스크 공간 크기</a:t>
            </a:r>
            <a:endParaRPr lang="ko-KR" altLang="en-US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4772" y="63729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사용률</a:t>
            </a:r>
            <a:endParaRPr lang="ko-KR" altLang="en-US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90916" y="4896755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해당 디스크 장치가</a:t>
            </a:r>
            <a:endParaRPr lang="en-US" altLang="ko-KR" sz="24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파일 시스템에</a:t>
            </a:r>
            <a:endParaRPr lang="en-US" altLang="ko-KR" sz="24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마운트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된 위치</a:t>
            </a:r>
            <a:endParaRPr lang="ko-KR" altLang="en-US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4" animBg="1"/>
      <p:bldP spid="17" grpId="0" animBg="1"/>
      <p:bldP spid="18" grpId="0"/>
      <p:bldP spid="19" grpId="0" animBg="1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gzip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gzip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명령어란</a:t>
            </a:r>
            <a:r>
              <a:rPr lang="en-US" altLang="ko-KR" sz="4000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파일 압축을 하는 명령어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압축후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압축되었음을 의미하는 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gz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접미사를 붙여준다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-v </a:t>
            </a:r>
            <a:r>
              <a:rPr lang="ko-KR" altLang="en-US" dirty="0" smtClean="0">
                <a:solidFill>
                  <a:schemeClr val="tx1"/>
                </a:solidFill>
              </a:rPr>
              <a:t>플래그를 사용하는 경우에는 그 파일에 대해서 얼마나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절약이 되었는지에 대한 정보까지도 볼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2808523"/>
            <a:ext cx="77760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8268" y="5220791"/>
            <a:ext cx="7776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목록과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10800" dirty="0" smtClean="0"/>
          </a:p>
          <a:p>
            <a:r>
              <a:rPr lang="en-US" altLang="ko-KR" sz="10800" dirty="0" smtClean="0"/>
              <a:t>4</a:t>
            </a:r>
            <a:r>
              <a:rPr lang="ko-KR" altLang="en-US" sz="10800" dirty="0" smtClean="0"/>
              <a:t>조</a:t>
            </a:r>
            <a:endParaRPr lang="ko-KR" altLang="en-US" sz="10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2012.10.09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디스크</a:t>
            </a:r>
            <a:endParaRPr lang="en-US" altLang="ko-KR" dirty="0" smtClean="0"/>
          </a:p>
          <a:p>
            <a:r>
              <a:rPr lang="ko-KR" altLang="en-US" dirty="0" smtClean="0"/>
              <a:t>사용량</a:t>
            </a:r>
            <a:endParaRPr lang="en-US" altLang="ko-KR" dirty="0" smtClean="0"/>
          </a:p>
          <a:p>
            <a:r>
              <a:rPr lang="ko-KR" altLang="en-US" dirty="0" smtClean="0"/>
              <a:t>보기</a:t>
            </a:r>
            <a:endParaRPr lang="en-US" altLang="ko-KR" dirty="0" smtClean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 rot="-2700000">
            <a:off x="-1177492" y="522130"/>
            <a:ext cx="5676666" cy="4977933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ko-KR" altLang="en-US" dirty="0" err="1" smtClean="0"/>
              <a:t>및실험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1200" dirty="0" smtClean="0"/>
              <a:t>요약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ko-KR" altLang="en-US" sz="4000" dirty="0" smtClean="0"/>
              <a:t>요약</a:t>
            </a:r>
            <a:endParaRPr lang="en-US" altLang="ko-KR" sz="4000" dirty="0" smtClean="0"/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명령어를 사용해 파일이나 디렉터리를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여러가지</a:t>
            </a:r>
            <a:r>
              <a:rPr lang="ko-KR" altLang="en-US" dirty="0" smtClean="0">
                <a:solidFill>
                  <a:schemeClr val="tx1"/>
                </a:solidFill>
              </a:rPr>
              <a:t> 다양한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방법으로 나열하는 방법에 대해서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그리고 입력 수를 줄이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기 위해 여러 개의 플래그를 결합해서 사용하는 방법에 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해서 배웠다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또한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새로운 파일들을 생성하고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필요한 경우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파일들의 수정 시간을 변경할 때도 사용되는 </a:t>
            </a:r>
            <a:r>
              <a:rPr lang="en-US" altLang="ko-KR" dirty="0" smtClean="0">
                <a:solidFill>
                  <a:schemeClr val="tx1"/>
                </a:solidFill>
              </a:rPr>
              <a:t>touch </a:t>
            </a:r>
            <a:r>
              <a:rPr lang="ko-KR" altLang="en-US" dirty="0" smtClean="0">
                <a:solidFill>
                  <a:schemeClr val="tx1"/>
                </a:solidFill>
              </a:rPr>
              <a:t>명령어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에 대해서도 배웠다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그리고 </a:t>
            </a:r>
            <a:r>
              <a:rPr lang="en-US" altLang="ko-KR" dirty="0" smtClean="0">
                <a:solidFill>
                  <a:schemeClr val="tx1"/>
                </a:solidFill>
              </a:rPr>
              <a:t>du </a:t>
            </a:r>
            <a:r>
              <a:rPr lang="ko-KR" altLang="en-US" dirty="0" smtClean="0">
                <a:solidFill>
                  <a:schemeClr val="tx1"/>
                </a:solidFill>
              </a:rPr>
              <a:t>명령어와 </a:t>
            </a:r>
            <a:r>
              <a:rPr lang="en-US" altLang="ko-KR" dirty="0" err="1" smtClean="0">
                <a:solidFill>
                  <a:schemeClr val="tx1"/>
                </a:solidFill>
              </a:rPr>
              <a:t>df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명령어를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해 사용 중인 디스크의 양과 남아 있는 디스크의 양이 얼마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인지를 확인하는 방법도 알아보았다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마지막으로 </a:t>
            </a:r>
            <a:r>
              <a:rPr lang="en-US" altLang="ko-KR" dirty="0" err="1" smtClean="0">
                <a:solidFill>
                  <a:schemeClr val="tx1"/>
                </a:solidFill>
              </a:rPr>
              <a:t>gzip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명령어를 사용하여 자주 사용하지 않는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파일들을 압축해서 디스크 공간을 절약하는 내용에 대해서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알아보았다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endParaRPr lang="en-US" altLang="ko-KR" sz="7200" dirty="0" smtClean="0"/>
          </a:p>
          <a:p>
            <a:pPr algn="ctr"/>
            <a:endParaRPr lang="en-US" altLang="ko-KR" sz="7200" dirty="0" smtClean="0"/>
          </a:p>
          <a:p>
            <a:pPr algn="dist"/>
            <a:endParaRPr lang="en-US" altLang="ko-KR" sz="7200" dirty="0" smtClean="0"/>
          </a:p>
          <a:p>
            <a:pPr algn="dist"/>
            <a:endParaRPr lang="en-US" altLang="ko-KR" sz="7200" dirty="0" smtClean="0"/>
          </a:p>
          <a:p>
            <a:pPr algn="dist"/>
            <a:endParaRPr lang="en-US" altLang="ko-KR" sz="9600" dirty="0" smtClean="0"/>
          </a:p>
          <a:p>
            <a:pPr algn="dist"/>
            <a:r>
              <a:rPr lang="en-US" altLang="ko-KR" sz="10800" dirty="0" smtClean="0"/>
              <a:t>Thank You</a:t>
            </a:r>
            <a:endParaRPr lang="ko-KR" altLang="en-US" sz="10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  <a:endParaRPr lang="en-US" altLang="ko-KR" sz="1600" dirty="0" smtClean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22264" y="1188207"/>
            <a:ext cx="7815336" cy="5400000"/>
          </a:xfrm>
        </p:spPr>
        <p:txBody>
          <a:bodyPr/>
          <a:lstStyle/>
          <a:p>
            <a:pPr algn="ctr"/>
            <a:endParaRPr lang="en-US" altLang="ko-KR" sz="9600" dirty="0" smtClean="0"/>
          </a:p>
          <a:p>
            <a:pPr algn="ctr"/>
            <a:r>
              <a:rPr lang="en-US" altLang="ko-KR" sz="9600" dirty="0" err="1" smtClean="0"/>
              <a:t>ls</a:t>
            </a:r>
            <a:r>
              <a:rPr lang="en-US" altLang="ko-KR" sz="9600" dirty="0" smtClean="0"/>
              <a:t> </a:t>
            </a:r>
            <a:r>
              <a:rPr lang="ko-KR" altLang="en-US" sz="9600" dirty="0" smtClean="0"/>
              <a:t>명령어</a:t>
            </a:r>
            <a:endParaRPr lang="en-US" altLang="ko-KR" sz="9600" dirty="0" smtClean="0"/>
          </a:p>
          <a:p>
            <a:pPr algn="ctr"/>
            <a:endParaRPr lang="en-US" altLang="ko-KR" sz="9600" dirty="0" smtClean="0"/>
          </a:p>
          <a:p>
            <a:pPr algn="ctr"/>
            <a:r>
              <a:rPr lang="en-US" altLang="ko-KR" sz="9600" dirty="0" smtClean="0"/>
              <a:t>touch </a:t>
            </a:r>
            <a:r>
              <a:rPr lang="ko-KR" altLang="en-US" sz="9600" dirty="0" smtClean="0"/>
              <a:t>명령어</a:t>
            </a:r>
            <a:endParaRPr lang="en-US" altLang="ko-KR" sz="9600" dirty="0" smtClean="0"/>
          </a:p>
          <a:p>
            <a:pPr algn="ctr"/>
            <a:endParaRPr lang="en-US" altLang="ko-KR" sz="9600" dirty="0" smtClean="0"/>
          </a:p>
          <a:p>
            <a:pPr algn="ctr"/>
            <a:r>
              <a:rPr lang="en-US" altLang="ko-KR" sz="9600" dirty="0" smtClean="0"/>
              <a:t>du </a:t>
            </a:r>
            <a:r>
              <a:rPr lang="ko-KR" altLang="en-US" sz="9600" dirty="0" smtClean="0"/>
              <a:t>명령어</a:t>
            </a:r>
            <a:endParaRPr lang="en-US" altLang="ko-KR" sz="9600" dirty="0" smtClean="0"/>
          </a:p>
          <a:p>
            <a:pPr algn="ctr"/>
            <a:endParaRPr lang="en-US" altLang="ko-KR" sz="9600" dirty="0" smtClean="0"/>
          </a:p>
          <a:p>
            <a:pPr algn="ctr"/>
            <a:r>
              <a:rPr lang="en-US" altLang="ko-KR" sz="9600" dirty="0" err="1" smtClean="0"/>
              <a:t>df</a:t>
            </a:r>
            <a:r>
              <a:rPr lang="en-US" altLang="ko-KR" sz="9600" dirty="0" smtClean="0"/>
              <a:t> </a:t>
            </a:r>
            <a:r>
              <a:rPr lang="ko-KR" altLang="en-US" sz="9600" dirty="0" smtClean="0"/>
              <a:t>명령어</a:t>
            </a:r>
            <a:endParaRPr lang="en-US" altLang="ko-KR" sz="9600" dirty="0" smtClean="0"/>
          </a:p>
          <a:p>
            <a:pPr algn="ctr"/>
            <a:endParaRPr lang="en-US" altLang="ko-KR" sz="9600" dirty="0" smtClean="0"/>
          </a:p>
          <a:p>
            <a:pPr algn="ctr"/>
            <a:r>
              <a:rPr lang="en-US" altLang="ko-KR" sz="9600" dirty="0" err="1" smtClean="0"/>
              <a:t>gzip</a:t>
            </a:r>
            <a:r>
              <a:rPr lang="en-US" altLang="ko-KR" sz="9600" dirty="0" smtClean="0"/>
              <a:t> </a:t>
            </a:r>
            <a:r>
              <a:rPr lang="ko-KR" altLang="en-US" sz="9600" dirty="0" smtClean="0"/>
              <a:t>명령어</a:t>
            </a:r>
            <a:endParaRPr lang="ko-KR" altLang="en-US" sz="9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1200" dirty="0" smtClean="0"/>
              <a:t>목차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ls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명령어란</a:t>
            </a:r>
            <a:r>
              <a:rPr lang="en-US" altLang="ko-KR" sz="4000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파일의 리스트를 보는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명령어를 실행하면 현재 작업 디렉터리 아래에 있는 모든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파일들과 디렉터리들을 볼 수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3232150"/>
            <a:ext cx="7776864" cy="378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이 예제는  </a:t>
            </a:r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명령어를 사용하여 현재 디렉터리 안의 모든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파일을  보지 않고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 중 일부에 대한 정보만을 얻는 것도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가능하다는 사실을 보여 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264" y="1152339"/>
            <a:ext cx="7848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22264" y="1332356"/>
          <a:ext cx="7812868" cy="550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445"/>
                <a:gridCol w="6328423"/>
              </a:tblGrid>
              <a:tr h="679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HY동녘M" pitchFamily="18" charset="-127"/>
                          <a:ea typeface="HY동녘M" pitchFamily="18" charset="-127"/>
                        </a:rPr>
                        <a:t>플래그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HY동녘M" pitchFamily="18" charset="-127"/>
                          <a:ea typeface="HY동녘M" pitchFamily="18" charset="-127"/>
                        </a:rPr>
                        <a:t>의미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67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-a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점 파일을 포함하는 모든 파일의 목록 출력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752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-F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파일의 타입을 표시하는 기호가 파일 이름 뒤에 함께 표시됨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는 디렉터리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, *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는 실행파일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, @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는 심볼릭 링크임을 나타내는 기호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67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-m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쉼표로 연결된 형태로 파일 목록 출력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67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-s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파일의 크기를 블록 단위로 계산하여 출력</a:t>
                      </a:r>
                      <a:endParaRPr lang="en-US" altLang="ko-KR" sz="1600" dirty="0" smtClean="0">
                        <a:latin typeface="HY동녘M" pitchFamily="18" charset="-127"/>
                        <a:ea typeface="HY동녘M" pitchFamily="18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통상 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블록 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= 1,024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바이트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)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67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-C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파일 목록을 여러 열로 나누어 출력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67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-1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파일 목록을 열 하나에 출력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67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-l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파일 권한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소유권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크기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생성 날짜 등의 정보를 함께 출력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ls</a:t>
            </a:r>
            <a:r>
              <a:rPr lang="en-US" altLang="ko-KR" sz="4000" dirty="0" smtClean="0"/>
              <a:t> –a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Unix</a:t>
            </a:r>
            <a:r>
              <a:rPr lang="ko-KR" altLang="en-US" dirty="0" smtClean="0">
                <a:solidFill>
                  <a:schemeClr val="tx1"/>
                </a:solidFill>
              </a:rPr>
              <a:t>에는 여러 개의 감춤 파일이 있으며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이런 감춤 파일을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보기 위해서는 </a:t>
            </a:r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명령어에 </a:t>
            </a:r>
            <a:r>
              <a:rPr lang="en-US" altLang="ko-KR" dirty="0" smtClean="0">
                <a:solidFill>
                  <a:schemeClr val="tx1"/>
                </a:solidFill>
              </a:rPr>
              <a:t>–a </a:t>
            </a:r>
            <a:r>
              <a:rPr lang="ko-KR" altLang="en-US" dirty="0" smtClean="0">
                <a:solidFill>
                  <a:schemeClr val="tx1"/>
                </a:solidFill>
              </a:rPr>
              <a:t>플래그를 함께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사용하면 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1620391"/>
            <a:ext cx="7776000" cy="42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ls</a:t>
            </a:r>
            <a:r>
              <a:rPr lang="en-US" altLang="ko-KR" sz="4000" dirty="0" smtClean="0"/>
              <a:t> –F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ls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명령어에 </a:t>
            </a:r>
            <a:r>
              <a:rPr lang="en-US" altLang="ko-KR" dirty="0" smtClean="0">
                <a:solidFill>
                  <a:schemeClr val="tx1"/>
                </a:solidFill>
              </a:rPr>
              <a:t>–F </a:t>
            </a:r>
            <a:r>
              <a:rPr lang="ko-KR" altLang="en-US" dirty="0" smtClean="0">
                <a:solidFill>
                  <a:schemeClr val="tx1"/>
                </a:solidFill>
              </a:rPr>
              <a:t>플래그를 사용하면 파일들의 타입이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무엇인지를 쉽게 확인할 수 있도록 파일 이름 뒤에 특별한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구분자들이</a:t>
            </a:r>
            <a:r>
              <a:rPr lang="ko-KR" altLang="en-US" dirty="0" smtClean="0">
                <a:solidFill>
                  <a:schemeClr val="tx1"/>
                </a:solidFill>
              </a:rPr>
              <a:t> 붙음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1656395"/>
            <a:ext cx="77760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386261" y="4500711"/>
          <a:ext cx="792088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224136"/>
                <a:gridCol w="5544616"/>
              </a:tblGrid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HY동녘M" pitchFamily="18" charset="-127"/>
                          <a:ea typeface="HY동녘M" pitchFamily="18" charset="-127"/>
                        </a:rPr>
                        <a:t>접미사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HY동녘M" pitchFamily="18" charset="-127"/>
                          <a:ea typeface="HY동녘M" pitchFamily="18" charset="-127"/>
                        </a:rPr>
                        <a:t>예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HY동녘M" pitchFamily="18" charset="-127"/>
                          <a:ea typeface="HY동녘M" pitchFamily="18" charset="-127"/>
                        </a:rPr>
                        <a:t>의미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/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Mail/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HY동녘M" pitchFamily="18" charset="-127"/>
                          <a:ea typeface="HY동녘M" pitchFamily="18" charset="-127"/>
                        </a:rPr>
                        <a:t>Mail </a:t>
                      </a:r>
                      <a:r>
                        <a:rPr lang="ko-KR" altLang="en-US" sz="1600" baseline="0" dirty="0" smtClean="0">
                          <a:latin typeface="HY동녘M" pitchFamily="18" charset="-127"/>
                          <a:ea typeface="HY동녘M" pitchFamily="18" charset="-127"/>
                        </a:rPr>
                        <a:t>는 디렉터리이다</a:t>
                      </a:r>
                      <a:r>
                        <a:rPr lang="en-US" altLang="ko-KR" sz="1600" baseline="0" dirty="0" smtClean="0"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*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HY동녘M" pitchFamily="18" charset="-127"/>
                          <a:ea typeface="HY동녘M" pitchFamily="18" charset="-127"/>
                        </a:rPr>
                        <a:t>prog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*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latin typeface="HY동녘M" pitchFamily="18" charset="-127"/>
                          <a:ea typeface="HY동녘M" pitchFamily="18" charset="-127"/>
                        </a:rPr>
                        <a:t>prog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는 실행 가능한 프로그램이다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HY동녘M" pitchFamily="18" charset="-127"/>
                          <a:ea typeface="HY동녘M" pitchFamily="18" charset="-127"/>
                        </a:rPr>
                        <a:t>@</a:t>
                      </a:r>
                      <a:endParaRPr lang="ko-KR" altLang="en-US" sz="21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bin@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bin</a:t>
                      </a:r>
                      <a:r>
                        <a:rPr lang="ko-KR" altLang="en-US" sz="1600" dirty="0" smtClean="0">
                          <a:latin typeface="HY동녘M" pitchFamily="18" charset="-127"/>
                          <a:ea typeface="HY동녘M" pitchFamily="18" charset="-127"/>
                        </a:rPr>
                        <a:t>은 다른 파일이나 디렉터리의 심볼릭 링크이다</a:t>
                      </a:r>
                      <a:r>
                        <a:rPr lang="en-US" altLang="ko-KR" sz="1600" dirty="0" smtClean="0">
                          <a:latin typeface="HY동녘M" pitchFamily="18" charset="-127"/>
                          <a:ea typeface="HY동녘M" pitchFamily="18" charset="-127"/>
                        </a:rPr>
                        <a:t>.</a:t>
                      </a:r>
                      <a:endParaRPr lang="ko-KR" altLang="en-US" sz="16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 smtClean="0"/>
              <a:t>파일 목록과</a:t>
            </a:r>
            <a:endParaRPr lang="en-US" altLang="ko-KR" sz="1600" dirty="0" smtClean="0"/>
          </a:p>
          <a:p>
            <a:r>
              <a:rPr lang="ko-KR" altLang="en-US" sz="1600" dirty="0" smtClean="0"/>
              <a:t>디스크 사용량 보기</a:t>
            </a:r>
          </a:p>
          <a:p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439808" y="1151725"/>
            <a:ext cx="7795323" cy="1260000"/>
          </a:xfrm>
        </p:spPr>
        <p:txBody>
          <a:bodyPr/>
          <a:lstStyle/>
          <a:p>
            <a:r>
              <a:rPr lang="en-US" altLang="ko-KR" sz="4000" dirty="0" err="1" smtClean="0"/>
              <a:t>ls</a:t>
            </a:r>
            <a:r>
              <a:rPr lang="en-US" altLang="ko-KR" sz="4000" dirty="0" smtClean="0"/>
              <a:t> -m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 플래그는 파일을 쉼표</a:t>
            </a:r>
            <a:r>
              <a:rPr lang="en-US" altLang="ko-KR" dirty="0" smtClean="0">
                <a:solidFill>
                  <a:schemeClr val="tx1"/>
                </a:solidFill>
              </a:rPr>
              <a:t>(,)</a:t>
            </a:r>
            <a:r>
              <a:rPr lang="ko-KR" altLang="en-US" dirty="0" smtClean="0">
                <a:solidFill>
                  <a:schemeClr val="tx1"/>
                </a:solidFill>
              </a:rPr>
              <a:t>로 분리된 형태의 리스트 형태로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출력한다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따라서 파일의 수가 많은 경우 </a:t>
            </a:r>
            <a:r>
              <a:rPr lang="en-US" altLang="ko-KR" dirty="0" smtClean="0">
                <a:solidFill>
                  <a:schemeClr val="tx1"/>
                </a:solidFill>
              </a:rPr>
              <a:t>–m </a:t>
            </a:r>
            <a:r>
              <a:rPr lang="ko-KR" altLang="en-US" dirty="0" smtClean="0">
                <a:solidFill>
                  <a:schemeClr val="tx1"/>
                </a:solidFill>
              </a:rPr>
              <a:t>플래그를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하면 그 파일을 빠르고 쉽게 확인할 수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268" y="1656395"/>
            <a:ext cx="7776000" cy="33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리서치보고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7700"/>
      </a:hlink>
      <a:folHlink>
        <a:srgbClr val="ED77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771</Words>
  <Application>Microsoft Office PowerPoint</Application>
  <PresentationFormat>사용자 지정</PresentationFormat>
  <Paragraphs>287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나눔고딕</vt:lpstr>
      <vt:lpstr>맑은 고딕</vt:lpstr>
      <vt:lpstr>HY동녘M</vt:lpstr>
      <vt:lpstr>나눔고딕 ExtraBold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한글한글 아름답게</dc:creator>
  <cp:lastModifiedBy>배재학 (Prof. Jae-Hak J. Bae)</cp:lastModifiedBy>
  <cp:revision>149</cp:revision>
  <dcterms:created xsi:type="dcterms:W3CDTF">2012-01-17T06:58:31Z</dcterms:created>
  <dcterms:modified xsi:type="dcterms:W3CDTF">2012-10-09T22:13:31Z</dcterms:modified>
</cp:coreProperties>
</file>