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23"/>
  </p:notesMasterIdLst>
  <p:handoutMasterIdLst>
    <p:handoutMasterId r:id="rId24"/>
  </p:handoutMasterIdLst>
  <p:sldIdLst>
    <p:sldId id="287" r:id="rId2"/>
    <p:sldId id="296" r:id="rId3"/>
    <p:sldId id="283" r:id="rId4"/>
    <p:sldId id="295" r:id="rId5"/>
    <p:sldId id="298" r:id="rId6"/>
    <p:sldId id="299" r:id="rId7"/>
    <p:sldId id="300" r:id="rId8"/>
    <p:sldId id="297" r:id="rId9"/>
    <p:sldId id="301" r:id="rId10"/>
    <p:sldId id="302" r:id="rId11"/>
    <p:sldId id="303" r:id="rId12"/>
    <p:sldId id="313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4" r:id="rId21"/>
    <p:sldId id="312" r:id="rId22"/>
  </p:sldIdLst>
  <p:sldSz cx="9144000" cy="6858000" type="screen4x3"/>
  <p:notesSz cx="6805613" cy="9939338"/>
  <p:embeddedFontLst>
    <p:embeddedFont>
      <p:font typeface="나눔고딕" charset="-127"/>
      <p:regular r:id="rId25"/>
      <p:bold r:id="rId26"/>
    </p:embeddedFont>
    <p:embeddedFont>
      <p:font typeface="맑은 고딕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873C"/>
    <a:srgbClr val="FD7C35"/>
    <a:srgbClr val="FF8232"/>
    <a:srgbClr val="FF963C"/>
    <a:srgbClr val="FF863B"/>
    <a:srgbClr val="FF9933"/>
    <a:srgbClr val="FF7D25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242" autoAdjust="0"/>
    <p:restoredTop sz="94660"/>
  </p:normalViewPr>
  <p:slideViewPr>
    <p:cSldViewPr>
      <p:cViewPr varScale="1">
        <p:scale>
          <a:sx n="185" d="100"/>
          <a:sy n="185" d="100"/>
        </p:scale>
        <p:origin x="-1638" y="-96"/>
      </p:cViewPr>
      <p:guideLst>
        <p:guide orient="horz" pos="900"/>
        <p:guide orient="horz" pos="210"/>
        <p:guide orient="horz" pos="2795"/>
        <p:guide orient="horz" pos="4110"/>
        <p:guide orient="horz" pos="935"/>
        <p:guide pos="2880"/>
        <p:guide pos="5507"/>
        <p:guide pos="1127"/>
        <p:guide pos="267"/>
        <p:guide pos="14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78EAD-0755-48A7-92EE-34C6B01A5BC1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FC9BA-1E01-4046-8FEF-CC16C0BBEA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0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1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39583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조 </a:t>
            </a:r>
            <a:endParaRPr lang="en-US" altLang="ko-KR" sz="2000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권기영 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20062365 (Chapter 6 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발표자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16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천주익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20062480</a:t>
            </a:r>
          </a:p>
          <a:p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오형기 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20072445 (Chapter 5 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발표자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고민수 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20082436</a:t>
            </a:r>
          </a:p>
          <a:p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이민혁 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20082514</a:t>
            </a:r>
            <a:endParaRPr lang="ko-KR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006" y="834022"/>
            <a:ext cx="6359433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리눅스</a:t>
            </a:r>
            <a:r>
              <a:rPr lang="ko-KR" alt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 시스템 이론 및 실험</a:t>
            </a:r>
            <a:endParaRPr lang="en-US" altLang="ko-KR" sz="4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Linux System and Lab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1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5.2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디렉터리의 권한 설정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542" y="1700808"/>
            <a:ext cx="7643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chmod</a:t>
            </a:r>
            <a:r>
              <a:rPr lang="en-US" altLang="ko-KR" b="1" dirty="0" smtClean="0">
                <a:solidFill>
                  <a:schemeClr val="accent6"/>
                </a:solidFill>
              </a:rPr>
              <a:t>(Change mode) 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명령어</a:t>
            </a:r>
            <a:endParaRPr lang="en-US" altLang="ko-KR" sz="2400" b="1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사용 방식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chmod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[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옵션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[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 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디렉터리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파일의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접근 권한을 변경</a:t>
            </a:r>
            <a:r>
              <a:rPr lang="ko-KR" altLang="en-US" dirty="0" smtClean="0">
                <a:solidFill>
                  <a:schemeClr val="bg1"/>
                </a:solidFill>
              </a:rPr>
              <a:t>할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수 있는 명령어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파일 소유자나 </a:t>
            </a:r>
            <a:r>
              <a:rPr lang="en-US" altLang="ko-KR" dirty="0" smtClean="0">
                <a:solidFill>
                  <a:schemeClr val="bg1"/>
                </a:solidFill>
              </a:rPr>
              <a:t>root </a:t>
            </a:r>
            <a:r>
              <a:rPr lang="ko-KR" altLang="en-US" dirty="0" smtClean="0">
                <a:solidFill>
                  <a:schemeClr val="bg1"/>
                </a:solidFill>
              </a:rPr>
              <a:t>권한으로 명령어 실행 가능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두 가지 방법</a:t>
            </a:r>
            <a:r>
              <a:rPr lang="ko-KR" altLang="en-US" dirty="0" smtClean="0">
                <a:solidFill>
                  <a:schemeClr val="bg1"/>
                </a:solidFill>
              </a:rPr>
              <a:t>이 존재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기호를 이용한 방법과 숫자를 이용한 방법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5786" y="3804430"/>
            <a:ext cx="2000264" cy="1928826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   u = </a:t>
            </a:r>
            <a:r>
              <a:rPr lang="ko-KR" altLang="en-US" sz="1600" dirty="0" smtClean="0"/>
              <a:t>사용자</a:t>
            </a:r>
            <a:endParaRPr lang="en-US" altLang="ko-KR" sz="1600" dirty="0" smtClean="0"/>
          </a:p>
          <a:p>
            <a:r>
              <a:rPr lang="en-US" altLang="ko-KR" sz="1600" dirty="0" smtClean="0"/>
              <a:t>   g = </a:t>
            </a:r>
            <a:r>
              <a:rPr lang="ko-KR" altLang="en-US" sz="1600" dirty="0" smtClean="0"/>
              <a:t>그룹</a:t>
            </a:r>
            <a:endParaRPr lang="en-US" altLang="ko-KR" sz="1600" dirty="0" smtClean="0"/>
          </a:p>
          <a:p>
            <a:r>
              <a:rPr lang="en-US" altLang="ko-KR" sz="1600" dirty="0" smtClean="0"/>
              <a:t>   o = </a:t>
            </a:r>
            <a:r>
              <a:rPr lang="ko-KR" altLang="en-US" sz="1600" dirty="0" smtClean="0"/>
              <a:t>기타사용자</a:t>
            </a:r>
            <a:endParaRPr lang="en-US" altLang="ko-KR" sz="1600" dirty="0" smtClean="0"/>
          </a:p>
          <a:p>
            <a:r>
              <a:rPr lang="en-US" altLang="ko-KR" sz="1600" dirty="0" smtClean="0"/>
              <a:t>   a = </a:t>
            </a:r>
            <a:r>
              <a:rPr lang="ko-KR" altLang="en-US" sz="1600" dirty="0" smtClean="0"/>
              <a:t>전부</a:t>
            </a:r>
            <a:endParaRPr lang="en-US" altLang="ko-KR" sz="16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86182" y="3804430"/>
            <a:ext cx="2000264" cy="1928826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   +   </a:t>
            </a:r>
            <a:r>
              <a:rPr lang="ko-KR" altLang="en-US" sz="1600" dirty="0" smtClean="0"/>
              <a:t>더한다</a:t>
            </a:r>
            <a:endParaRPr lang="en-US" altLang="ko-KR" sz="1600" dirty="0" smtClean="0"/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    뺀다</a:t>
            </a:r>
            <a:endParaRPr lang="en-US" altLang="ko-KR" sz="1600" dirty="0" smtClean="0"/>
          </a:p>
          <a:p>
            <a:r>
              <a:rPr lang="en-US" altLang="ko-KR" sz="1600" dirty="0" smtClean="0"/>
              <a:t>   =   </a:t>
            </a:r>
            <a:r>
              <a:rPr lang="ko-KR" altLang="en-US" sz="1600" dirty="0" smtClean="0"/>
              <a:t>설정한다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86578" y="3804430"/>
            <a:ext cx="2000264" cy="1928826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  r  = </a:t>
            </a:r>
            <a:r>
              <a:rPr lang="ko-KR" altLang="en-US" sz="1600" dirty="0" smtClean="0"/>
              <a:t>읽기 권한</a:t>
            </a:r>
            <a:endParaRPr lang="en-US" altLang="ko-KR" sz="1600" dirty="0" smtClean="0"/>
          </a:p>
          <a:p>
            <a:r>
              <a:rPr lang="en-US" altLang="ko-KR" sz="1600" dirty="0" smtClean="0"/>
              <a:t>  w = </a:t>
            </a:r>
            <a:r>
              <a:rPr lang="ko-KR" altLang="en-US" sz="1600" dirty="0" smtClean="0"/>
              <a:t>쓰기 권한</a:t>
            </a:r>
            <a:endParaRPr lang="en-US" altLang="ko-KR" sz="1600" dirty="0" smtClean="0"/>
          </a:p>
          <a:p>
            <a:r>
              <a:rPr lang="en-US" altLang="ko-KR" sz="1600" dirty="0" smtClean="0"/>
              <a:t>  x  = </a:t>
            </a:r>
            <a:r>
              <a:rPr lang="ko-KR" altLang="en-US" sz="1600" dirty="0" smtClean="0"/>
              <a:t>실행 권한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3182" y="3501008"/>
            <a:ext cx="1982594" cy="6429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다중 선택 가능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78708" y="3506138"/>
            <a:ext cx="1857388" cy="6429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하나만 선택</a:t>
            </a:r>
            <a:endParaRPr lang="ko-KR" altLang="en-US" sz="16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03044" y="3506138"/>
            <a:ext cx="2001404" cy="64294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다중 선택 가능</a:t>
            </a:r>
            <a:endParaRPr lang="ko-KR" altLang="en-US" sz="1600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3071802" y="4447372"/>
            <a:ext cx="500066" cy="714380"/>
          </a:xfrm>
          <a:prstGeom prst="rightArrow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오른쪽 화살표 14"/>
          <p:cNvSpPr/>
          <p:nvPr/>
        </p:nvSpPr>
        <p:spPr>
          <a:xfrm>
            <a:off x="6072198" y="4447372"/>
            <a:ext cx="500066" cy="714380"/>
          </a:xfrm>
          <a:prstGeom prst="rightArrow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611560" y="587727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Ex</a:t>
            </a:r>
            <a:r>
              <a:rPr lang="en-US" altLang="ko-KR" sz="1600" dirty="0" smtClean="0">
                <a:solidFill>
                  <a:schemeClr val="bg1"/>
                </a:solidFill>
              </a:rPr>
              <a:t>) chmod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ugo+rwx</a:t>
            </a:r>
            <a:r>
              <a:rPr lang="en-US" altLang="ko-KR" sz="1600" dirty="0" smtClean="0">
                <a:solidFill>
                  <a:schemeClr val="bg1"/>
                </a:solidFill>
              </a:rPr>
              <a:t> Test_chmod.txt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10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5.2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디렉터리의 권한 설정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64305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chmod</a:t>
            </a:r>
            <a:r>
              <a:rPr lang="en-US" altLang="ko-KR" b="1" dirty="0" smtClean="0">
                <a:solidFill>
                  <a:schemeClr val="accent6"/>
                </a:solidFill>
              </a:rPr>
              <a:t>(Change mode) 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명령어 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(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기호를 이용한 방법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39243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645024"/>
            <a:ext cx="570488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4572000" y="220486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Touch </a:t>
            </a:r>
            <a:r>
              <a:rPr lang="ko-KR" altLang="en-US" dirty="0" smtClean="0">
                <a:solidFill>
                  <a:schemeClr val="bg1"/>
                </a:solidFill>
              </a:rPr>
              <a:t>명령어를 이용하여</a:t>
            </a:r>
            <a:r>
              <a:rPr lang="en-US" altLang="ko-KR" dirty="0" smtClean="0">
                <a:solidFill>
                  <a:schemeClr val="bg1"/>
                </a:solidFill>
              </a:rPr>
              <a:t>Test.txt</a:t>
            </a:r>
            <a:r>
              <a:rPr lang="ko-KR" altLang="en-US" dirty="0" smtClean="0">
                <a:solidFill>
                  <a:schemeClr val="bg1"/>
                </a:solidFill>
              </a:rPr>
              <a:t> 라는 파일을 만들고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293096"/>
            <a:ext cx="271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chmod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명령어를 통해 권한을 부여하고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ls</a:t>
            </a:r>
            <a:r>
              <a:rPr lang="en-US" altLang="ko-KR" dirty="0" smtClean="0">
                <a:solidFill>
                  <a:schemeClr val="bg1"/>
                </a:solidFill>
              </a:rPr>
              <a:t> –l </a:t>
            </a:r>
            <a:r>
              <a:rPr lang="ko-KR" altLang="en-US" dirty="0" smtClean="0">
                <a:solidFill>
                  <a:schemeClr val="bg1"/>
                </a:solidFill>
              </a:rPr>
              <a:t>을 통해 권한이 바뀐것을 확인 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2708920"/>
            <a:ext cx="4032448" cy="144016"/>
          </a:xfrm>
          <a:prstGeom prst="roundRect">
            <a:avLst/>
          </a:prstGeom>
          <a:noFill/>
          <a:ln>
            <a:solidFill>
              <a:srgbClr val="FF000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87824" y="4437112"/>
            <a:ext cx="5688632" cy="216024"/>
          </a:xfrm>
          <a:prstGeom prst="roundRect">
            <a:avLst/>
          </a:prstGeom>
          <a:noFill/>
          <a:ln>
            <a:solidFill>
              <a:srgbClr val="FF000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45024"/>
            <a:ext cx="4176464" cy="216024"/>
          </a:xfrm>
          <a:prstGeom prst="roundRect">
            <a:avLst/>
          </a:prstGeom>
          <a:noFill/>
          <a:ln>
            <a:solidFill>
              <a:srgbClr val="FF0000">
                <a:alpha val="71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11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5.2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디렉터리의 권한 설정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64305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chmod</a:t>
            </a:r>
            <a:r>
              <a:rPr lang="en-US" altLang="ko-KR" b="1" dirty="0" smtClean="0">
                <a:solidFill>
                  <a:schemeClr val="accent6"/>
                </a:solidFill>
              </a:rPr>
              <a:t>(Change mode) 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명령어 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(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기호를 이용한 방법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39243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645024"/>
            <a:ext cx="570488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4572000" y="220486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Touch </a:t>
            </a:r>
            <a:r>
              <a:rPr lang="ko-KR" altLang="en-US" dirty="0" smtClean="0">
                <a:solidFill>
                  <a:schemeClr val="bg1"/>
                </a:solidFill>
              </a:rPr>
              <a:t>명령어를 이용하여</a:t>
            </a:r>
            <a:r>
              <a:rPr lang="en-US" altLang="ko-KR" dirty="0" smtClean="0">
                <a:solidFill>
                  <a:schemeClr val="bg1"/>
                </a:solidFill>
              </a:rPr>
              <a:t>Test.txt</a:t>
            </a:r>
            <a:r>
              <a:rPr lang="ko-KR" altLang="en-US" dirty="0" smtClean="0">
                <a:solidFill>
                  <a:schemeClr val="bg1"/>
                </a:solidFill>
              </a:rPr>
              <a:t> 라는 파일을 만들고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293096"/>
            <a:ext cx="271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chmod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명령어를 통해 권한을 부여하고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ls</a:t>
            </a:r>
            <a:r>
              <a:rPr lang="en-US" altLang="ko-KR" dirty="0" smtClean="0">
                <a:solidFill>
                  <a:schemeClr val="bg1"/>
                </a:solidFill>
              </a:rPr>
              <a:t> –l </a:t>
            </a:r>
            <a:r>
              <a:rPr lang="ko-KR" altLang="en-US" dirty="0" smtClean="0">
                <a:solidFill>
                  <a:schemeClr val="bg1"/>
                </a:solidFill>
              </a:rPr>
              <a:t>을 통해 권한이 바뀐것을 확인 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2708920"/>
            <a:ext cx="4032448" cy="144016"/>
          </a:xfrm>
          <a:prstGeom prst="roundRect">
            <a:avLst/>
          </a:prstGeom>
          <a:noFill/>
          <a:ln>
            <a:solidFill>
              <a:srgbClr val="FF000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87824" y="4437112"/>
            <a:ext cx="5688632" cy="216024"/>
          </a:xfrm>
          <a:prstGeom prst="roundRect">
            <a:avLst/>
          </a:prstGeom>
          <a:noFill/>
          <a:ln>
            <a:solidFill>
              <a:srgbClr val="FF000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45024"/>
            <a:ext cx="4176464" cy="216024"/>
          </a:xfrm>
          <a:prstGeom prst="roundRect">
            <a:avLst/>
          </a:prstGeom>
          <a:noFill/>
          <a:ln>
            <a:solidFill>
              <a:srgbClr val="FF0000">
                <a:alpha val="71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99592" y="2636912"/>
            <a:ext cx="7572428" cy="30718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여기서 </a:t>
            </a:r>
            <a:r>
              <a:rPr lang="en-US" altLang="ko-K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chmod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ko-K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g+x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Test.txt 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가 뜻하는 바는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</a:t>
            </a:r>
            <a:r>
              <a:rPr lang="en-US" altLang="ko-K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chmod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  g                 +x                 Test.txt</a:t>
            </a:r>
          </a:p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[change mode] [group] [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실행권한을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더함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 [Test.txt File]</a:t>
            </a:r>
          </a:p>
          <a:p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즉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그룹사용자에 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Test.txt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에 대한 권한중 실행 권한을 추가하는 것입니다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12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5.2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디렉터리의 권한 설정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64305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chmod</a:t>
            </a:r>
            <a:r>
              <a:rPr lang="en-US" altLang="ko-KR" b="1" dirty="0" smtClean="0">
                <a:solidFill>
                  <a:schemeClr val="accent6"/>
                </a:solidFill>
              </a:rPr>
              <a:t>(Change mode) 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명령어 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(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숫자를 이용한 방법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2492896"/>
            <a:ext cx="7858180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w x    r – x    r - -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3135838"/>
            <a:ext cx="2571768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rwx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26774" y="3135838"/>
            <a:ext cx="2571768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r-x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69980" y="3135838"/>
            <a:ext cx="2571768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r--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568" y="3778780"/>
            <a:ext cx="2571768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111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26774" y="3778780"/>
            <a:ext cx="2571768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101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9980" y="3778780"/>
            <a:ext cx="2571768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100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3568" y="4421722"/>
            <a:ext cx="2571768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26774" y="4421722"/>
            <a:ext cx="2571768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69980" y="4421722"/>
            <a:ext cx="2571768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8276" y="5394702"/>
            <a:ext cx="39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Ex</a:t>
            </a:r>
            <a:r>
              <a:rPr lang="en-US" altLang="ko-KR" sz="1600" dirty="0" smtClean="0">
                <a:solidFill>
                  <a:schemeClr val="bg1"/>
                </a:solidFill>
              </a:rPr>
              <a:t>)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chmod</a:t>
            </a:r>
            <a:r>
              <a:rPr lang="en-US" altLang="ko-KR" sz="1600" dirty="0" smtClean="0">
                <a:solidFill>
                  <a:schemeClr val="bg1"/>
                </a:solidFill>
              </a:rPr>
              <a:t> 754 filename/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directoryname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13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5.2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디렉터리의 권한 설정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64305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chmod</a:t>
            </a:r>
            <a:r>
              <a:rPr lang="en-US" altLang="ko-KR" b="1" dirty="0" smtClean="0">
                <a:solidFill>
                  <a:schemeClr val="accent6"/>
                </a:solidFill>
              </a:rPr>
              <a:t>(Change mode) 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명령어 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(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숫자를 이용한 방법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357430"/>
            <a:ext cx="39243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0" name="직사각형 19"/>
          <p:cNvSpPr/>
          <p:nvPr/>
        </p:nvSpPr>
        <p:spPr>
          <a:xfrm>
            <a:off x="683568" y="3933056"/>
            <a:ext cx="3429024" cy="22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68" y="4437112"/>
            <a:ext cx="3929090" cy="2148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786314" y="2357430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Test.txt </a:t>
            </a:r>
            <a:r>
              <a:rPr lang="ko-KR" altLang="en-US" dirty="0" smtClean="0">
                <a:solidFill>
                  <a:schemeClr val="bg1"/>
                </a:solidFill>
              </a:rPr>
              <a:t>파일에 대한 권한을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754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rwx</a:t>
            </a:r>
            <a:r>
              <a:rPr lang="en-US" altLang="ko-KR" dirty="0" smtClean="0">
                <a:solidFill>
                  <a:schemeClr val="bg1"/>
                </a:solidFill>
              </a:rPr>
              <a:t> r-x r– </a:t>
            </a:r>
            <a:r>
              <a:rPr lang="ko-KR" altLang="en-US" dirty="0" smtClean="0">
                <a:solidFill>
                  <a:schemeClr val="bg1"/>
                </a:solidFill>
              </a:rPr>
              <a:t>로 설정 하는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명령을 내리고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아래 초록색으로 표시된 부분에서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권한이 바뀐 것을 확일 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14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5.2 </a:t>
            </a:r>
            <a:r>
              <a:rPr lang="ko-KR" altLang="en-US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디렉터리의 권한 설정</a:t>
            </a:r>
            <a:endParaRPr lang="en-US" altLang="ko-KR" sz="2800" b="1" spc="-8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64305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/>
                </a:solidFill>
              </a:rPr>
              <a:t>권한 문자열과 이진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, 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십진 표현</a:t>
            </a:r>
            <a:endParaRPr lang="en-US" altLang="ko-KR" sz="2400" b="1" dirty="0" smtClean="0">
              <a:solidFill>
                <a:schemeClr val="accent6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92354"/>
              </p:ext>
            </p:extLst>
          </p:nvPr>
        </p:nvGraphicFramePr>
        <p:xfrm>
          <a:off x="1357290" y="2357431"/>
          <a:ext cx="6311055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685"/>
                <a:gridCol w="2103685"/>
                <a:gridCol w="2103685"/>
              </a:tblGrid>
              <a:tr h="335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이진 표현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십진 표현</a:t>
                      </a:r>
                      <a:endParaRPr lang="ko-KR" altLang="en-US" b="0" dirty="0"/>
                    </a:p>
                  </a:txBody>
                  <a:tcPr/>
                </a:tc>
              </a:tr>
              <a:tr h="335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---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b="0" dirty="0"/>
                    </a:p>
                  </a:txBody>
                  <a:tcPr/>
                </a:tc>
              </a:tr>
              <a:tr h="33508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--x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001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b="0" dirty="0"/>
                    </a:p>
                  </a:txBody>
                  <a:tcPr/>
                </a:tc>
              </a:tr>
              <a:tr h="33508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-w-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b="0" dirty="0"/>
                    </a:p>
                  </a:txBody>
                  <a:tcPr/>
                </a:tc>
              </a:tr>
              <a:tr h="335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wx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b="0" dirty="0"/>
                    </a:p>
                  </a:txBody>
                  <a:tcPr/>
                </a:tc>
              </a:tr>
              <a:tr h="335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r--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b="0" dirty="0"/>
                    </a:p>
                  </a:txBody>
                  <a:tcPr/>
                </a:tc>
              </a:tr>
              <a:tr h="335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r-x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b="0" dirty="0"/>
                    </a:p>
                  </a:txBody>
                  <a:tcPr/>
                </a:tc>
              </a:tr>
              <a:tr h="335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rw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b="0" dirty="0"/>
                    </a:p>
                  </a:txBody>
                  <a:tcPr/>
                </a:tc>
              </a:tr>
              <a:tr h="335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rwx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111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15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714357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5.3 </a:t>
            </a:r>
            <a:r>
              <a:rPr lang="en-US" altLang="ko-KR" sz="2800" b="1" spc="-8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umask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명령어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500174"/>
            <a:ext cx="81439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umask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(user mask)</a:t>
            </a:r>
            <a:endParaRPr lang="en-US" altLang="ko-KR" sz="2400" b="1" dirty="0" smtClean="0">
              <a:solidFill>
                <a:schemeClr val="accent6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umask</a:t>
            </a:r>
            <a:r>
              <a:rPr lang="en-US" altLang="ko-KR" sz="1600" dirty="0" smtClean="0">
                <a:solidFill>
                  <a:schemeClr val="bg1"/>
                </a:solidFill>
              </a:rPr>
              <a:t> [</a:t>
            </a:r>
            <a:r>
              <a:rPr lang="ko-KR" altLang="en-US" sz="1600" dirty="0" smtClean="0">
                <a:solidFill>
                  <a:schemeClr val="bg1"/>
                </a:solidFill>
              </a:rPr>
              <a:t>설정숫자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</a:rPr>
              <a:t>파일과 디렉터리에 대한 권한의 기본값을 설정하는 명령어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</a:rPr>
              <a:t>설정한 숫자의 값과 현재 기본 권한의 값을  </a:t>
            </a:r>
            <a:r>
              <a:rPr lang="en-US" altLang="ko-KR" sz="1600" dirty="0" smtClean="0">
                <a:solidFill>
                  <a:schemeClr val="bg1"/>
                </a:solidFill>
              </a:rPr>
              <a:t>XOR</a:t>
            </a:r>
            <a:r>
              <a:rPr lang="ko-KR" altLang="en-US" sz="1600" dirty="0" smtClean="0">
                <a:solidFill>
                  <a:schemeClr val="bg1"/>
                </a:solidFill>
              </a:rPr>
              <a:t>연산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</a:rPr>
              <a:t>기본적으로 디렉터리의 경우 실행 권한을 주지만 파일의 경우 실행권한이 없음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3286124"/>
            <a:ext cx="58579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ko-KR" altLang="en-US" b="1" dirty="0" smtClean="0">
                <a:solidFill>
                  <a:schemeClr val="accent6"/>
                </a:solidFill>
              </a:rPr>
              <a:t>단계 </a:t>
            </a:r>
            <a:r>
              <a:rPr lang="en-US" altLang="ko-KR" dirty="0" smtClean="0">
                <a:solidFill>
                  <a:schemeClr val="bg1"/>
                </a:solidFill>
              </a:rPr>
              <a:t>: Mask </a:t>
            </a:r>
            <a:r>
              <a:rPr lang="ko-KR" altLang="en-US" dirty="0" smtClean="0">
                <a:solidFill>
                  <a:schemeClr val="bg1"/>
                </a:solidFill>
              </a:rPr>
              <a:t>값을 이진 표현으로 변환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852" y="4143380"/>
            <a:ext cx="58579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ko-KR" altLang="en-US" b="1" dirty="0" smtClean="0">
                <a:solidFill>
                  <a:schemeClr val="accent6"/>
                </a:solidFill>
              </a:rPr>
              <a:t>단계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모든 권한을 주는 경우에 대한 이진 표현의 작성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5072074"/>
            <a:ext cx="58579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ko-KR" altLang="en-US" b="1" dirty="0" smtClean="0">
                <a:solidFill>
                  <a:schemeClr val="accent6"/>
                </a:solidFill>
              </a:rPr>
              <a:t>단계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두 결과물을 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아래로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포개서 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43042" y="3714752"/>
            <a:ext cx="2000264" cy="428628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002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3929058" y="3714752"/>
            <a:ext cx="500066" cy="428628"/>
          </a:xfrm>
          <a:prstGeom prst="rightArrow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43438" y="3714752"/>
            <a:ext cx="2000264" cy="428628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000 000 010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43042" y="4643446"/>
            <a:ext cx="2000264" cy="428628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777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929058" y="4643446"/>
            <a:ext cx="500066" cy="428628"/>
          </a:xfrm>
          <a:prstGeom prst="rightArrow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43438" y="4643446"/>
            <a:ext cx="2000264" cy="428628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111 111 111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3042" y="5500702"/>
            <a:ext cx="5072098" cy="1000132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000      000     010</a:t>
            </a:r>
          </a:p>
          <a:p>
            <a:pPr marL="342900" indent="-342900" algn="ctr">
              <a:buAutoNum type="arabicPlain" startAt="111"/>
            </a:pPr>
            <a:r>
              <a:rPr lang="en-US" altLang="ko-KR" dirty="0" smtClean="0"/>
              <a:t>      111     111</a:t>
            </a:r>
          </a:p>
          <a:p>
            <a:pPr marL="342900" indent="-342900" algn="ctr"/>
            <a:r>
              <a:rPr lang="en-US" altLang="ko-KR" dirty="0" smtClean="0"/>
              <a:t>7          7          5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16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5.3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spc="-8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umask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명령어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1500174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umask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(user mask)</a:t>
            </a:r>
            <a:endParaRPr lang="en-US" altLang="ko-KR" sz="2400" b="1" dirty="0" smtClean="0">
              <a:solidFill>
                <a:schemeClr val="accent6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</a:rPr>
              <a:t>권한을 주고자 하는 숫자의 반대를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umask</a:t>
            </a:r>
            <a:r>
              <a:rPr lang="ko-KR" altLang="en-US" sz="1600" dirty="0" smtClean="0">
                <a:solidFill>
                  <a:schemeClr val="bg1"/>
                </a:solidFill>
              </a:rPr>
              <a:t>값으로 사용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2066" y="2285992"/>
            <a:ext cx="3857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umask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0002</a:t>
            </a:r>
            <a:r>
              <a:rPr lang="ko-KR" altLang="en-US" dirty="0" smtClean="0">
                <a:solidFill>
                  <a:schemeClr val="bg1"/>
                </a:solidFill>
              </a:rPr>
              <a:t>임을 확인 하고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touch </a:t>
            </a:r>
            <a:r>
              <a:rPr lang="ko-KR" altLang="en-US" dirty="0" smtClean="0">
                <a:solidFill>
                  <a:schemeClr val="bg1"/>
                </a:solidFill>
              </a:rPr>
              <a:t>명령어를 이용하여  새로운 디렉터리를 생성하였습니다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최초 </a:t>
            </a:r>
            <a:r>
              <a:rPr lang="en-US" altLang="ko-KR" dirty="0" err="1" smtClean="0">
                <a:solidFill>
                  <a:schemeClr val="bg1"/>
                </a:solidFill>
              </a:rPr>
              <a:t>umask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0002</a:t>
            </a:r>
            <a:r>
              <a:rPr lang="ko-KR" altLang="en-US" dirty="0" smtClean="0">
                <a:solidFill>
                  <a:schemeClr val="bg1"/>
                </a:solidFill>
              </a:rPr>
              <a:t>이므로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111 111 101 </a:t>
            </a:r>
            <a:r>
              <a:rPr lang="ko-KR" altLang="en-US" dirty="0" smtClean="0">
                <a:solidFill>
                  <a:schemeClr val="bg1"/>
                </a:solidFill>
              </a:rPr>
              <a:t>이 되어 결과적으로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권한은 </a:t>
            </a:r>
            <a:r>
              <a:rPr lang="en-US" altLang="ko-KR" dirty="0" err="1" smtClean="0">
                <a:solidFill>
                  <a:schemeClr val="accent6"/>
                </a:solidFill>
              </a:rPr>
              <a:t>rwx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err="1" smtClean="0">
                <a:solidFill>
                  <a:schemeClr val="accent6"/>
                </a:solidFill>
              </a:rPr>
              <a:t>rwx</a:t>
            </a:r>
            <a:r>
              <a:rPr lang="en-US" altLang="ko-KR" dirty="0" smtClean="0">
                <a:solidFill>
                  <a:schemeClr val="accent6"/>
                </a:solidFill>
              </a:rPr>
              <a:t> r-x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가 됩니다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357430"/>
            <a:ext cx="41529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755576" y="2996952"/>
            <a:ext cx="4176464" cy="216024"/>
          </a:xfrm>
          <a:prstGeom prst="roundRect">
            <a:avLst/>
          </a:prstGeom>
          <a:noFill/>
          <a:ln>
            <a:solidFill>
              <a:srgbClr val="FF000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568" y="2924944"/>
            <a:ext cx="936104" cy="360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580526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*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umask</a:t>
            </a:r>
            <a:r>
              <a:rPr lang="ko-KR" altLang="en-US" sz="1200" dirty="0" smtClean="0">
                <a:solidFill>
                  <a:schemeClr val="bg1"/>
                </a:solidFill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</a:rPr>
              <a:t>002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rwx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rwx</a:t>
            </a:r>
            <a:r>
              <a:rPr lang="en-US" altLang="ko-KR" sz="1200" dirty="0" smtClean="0">
                <a:solidFill>
                  <a:schemeClr val="bg1"/>
                </a:solidFill>
              </a:rPr>
              <a:t> r-x</a:t>
            </a:r>
            <a:r>
              <a:rPr lang="ko-KR" altLang="en-US" sz="1200" dirty="0" smtClean="0">
                <a:solidFill>
                  <a:schemeClr val="bg1"/>
                </a:solidFill>
              </a:rPr>
              <a:t>의 권한을 준 상태라도 일반 파일의 경우는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rw</a:t>
            </a: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rw</a:t>
            </a:r>
            <a:r>
              <a:rPr lang="en-US" altLang="ko-KR" sz="1200" dirty="0" smtClean="0">
                <a:solidFill>
                  <a:schemeClr val="bg1"/>
                </a:solidFill>
              </a:rPr>
              <a:t>- r—</a:t>
            </a:r>
            <a:r>
              <a:rPr lang="ko-KR" altLang="en-US" sz="1200" dirty="0" smtClean="0">
                <a:solidFill>
                  <a:schemeClr val="bg1"/>
                </a:solidFill>
              </a:rPr>
              <a:t>가 되는것을 확인 할 수 있는데 이는 일반파일이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실행가능한</a:t>
            </a:r>
            <a:r>
              <a:rPr lang="ko-KR" altLang="en-US" sz="1200" dirty="0" smtClean="0">
                <a:solidFill>
                  <a:schemeClr val="bg1"/>
                </a:solidFill>
              </a:rPr>
              <a:t> 파일이 아니기 때문에 </a:t>
            </a:r>
            <a:r>
              <a:rPr lang="en-US" altLang="ko-KR" sz="1200" dirty="0" smtClean="0">
                <a:solidFill>
                  <a:schemeClr val="bg1"/>
                </a:solidFill>
              </a:rPr>
              <a:t>UNIX</a:t>
            </a:r>
            <a:r>
              <a:rPr lang="ko-KR" altLang="en-US" sz="1200" dirty="0" smtClean="0">
                <a:solidFill>
                  <a:schemeClr val="bg1"/>
                </a:solidFill>
              </a:rPr>
              <a:t>가 내부적으로 새롭게 생성되는 파일에서 실행권한을 박탈하는것이다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17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5.3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spc="-8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umask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명령어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1500174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umask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(user mask)</a:t>
            </a:r>
            <a:endParaRPr lang="en-US" altLang="ko-KR" sz="2400" b="1" dirty="0" smtClean="0">
              <a:solidFill>
                <a:schemeClr val="accent6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</a:rPr>
              <a:t>권한을 주고자 하는 숫자의 반대를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umask</a:t>
            </a:r>
            <a:r>
              <a:rPr lang="ko-KR" altLang="en-US" sz="1600" dirty="0" smtClean="0">
                <a:solidFill>
                  <a:schemeClr val="bg1"/>
                </a:solidFill>
              </a:rPr>
              <a:t>값으로 사용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090" y="2357430"/>
            <a:ext cx="41719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5033688" y="2348880"/>
            <a:ext cx="371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</a:t>
            </a:r>
            <a:r>
              <a:rPr lang="en-US" altLang="ko-KR" dirty="0" err="1" smtClean="0">
                <a:solidFill>
                  <a:schemeClr val="bg1"/>
                </a:solidFill>
              </a:rPr>
              <a:t>umask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값으로 </a:t>
            </a:r>
            <a:r>
              <a:rPr lang="en-US" altLang="ko-KR" dirty="0" smtClean="0">
                <a:solidFill>
                  <a:schemeClr val="bg1"/>
                </a:solidFill>
              </a:rPr>
              <a:t>077</a:t>
            </a:r>
            <a:r>
              <a:rPr lang="ko-KR" altLang="en-US" dirty="0" smtClean="0">
                <a:solidFill>
                  <a:schemeClr val="bg1"/>
                </a:solidFill>
              </a:rPr>
              <a:t>을 지정하고 새로운 디렉터리를 생성해 보았습니다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077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111 000 000</a:t>
            </a:r>
            <a:r>
              <a:rPr lang="ko-KR" altLang="en-US" dirty="0" smtClean="0">
                <a:solidFill>
                  <a:schemeClr val="bg1"/>
                </a:solidFill>
              </a:rPr>
              <a:t>임으로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accent6"/>
                </a:solidFill>
              </a:rPr>
              <a:t>rwx</a:t>
            </a:r>
            <a:r>
              <a:rPr lang="en-US" altLang="ko-KR" dirty="0" smtClean="0">
                <a:solidFill>
                  <a:schemeClr val="accent6"/>
                </a:solidFill>
              </a:rPr>
              <a:t> --- --- </a:t>
            </a:r>
            <a:r>
              <a:rPr lang="ko-KR" altLang="en-US" dirty="0" smtClean="0">
                <a:solidFill>
                  <a:schemeClr val="bg1"/>
                </a:solidFill>
              </a:rPr>
              <a:t>이 됨을 확인 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5576" y="2348880"/>
            <a:ext cx="2160240" cy="216024"/>
          </a:xfrm>
          <a:prstGeom prst="roundRect">
            <a:avLst/>
          </a:prstGeom>
          <a:noFill/>
          <a:ln>
            <a:solidFill>
              <a:srgbClr val="FF0000">
                <a:alpha val="6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5576" y="2996952"/>
            <a:ext cx="4176464" cy="2160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6" y="2996952"/>
            <a:ext cx="864096" cy="21602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18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5.4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파일이나 디렉터리에 대한 소유자 및 그룹정보 확인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1500174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ls</a:t>
            </a:r>
            <a:r>
              <a:rPr lang="en-US" altLang="ko-KR" b="1" dirty="0" smtClean="0">
                <a:solidFill>
                  <a:schemeClr val="accent6"/>
                </a:solidFill>
              </a:rPr>
              <a:t>(</a:t>
            </a:r>
            <a:r>
              <a:rPr lang="en-US" altLang="ko-KR" dirty="0" smtClean="0">
                <a:solidFill>
                  <a:schemeClr val="accent6"/>
                </a:solidFill>
              </a:rPr>
              <a:t>list contents of directory</a:t>
            </a:r>
            <a:r>
              <a:rPr lang="en-US" altLang="ko-KR" b="1" dirty="0" smtClean="0">
                <a:solidFill>
                  <a:schemeClr val="accent6"/>
                </a:solidFill>
              </a:rPr>
              <a:t>)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 -</a:t>
            </a:r>
            <a:r>
              <a:rPr lang="en-US" altLang="ko-KR" sz="2400" b="1" dirty="0" err="1" smtClean="0">
                <a:solidFill>
                  <a:schemeClr val="accent6"/>
                </a:solidFill>
              </a:rPr>
              <a:t>lg</a:t>
            </a:r>
            <a:endParaRPr lang="en-US" altLang="ko-KR" sz="2400" b="1" dirty="0" smtClean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2000240"/>
            <a:ext cx="721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g flag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</a:rPr>
              <a:t>ls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명령어와 함께 사용되면 파일이나 디렉터리의 소유자가 속한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그룹의 정보를 포함해서 보여줌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단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단독으로 사용할 경우 그룹정보를 확인 할 수 없다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857628"/>
            <a:ext cx="562629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19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7691529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목표</a:t>
            </a:r>
            <a:endParaRPr lang="en-US" altLang="ko-KR" sz="2800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400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■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파일 권한 체계의 이해</a:t>
            </a:r>
            <a:endParaRPr lang="en-US" altLang="ko-KR" sz="1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■ </a:t>
            </a:r>
            <a:r>
              <a:rPr lang="ko-KR" altLang="en-US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디렉터리 권한 체계의 이해</a:t>
            </a:r>
            <a:endParaRPr lang="en-US" altLang="ko-KR" sz="1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■ </a:t>
            </a:r>
            <a:r>
              <a:rPr lang="en-US" altLang="ko-KR" sz="16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chmod</a:t>
            </a:r>
            <a:r>
              <a:rPr lang="en-US" altLang="ko-KR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명령어를 사용해 파일과 디렉터리의 권한을 변경하는 방법의 이해</a:t>
            </a:r>
            <a:endParaRPr lang="en-US" altLang="ko-KR" sz="1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■ </a:t>
            </a:r>
            <a:r>
              <a:rPr lang="en-US" altLang="ko-KR" sz="16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chmod</a:t>
            </a:r>
            <a:r>
              <a:rPr lang="en-US" altLang="ko-KR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명령어를 사용해 새로운 권한을 설정하는 방법</a:t>
            </a:r>
            <a:endParaRPr lang="en-US" altLang="ko-KR" sz="1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■ </a:t>
            </a:r>
            <a:r>
              <a:rPr lang="en-US" altLang="ko-KR" sz="16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umask</a:t>
            </a:r>
            <a:r>
              <a:rPr lang="en-US" altLang="ko-KR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명령어를 사용해 파일과 디렉터리에 대한 기본 권한 값을 설정</a:t>
            </a:r>
            <a:endParaRPr lang="en-US" altLang="ko-KR" sz="1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■ </a:t>
            </a:r>
            <a:r>
              <a:rPr lang="ko-KR" altLang="en-US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특정 파일이나 디렉터리의 소유자 및 그룹을 알아내는 방법</a:t>
            </a:r>
            <a:endParaRPr lang="ko-KR" altLang="en-US" sz="1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006" y="834022"/>
            <a:ext cx="279756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200" b="1" spc="-15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2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hapter 5</a:t>
            </a:r>
          </a:p>
          <a:p>
            <a:r>
              <a:rPr lang="ko-KR" altLang="en-US" sz="42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소유와 권한</a:t>
            </a:r>
            <a:endParaRPr lang="en-US" altLang="ko-KR" sz="4200" b="1" spc="-15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2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00240"/>
            <a:ext cx="552633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5.4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파일이나 디렉터리에 대한 소유자 및 그룹정보 확인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1500174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ls</a:t>
            </a:r>
            <a:r>
              <a:rPr lang="en-US" altLang="ko-KR" b="1" dirty="0" smtClean="0">
                <a:solidFill>
                  <a:schemeClr val="accent6"/>
                </a:solidFill>
              </a:rPr>
              <a:t>(</a:t>
            </a:r>
            <a:r>
              <a:rPr lang="en-US" altLang="ko-KR" dirty="0" smtClean="0">
                <a:solidFill>
                  <a:schemeClr val="accent6"/>
                </a:solidFill>
              </a:rPr>
              <a:t>list contents of directory</a:t>
            </a:r>
            <a:r>
              <a:rPr lang="en-US" altLang="ko-KR" b="1" dirty="0" smtClean="0">
                <a:solidFill>
                  <a:schemeClr val="accent6"/>
                </a:solidFill>
              </a:rPr>
              <a:t>) 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-l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71802" y="2357430"/>
            <a:ext cx="348070" cy="1656184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91880" y="2348880"/>
            <a:ext cx="437178" cy="165618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17" name="Shape 16"/>
          <p:cNvCxnSpPr>
            <a:stCxn id="11" idx="2"/>
          </p:cNvCxnSpPr>
          <p:nvPr/>
        </p:nvCxnSpPr>
        <p:spPr>
          <a:xfrm rot="16200000" flipH="1">
            <a:off x="3781194" y="3934339"/>
            <a:ext cx="720080" cy="861530"/>
          </a:xfrm>
          <a:prstGeom prst="bentConnector2">
            <a:avLst/>
          </a:prstGeom>
          <a:ln w="41275">
            <a:solidFill>
              <a:schemeClr val="accent6">
                <a:alpha val="6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2"/>
          </p:cNvCxnSpPr>
          <p:nvPr/>
        </p:nvCxnSpPr>
        <p:spPr>
          <a:xfrm rot="5400000">
            <a:off x="2522433" y="4705860"/>
            <a:ext cx="1415650" cy="31159"/>
          </a:xfrm>
          <a:prstGeom prst="line">
            <a:avLst/>
          </a:prstGeom>
          <a:ln w="412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214678" y="5429264"/>
            <a:ext cx="1357322" cy="15960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0" y="5229200"/>
            <a:ext cx="25202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소유자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4509120"/>
            <a:ext cx="1368152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그룹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20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5.5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용어정리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1500174"/>
            <a:ext cx="76438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파일 생성 마스크 </a:t>
            </a:r>
            <a:r>
              <a:rPr lang="en-US" altLang="ko-KR" b="1" dirty="0" smtClean="0">
                <a:solidFill>
                  <a:schemeClr val="accent6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Flie</a:t>
            </a:r>
            <a:r>
              <a:rPr lang="en-US" altLang="ko-KR" b="1" dirty="0" smtClean="0">
                <a:solidFill>
                  <a:schemeClr val="accent6"/>
                </a:solidFill>
              </a:rPr>
              <a:t> creation mask) :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파일이 생성될 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기본적으로 설정되는 권한 값을 결정하는데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사용되는 마스크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사용자가 그 값을 변경할 수 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   </a:t>
            </a:r>
            <a:r>
              <a:rPr lang="en-US" altLang="ko-KR" sz="1400" dirty="0" smtClean="0">
                <a:solidFill>
                  <a:schemeClr val="bg1"/>
                </a:solidFill>
              </a:rPr>
              <a:t>ex)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umask</a:t>
            </a:r>
            <a:r>
              <a:rPr lang="en-US" altLang="ko-KR" sz="1400" dirty="0" smtClean="0">
                <a:solidFill>
                  <a:schemeClr val="bg1"/>
                </a:solidFill>
              </a:rPr>
              <a:t> 077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accent6"/>
                </a:solidFill>
              </a:rPr>
              <a:t>모드</a:t>
            </a:r>
            <a:r>
              <a:rPr lang="en-US" altLang="ko-KR" b="1" dirty="0" smtClean="0">
                <a:solidFill>
                  <a:schemeClr val="accent6"/>
                </a:solidFill>
              </a:rPr>
              <a:t>(Mode) = </a:t>
            </a:r>
            <a:r>
              <a:rPr lang="ko-KR" altLang="en-US" b="1" dirty="0" smtClean="0">
                <a:solidFill>
                  <a:schemeClr val="accent6"/>
                </a:solidFill>
              </a:rPr>
              <a:t>권한 모드</a:t>
            </a:r>
            <a:r>
              <a:rPr lang="en-US" altLang="ko-KR" b="1" dirty="0" smtClean="0">
                <a:solidFill>
                  <a:schemeClr val="accent6"/>
                </a:solidFill>
              </a:rPr>
              <a:t>(Permissions mode) :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어떤 파일이나 디렉터리의 소유자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그 소유자가 속한 그룹 내의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다른 사용자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그리고 기타 사용자에게 주어지는 일련의  권한들의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집합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접근권한</a:t>
            </a:r>
            <a:r>
              <a:rPr lang="en-US" altLang="ko-KR" dirty="0" smtClean="0">
                <a:solidFill>
                  <a:schemeClr val="bg1"/>
                </a:solidFill>
              </a:rPr>
              <a:t>(access permission)</a:t>
            </a:r>
            <a:r>
              <a:rPr lang="ko-KR" altLang="en-US" dirty="0" smtClean="0">
                <a:solidFill>
                  <a:schemeClr val="bg1"/>
                </a:solidFill>
              </a:rPr>
              <a:t>과 같은 뜻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ko-KR" altLang="en-US" b="1" dirty="0" err="1" smtClean="0">
                <a:solidFill>
                  <a:schemeClr val="accent6"/>
                </a:solidFill>
              </a:rPr>
              <a:t>셸</a:t>
            </a:r>
            <a:r>
              <a:rPr lang="ko-KR" altLang="en-US" b="1" dirty="0" smtClean="0">
                <a:solidFill>
                  <a:schemeClr val="accent6"/>
                </a:solidFill>
              </a:rPr>
              <a:t> 스크립트</a:t>
            </a:r>
            <a:r>
              <a:rPr lang="en-US" altLang="ko-KR" b="1" dirty="0" smtClean="0">
                <a:solidFill>
                  <a:schemeClr val="accent6"/>
                </a:solidFill>
              </a:rPr>
              <a:t>(shell script) :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일련의 </a:t>
            </a:r>
            <a:r>
              <a:rPr lang="ko-KR" altLang="en-US" dirty="0" err="1" smtClean="0">
                <a:solidFill>
                  <a:schemeClr val="bg1"/>
                </a:solidFill>
              </a:rPr>
              <a:t>셸</a:t>
            </a:r>
            <a:r>
              <a:rPr lang="ko-KR" altLang="en-US" dirty="0" smtClean="0">
                <a:solidFill>
                  <a:schemeClr val="bg1"/>
                </a:solidFill>
              </a:rPr>
              <a:t> 명령어</a:t>
            </a:r>
            <a:r>
              <a:rPr lang="en-US" altLang="ko-KR" dirty="0" smtClean="0">
                <a:solidFill>
                  <a:schemeClr val="bg1"/>
                </a:solidFill>
              </a:rPr>
              <a:t>(shell commands)</a:t>
            </a:r>
            <a:r>
              <a:rPr lang="ko-KR" altLang="en-US" dirty="0" smtClean="0">
                <a:solidFill>
                  <a:schemeClr val="bg1"/>
                </a:solidFill>
              </a:rPr>
              <a:t>를 파일 내에 모아 일괄적으로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처리 할 수 있도록 한 텍스트 파일이자 실행 파일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b="1" dirty="0" err="1" smtClean="0">
                <a:solidFill>
                  <a:schemeClr val="accent6"/>
                </a:solidFill>
              </a:rPr>
              <a:t>umask</a:t>
            </a:r>
            <a:r>
              <a:rPr lang="en-US" altLang="ko-KR" b="1" dirty="0" smtClean="0">
                <a:solidFill>
                  <a:schemeClr val="accent6"/>
                </a:solidFill>
              </a:rPr>
              <a:t> :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파일 생성 마스크와 같은 뜻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혹은 파일 생성 마스크 값을 </a:t>
            </a:r>
            <a:r>
              <a:rPr lang="ko-KR" altLang="en-US" dirty="0" err="1" smtClean="0">
                <a:solidFill>
                  <a:schemeClr val="bg1"/>
                </a:solidFill>
              </a:rPr>
              <a:t>확인하거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나 변경하기 위한 </a:t>
            </a:r>
            <a:r>
              <a:rPr lang="en-US" altLang="ko-KR" dirty="0" smtClean="0">
                <a:solidFill>
                  <a:schemeClr val="bg1"/>
                </a:solidFill>
              </a:rPr>
              <a:t>Unix</a:t>
            </a:r>
            <a:r>
              <a:rPr lang="ko-KR" altLang="en-US" dirty="0" smtClean="0">
                <a:solidFill>
                  <a:schemeClr val="bg1"/>
                </a:solidFill>
              </a:rPr>
              <a:t>명령어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21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42976" y="1928802"/>
            <a:ext cx="7286644" cy="318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spc="-10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5.1   </a:t>
            </a:r>
            <a:r>
              <a:rPr lang="ko-KR" altLang="en-US" sz="24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파일에 부여된 권한 분석</a:t>
            </a:r>
            <a:endParaRPr lang="en-US" altLang="ko-KR" sz="24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4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5.2</a:t>
            </a:r>
            <a:r>
              <a:rPr lang="en-US" altLang="ko-KR" sz="2400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400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디렉터리의 권한 설정</a:t>
            </a:r>
            <a:endParaRPr lang="en-US" altLang="ko-KR" sz="2400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4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5.3</a:t>
            </a:r>
            <a:r>
              <a:rPr lang="en-US" altLang="ko-KR" sz="2400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2400" spc="-8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umask</a:t>
            </a:r>
            <a:r>
              <a:rPr lang="en-US" altLang="ko-KR" sz="2400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명령어</a:t>
            </a:r>
            <a:endParaRPr lang="en-US" altLang="ko-KR" sz="2400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4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5.4</a:t>
            </a:r>
            <a:r>
              <a:rPr lang="en-US" altLang="ko-KR" sz="2400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400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파일이나 디렉터리에 대한 소유자 및 그룹정보 확인</a:t>
            </a:r>
            <a:endParaRPr lang="en-US" altLang="ko-KR" sz="2400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4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5.5</a:t>
            </a:r>
            <a:r>
              <a:rPr lang="en-US" altLang="ko-KR" sz="2400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400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용어정리</a:t>
            </a:r>
            <a:endParaRPr lang="en-US" altLang="ko-KR" sz="2400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400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400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400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158" y="714356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C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ontents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3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5.1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파일에 부여된 권한 분석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785926"/>
            <a:ext cx="82868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/>
                </a:solidFill>
              </a:rPr>
              <a:t>파일 권한이란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?</a:t>
            </a: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  다른 사용자로부터 파일 및 디렉터리의 접근을 보호하기 위한 권한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   파일 소유자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그룹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기타 사용자로 구분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714710"/>
              </p:ext>
            </p:extLst>
          </p:nvPr>
        </p:nvGraphicFramePr>
        <p:xfrm>
          <a:off x="714348" y="3286124"/>
          <a:ext cx="8143932" cy="2992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  <a:tableStyleId>{93296810-A885-4BE3-A3E7-6D5BEEA58F35}</a:tableStyleId>
              </a:tblPr>
              <a:tblGrid>
                <a:gridCol w="1643074"/>
                <a:gridCol w="2143140"/>
                <a:gridCol w="2214578"/>
                <a:gridCol w="214314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모드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일반파일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디렉터리 파일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특수 파일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읽기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r)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파일 내용을 읽을</a:t>
                      </a:r>
                      <a:r>
                        <a:rPr lang="ko-KR" altLang="en-US" sz="1400" baseline="0" dirty="0" smtClean="0"/>
                        <a:t> 수 있다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디렉터리가 포함하는 파일 목록을 읽을</a:t>
                      </a:r>
                      <a:r>
                        <a:rPr lang="ko-KR" altLang="en-US" sz="1400" baseline="0" dirty="0" smtClean="0"/>
                        <a:t> 수 있다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/>
                        <a:t>read() </a:t>
                      </a:r>
                      <a:r>
                        <a:rPr lang="ko-KR" altLang="en-US" sz="1400" kern="1200" baseline="0" dirty="0" smtClean="0"/>
                        <a:t>를 사용하여 파일을 읽을 수 있다	</a:t>
                      </a:r>
                    </a:p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dirty="0" smtClean="0"/>
                        <a:t>쓰기</a:t>
                      </a:r>
                      <a:r>
                        <a:rPr lang="en-US" altLang="ko-KR" sz="1400" baseline="0" dirty="0" smtClean="0"/>
                        <a:t>( w)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파일을 수정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이동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삭제 시킬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디렉터리 쓰기 권한 필요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baseline="0" dirty="0" smtClean="0"/>
                        <a:t>디렉터리 내에 파일을 생성</a:t>
                      </a:r>
                      <a:r>
                        <a:rPr lang="en-US" altLang="ko-KR" sz="1400" kern="1200" baseline="0" dirty="0" smtClean="0"/>
                        <a:t>,</a:t>
                      </a:r>
                      <a:r>
                        <a:rPr lang="ko-KR" altLang="en-US" sz="1400" kern="1200" baseline="0" dirty="0" smtClean="0"/>
                        <a:t>삭제할 수 있다</a:t>
                      </a:r>
                      <a:r>
                        <a:rPr lang="en-US" altLang="ko-KR" sz="1400" kern="1200" baseline="0" dirty="0" smtClean="0"/>
                        <a:t>(</a:t>
                      </a:r>
                      <a:r>
                        <a:rPr lang="ko-KR" altLang="en-US" sz="1400" kern="1200" baseline="0" dirty="0" smtClean="0"/>
                        <a:t>읽기모드가 필요</a:t>
                      </a:r>
                      <a:r>
                        <a:rPr lang="en-US" altLang="ko-KR" sz="1400" kern="1200" baseline="0" dirty="0" smtClean="0"/>
                        <a:t>)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/>
                        <a:t>write() </a:t>
                      </a:r>
                      <a:r>
                        <a:rPr lang="ko-KR" altLang="en-US" sz="1400" kern="1200" baseline="0" dirty="0" smtClean="0"/>
                        <a:t>를 사용하여 파일에 쓸 수 있다	</a:t>
                      </a:r>
                    </a:p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실행</a:t>
                      </a:r>
                      <a:r>
                        <a:rPr lang="en-US" altLang="ko-KR" sz="1400" dirty="0" smtClean="0"/>
                        <a:t>(x)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파일을 실행 시킬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err="1" smtClean="0"/>
                        <a:t>cd</a:t>
                      </a:r>
                      <a:r>
                        <a:rPr lang="ko-KR" altLang="en-US" sz="1400" kern="1200" baseline="0" dirty="0" smtClean="0"/>
                        <a:t>명령을 이용하여 디렉터리로 이동할 수 있다</a:t>
                      </a:r>
                      <a:r>
                        <a:rPr lang="en-US" altLang="ko-KR" sz="1400" kern="1200" baseline="0" dirty="0" smtClean="0"/>
                        <a:t>(</a:t>
                      </a:r>
                      <a:r>
                        <a:rPr lang="ko-KR" altLang="en-US" sz="1400" kern="1200" baseline="0" dirty="0" smtClean="0"/>
                        <a:t>보통은 읽기모드와 같이 주어진다</a:t>
                      </a:r>
                      <a:r>
                        <a:rPr lang="en-US" altLang="ko-KR" sz="1400" kern="1200" baseline="0" dirty="0" smtClean="0"/>
                        <a:t>)	</a:t>
                      </a:r>
                    </a:p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baseline="0" dirty="0" smtClean="0"/>
                        <a:t>아무런 의미가 없다	</a:t>
                      </a:r>
                    </a:p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4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5.1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파일에 부여된 권한 분석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785926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/>
                </a:solidFill>
              </a:rPr>
              <a:t>파일에 부여된 권한 </a:t>
            </a:r>
            <a:r>
              <a:rPr lang="ko-KR" altLang="en-US" sz="2400" b="1" dirty="0" err="1" smtClean="0">
                <a:solidFill>
                  <a:schemeClr val="accent6"/>
                </a:solidFill>
              </a:rPr>
              <a:t>명시법</a:t>
            </a:r>
            <a:endParaRPr lang="ko-KR" altLang="en-US" sz="2400" b="1" dirty="0" smtClean="0">
              <a:solidFill>
                <a:schemeClr val="accent6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11961"/>
              </p:ext>
            </p:extLst>
          </p:nvPr>
        </p:nvGraphicFramePr>
        <p:xfrm>
          <a:off x="928662" y="2643182"/>
          <a:ext cx="7143800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  <a:tableStyleId>{93296810-A885-4BE3-A3E7-6D5BEEA58F35}</a:tableStyleId>
              </a:tblPr>
              <a:tblGrid>
                <a:gridCol w="3048000"/>
                <a:gridCol w="409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baseline="0" dirty="0" smtClean="0"/>
                        <a:t> 권한 문자열 </a:t>
                      </a:r>
                      <a:r>
                        <a:rPr lang="ko-KR" altLang="en-US" sz="1800" kern="1200" baseline="0" dirty="0" err="1" smtClean="0"/>
                        <a:t>첫글자</a:t>
                      </a:r>
                      <a:endParaRPr lang="ko-KR" altLang="en-US" sz="18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/>
                        <a:t>파일타입	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디렉터리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kern="1200" baseline="0" dirty="0" smtClean="0"/>
                        <a:t>블록</a:t>
                      </a:r>
                      <a:r>
                        <a:rPr lang="en-US" altLang="ko-KR" sz="1600" kern="1200" baseline="0" dirty="0" smtClean="0"/>
                        <a:t>-</a:t>
                      </a:r>
                      <a:r>
                        <a:rPr lang="ko-KR" altLang="en-US" sz="1600" kern="1200" baseline="0" dirty="0" smtClean="0"/>
                        <a:t>타입</a:t>
                      </a:r>
                      <a:r>
                        <a:rPr lang="en-US" altLang="ko-KR" sz="1600" kern="1200" baseline="0" dirty="0" smtClean="0"/>
                        <a:t>(block-type) </a:t>
                      </a:r>
                      <a:r>
                        <a:rPr lang="ko-KR" altLang="en-US" sz="1600" kern="1200" baseline="0" dirty="0" smtClean="0"/>
                        <a:t>특수파일</a:t>
                      </a:r>
                      <a:endParaRPr lang="ko-KR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kern="1200" baseline="0" dirty="0" smtClean="0"/>
                        <a:t> 문자</a:t>
                      </a:r>
                      <a:r>
                        <a:rPr lang="en-US" altLang="ko-KR" sz="1600" kern="1200" baseline="0" dirty="0" smtClean="0"/>
                        <a:t>-</a:t>
                      </a:r>
                      <a:r>
                        <a:rPr lang="ko-KR" altLang="en-US" sz="1600" kern="1200" baseline="0" dirty="0" smtClean="0"/>
                        <a:t>타입</a:t>
                      </a:r>
                      <a:r>
                        <a:rPr lang="en-US" altLang="ko-KR" sz="1600" kern="1200" baseline="0" dirty="0" smtClean="0"/>
                        <a:t>(character-type) </a:t>
                      </a:r>
                      <a:r>
                        <a:rPr lang="ko-KR" altLang="en-US" sz="1600" kern="1200" baseline="0" dirty="0" smtClean="0"/>
                        <a:t>특수파일</a:t>
                      </a:r>
                      <a:endParaRPr lang="ko-KR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kern="1200" baseline="0" dirty="0" smtClean="0"/>
                        <a:t> </a:t>
                      </a:r>
                      <a:r>
                        <a:rPr lang="ko-KR" altLang="en-US" sz="1600" kern="1200" baseline="0" dirty="0" err="1" smtClean="0"/>
                        <a:t>심볼릭</a:t>
                      </a:r>
                      <a:r>
                        <a:rPr lang="ko-KR" altLang="en-US" sz="1600" kern="1200" baseline="0" dirty="0" smtClean="0"/>
                        <a:t> 링크</a:t>
                      </a:r>
                      <a:r>
                        <a:rPr lang="en-US" altLang="ko-KR" sz="1600" kern="1200" baseline="0" dirty="0" smtClean="0"/>
                        <a:t>(symbolic link)</a:t>
                      </a:r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파이프</a:t>
                      </a:r>
                      <a:r>
                        <a:rPr lang="en-US" altLang="ko-KR" sz="1600" dirty="0" smtClean="0"/>
                        <a:t>(pipe)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소켓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 파일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5661248"/>
            <a:ext cx="7128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소켓</a:t>
            </a:r>
            <a:endParaRPr lang="ko-KR" altLang="en-US" sz="11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    TCP/IP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</a:rPr>
              <a:t>를 이용하는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API(Application Programming Interface)</a:t>
            </a:r>
          </a:p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    1982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</a:rPr>
              <a:t>년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BSD(Berkeley Software Distribution) UNIX 4.1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</a:rPr>
              <a:t>에서 소개</a:t>
            </a:r>
            <a:endParaRPr lang="en-US" altLang="ko-KR" sz="11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* </a:t>
            </a:r>
            <a:r>
              <a:rPr lang="ko-KR" altLang="en-US" sz="1100" dirty="0" smtClean="0">
                <a:solidFill>
                  <a:schemeClr val="bg1"/>
                </a:solidFill>
              </a:rPr>
              <a:t>블록 특수 파일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블록단위로 하드웨어와 반응하는 파일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* </a:t>
            </a:r>
            <a:r>
              <a:rPr lang="ko-KR" altLang="en-US" sz="1100" dirty="0" smtClean="0">
                <a:solidFill>
                  <a:schemeClr val="bg1"/>
                </a:solidFill>
              </a:rPr>
              <a:t>문자 특수 파일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스트링</a:t>
            </a:r>
            <a:r>
              <a:rPr lang="ko-KR" altLang="en-US" sz="1100" dirty="0" smtClean="0">
                <a:solidFill>
                  <a:schemeClr val="bg1"/>
                </a:solidFill>
              </a:rPr>
              <a:t> 단위로 하드웨어와 반응하는 파일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* </a:t>
            </a:r>
            <a:r>
              <a:rPr lang="ko-KR" altLang="en-US" sz="1100" dirty="0" smtClean="0">
                <a:solidFill>
                  <a:schemeClr val="bg1"/>
                </a:solidFill>
              </a:rPr>
              <a:t>파이프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두 개의 파일을 연결하는 파이프 파일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5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5.1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파일에 부여된 권한 분석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785926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/>
                </a:solidFill>
              </a:rPr>
              <a:t>권한 문자열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177281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  <a:r>
              <a:rPr lang="ko-KR" altLang="en-US" sz="1400" dirty="0" smtClean="0">
                <a:solidFill>
                  <a:schemeClr val="bg1"/>
                </a:solidFill>
              </a:rPr>
              <a:t>접근 권한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	r: </a:t>
            </a:r>
            <a:r>
              <a:rPr lang="ko-KR" altLang="en-US" sz="1400" dirty="0" smtClean="0">
                <a:solidFill>
                  <a:schemeClr val="bg1"/>
                </a:solidFill>
              </a:rPr>
              <a:t>읽기 </a:t>
            </a:r>
            <a:r>
              <a:rPr lang="en-US" altLang="ko-KR" sz="1400" dirty="0" smtClean="0">
                <a:solidFill>
                  <a:schemeClr val="bg1"/>
                </a:solidFill>
              </a:rPr>
              <a:t>w: </a:t>
            </a:r>
            <a:r>
              <a:rPr lang="ko-KR" altLang="en-US" sz="1400" dirty="0" smtClean="0">
                <a:solidFill>
                  <a:schemeClr val="bg1"/>
                </a:solidFill>
              </a:rPr>
              <a:t>쓰기 </a:t>
            </a:r>
            <a:r>
              <a:rPr lang="en-US" altLang="ko-KR" sz="1400" dirty="0" smtClean="0">
                <a:solidFill>
                  <a:schemeClr val="bg1"/>
                </a:solidFill>
              </a:rPr>
              <a:t>x : </a:t>
            </a:r>
            <a:r>
              <a:rPr lang="ko-KR" altLang="en-US" sz="1400" dirty="0" smtClean="0">
                <a:solidFill>
                  <a:schemeClr val="bg1"/>
                </a:solidFill>
              </a:rPr>
              <a:t>실행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3501008"/>
            <a:ext cx="602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-	 </a:t>
            </a:r>
            <a:r>
              <a:rPr lang="en-US" altLang="ko-KR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rwx</a:t>
            </a:r>
            <a:r>
              <a:rPr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	</a:t>
            </a:r>
            <a:r>
              <a:rPr lang="en-US" altLang="ko-KR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rwx</a:t>
            </a:r>
            <a:r>
              <a:rPr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	   ---</a:t>
            </a:r>
            <a:endParaRPr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3244351" y="4756649"/>
            <a:ext cx="928694" cy="1588"/>
          </a:xfrm>
          <a:prstGeom prst="straightConnector1">
            <a:avLst/>
          </a:prstGeom>
          <a:ln w="635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 flipH="1" flipV="1">
            <a:off x="1548234" y="4364534"/>
            <a:ext cx="785818" cy="642942"/>
          </a:xfrm>
          <a:prstGeom prst="straightConnector1">
            <a:avLst/>
          </a:prstGeom>
          <a:ln w="635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 flipH="1" flipV="1">
            <a:off x="4972543" y="4756649"/>
            <a:ext cx="928694" cy="1588"/>
          </a:xfrm>
          <a:prstGeom prst="straightConnector1">
            <a:avLst/>
          </a:prstGeom>
          <a:ln w="635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V="1">
            <a:off x="6804248" y="4293096"/>
            <a:ext cx="785818" cy="785818"/>
          </a:xfrm>
          <a:prstGeom prst="straightConnector1">
            <a:avLst/>
          </a:prstGeom>
          <a:ln w="635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1560" y="52292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파일의 종류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3768" y="5373216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소유자에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대한 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537321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그룹내의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다른 사용자에게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주어지는 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32240" y="5229200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기타 사용자에게 주어지는 권한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4918700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모서리가 둥근 직사각형 21"/>
          <p:cNvSpPr/>
          <p:nvPr/>
        </p:nvSpPr>
        <p:spPr>
          <a:xfrm>
            <a:off x="611560" y="2636912"/>
            <a:ext cx="1152128" cy="288032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0" name="직선 연결선 29"/>
          <p:cNvCxnSpPr>
            <a:stCxn id="22" idx="2"/>
          </p:cNvCxnSpPr>
          <p:nvPr/>
        </p:nvCxnSpPr>
        <p:spPr>
          <a:xfrm>
            <a:off x="1187624" y="2924944"/>
            <a:ext cx="0" cy="936104"/>
          </a:xfrm>
          <a:prstGeom prst="line">
            <a:avLst/>
          </a:prstGeom>
          <a:ln w="317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187624" y="3861048"/>
            <a:ext cx="64807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6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5.1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파일에 부여된 권한 분석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785926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/>
                </a:solidFill>
              </a:rPr>
              <a:t>파일에 부여된 권한 </a:t>
            </a:r>
            <a:r>
              <a:rPr lang="ko-KR" altLang="en-US" sz="2400" b="1" dirty="0" err="1" smtClean="0">
                <a:solidFill>
                  <a:schemeClr val="accent6"/>
                </a:solidFill>
              </a:rPr>
              <a:t>명시법</a:t>
            </a:r>
            <a:endParaRPr lang="ko-KR" altLang="en-US" sz="2400" b="1" dirty="0" smtClean="0">
              <a:solidFill>
                <a:schemeClr val="accent6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71600" y="2852936"/>
          <a:ext cx="7272808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  <a:tableStyleId>{93296810-A885-4BE3-A3E7-6D5BEEA58F35}</a:tableStyleId>
              </a:tblPr>
              <a:tblGrid>
                <a:gridCol w="1584176"/>
                <a:gridCol w="56886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권한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---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접근 불가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r--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읽기만 가능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r-x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실행 권한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프로그램이나 </a:t>
                      </a:r>
                      <a:r>
                        <a:rPr lang="ko-KR" altLang="en-US" dirty="0" err="1" smtClean="0"/>
                        <a:t>셸</a:t>
                      </a:r>
                      <a:r>
                        <a:rPr lang="ko-KR" altLang="en-US" dirty="0" smtClean="0"/>
                        <a:t> 스크립트의 경우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rw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쓰기 권한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주로 파일의 경우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rwx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권한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주로 프로그램의 경우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544522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*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셸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스크립트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(shell script)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셸이나</a:t>
            </a:r>
            <a:r>
              <a:rPr lang="ko-KR" altLang="en-US" sz="1200" dirty="0" smtClean="0">
                <a:solidFill>
                  <a:schemeClr val="bg1"/>
                </a:solidFill>
              </a:rPr>
              <a:t> 명령 줄 인터프리터에서 돌아가도록 작성되었거나 한 운영 체제를 위해 쓰인 스크립트이다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단순한 도메인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</a:t>
            </a:r>
            <a:r>
              <a:rPr lang="ko-KR" altLang="en-US" sz="1200" dirty="0" smtClean="0">
                <a:solidFill>
                  <a:schemeClr val="bg1"/>
                </a:solidFill>
              </a:rPr>
              <a:t>고유 언어로 여기기도 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셸</a:t>
            </a:r>
            <a:r>
              <a:rPr lang="ko-KR" altLang="en-US" sz="1200" dirty="0" smtClean="0">
                <a:solidFill>
                  <a:schemeClr val="bg1"/>
                </a:solidFill>
              </a:rPr>
              <a:t> 스크립트가 수행하는 일반 기능으로는 파일 이용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프로그램 실행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문자열 출력 등이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7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5.1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파일에 부여된 권한 분석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571836"/>
            <a:ext cx="8040502" cy="56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5" name="모서리가 둥근 직사각형 14"/>
          <p:cNvSpPr/>
          <p:nvPr/>
        </p:nvSpPr>
        <p:spPr>
          <a:xfrm>
            <a:off x="827584" y="4499828"/>
            <a:ext cx="357190" cy="714380"/>
          </a:xfrm>
          <a:prstGeom prst="roundRect">
            <a:avLst/>
          </a:prstGeom>
          <a:noFill/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63688" y="565195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파일의 종류를 확인 할 수 있음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55612"/>
            <a:ext cx="42100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cxnSp>
        <p:nvCxnSpPr>
          <p:cNvPr id="25" name="Shape 24"/>
          <p:cNvCxnSpPr>
            <a:stCxn id="15" idx="2"/>
          </p:cNvCxnSpPr>
          <p:nvPr/>
        </p:nvCxnSpPr>
        <p:spPr>
          <a:xfrm rot="16200000" flipH="1">
            <a:off x="1022043" y="5198343"/>
            <a:ext cx="653774" cy="685503"/>
          </a:xfrm>
          <a:prstGeom prst="bentConnector2">
            <a:avLst/>
          </a:prstGeom>
          <a:ln w="508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034" y="1785926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/>
                </a:solidFill>
              </a:rPr>
              <a:t>파일에 부여된 권한 </a:t>
            </a:r>
            <a:r>
              <a:rPr lang="ko-KR" altLang="en-US" sz="2400" b="1" dirty="0" err="1" smtClean="0">
                <a:solidFill>
                  <a:schemeClr val="accent6"/>
                </a:solidFill>
              </a:rPr>
              <a:t>명시법</a:t>
            </a:r>
            <a:endParaRPr lang="ko-KR" altLang="en-US" sz="2400" b="1" dirty="0" smtClean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8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5.1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파일에 부여된 권한 분석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534668"/>
            <a:ext cx="8040502" cy="56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6" name="TextBox 15"/>
          <p:cNvSpPr txBox="1"/>
          <p:nvPr/>
        </p:nvSpPr>
        <p:spPr>
          <a:xfrm>
            <a:off x="3563888" y="5602014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소유권자에 대한 권한</a:t>
            </a:r>
            <a:endParaRPr lang="en-US" altLang="ko-KR" b="1" dirty="0" smtClean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그룹 내 다른 사용자 에게 주어진 권한</a:t>
            </a:r>
            <a:endParaRPr lang="en-US" altLang="ko-KR" b="1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b="1" dirty="0" smtClean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기타 사용자에게 주어진 권한</a:t>
            </a:r>
            <a:endParaRPr lang="ko-KR" altLang="en-US" b="1" dirty="0">
              <a:solidFill>
                <a:srgbClr val="92D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77678"/>
            <a:ext cx="42100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5" name="TextBox 24"/>
          <p:cNvSpPr txBox="1"/>
          <p:nvPr/>
        </p:nvSpPr>
        <p:spPr>
          <a:xfrm>
            <a:off x="500034" y="1785926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/>
                </a:solidFill>
              </a:rPr>
              <a:t>파일에 부여된 권한 </a:t>
            </a:r>
            <a:r>
              <a:rPr lang="ko-KR" altLang="en-US" sz="2400" b="1" dirty="0" err="1" smtClean="0">
                <a:solidFill>
                  <a:schemeClr val="accent6"/>
                </a:solidFill>
              </a:rPr>
              <a:t>명시법</a:t>
            </a:r>
            <a:endParaRPr lang="ko-KR" altLang="en-US" sz="2400" b="1" dirty="0" smtClean="0">
              <a:solidFill>
                <a:schemeClr val="accent6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13336" y="4450456"/>
            <a:ext cx="500066" cy="714380"/>
          </a:xfrm>
          <a:prstGeom prst="roundRect">
            <a:avLst/>
          </a:prstGeom>
          <a:noFill/>
          <a:ln w="63500">
            <a:solidFill>
              <a:schemeClr val="accent2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13402" y="4450456"/>
            <a:ext cx="500066" cy="714380"/>
          </a:xfrm>
          <a:prstGeom prst="roundRect">
            <a:avLst/>
          </a:prstGeom>
          <a:noFill/>
          <a:ln w="63500">
            <a:solidFill>
              <a:schemeClr val="accent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13468" y="4450456"/>
            <a:ext cx="500066" cy="714380"/>
          </a:xfrm>
          <a:prstGeom prst="roundRect">
            <a:avLst/>
          </a:prstGeom>
          <a:noFill/>
          <a:ln w="63500">
            <a:solidFill>
              <a:schemeClr val="accent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hape 12"/>
          <p:cNvCxnSpPr>
            <a:stCxn id="15" idx="2"/>
          </p:cNvCxnSpPr>
          <p:nvPr/>
        </p:nvCxnSpPr>
        <p:spPr>
          <a:xfrm rot="16200000" flipH="1">
            <a:off x="2173031" y="4355173"/>
            <a:ext cx="581196" cy="2200521"/>
          </a:xfrm>
          <a:prstGeom prst="bentConnector2">
            <a:avLst/>
          </a:prstGeom>
          <a:ln w="44450">
            <a:solidFill>
              <a:schemeClr val="accent2"/>
            </a:solidFill>
            <a:tailEnd type="arrow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9" idx="2"/>
          </p:cNvCxnSpPr>
          <p:nvPr/>
        </p:nvCxnSpPr>
        <p:spPr>
          <a:xfrm rot="16200000" flipH="1">
            <a:off x="2279048" y="4749222"/>
            <a:ext cx="869228" cy="1700455"/>
          </a:xfrm>
          <a:prstGeom prst="bentConnector2">
            <a:avLst/>
          </a:prstGeom>
          <a:ln w="44450">
            <a:tailEnd type="arrow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4" idx="2"/>
          </p:cNvCxnSpPr>
          <p:nvPr/>
        </p:nvCxnSpPr>
        <p:spPr>
          <a:xfrm rot="16200000" flipH="1">
            <a:off x="2385065" y="5143271"/>
            <a:ext cx="1157258" cy="1200387"/>
          </a:xfrm>
          <a:prstGeom prst="bentConnector2">
            <a:avLst/>
          </a:prstGeom>
          <a:ln w="44450">
            <a:solidFill>
              <a:schemeClr val="accent3"/>
            </a:solidFill>
            <a:tailEnd type="arrow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32440" y="6381328"/>
            <a:ext cx="4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3539D45-7CD1-4D43-929E-ED82E935A669}" type="slidenum">
              <a:rPr lang="ko-KR" alt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 algn="r"/>
              <a:t>9</a:t>
            </a:fld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9828</TotalTime>
  <Words>979</Words>
  <Application>Microsoft Office PowerPoint</Application>
  <PresentationFormat>화면 슬라이드 쇼(4:3)</PresentationFormat>
  <Paragraphs>281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배재학 (Jae-Hak J. Bae)</cp:lastModifiedBy>
  <cp:revision>87</cp:revision>
  <cp:lastPrinted>2011-08-28T20:58:26Z</cp:lastPrinted>
  <dcterms:created xsi:type="dcterms:W3CDTF">2011-08-16T07:24:57Z</dcterms:created>
  <dcterms:modified xsi:type="dcterms:W3CDTF">2013-09-02T04:30:41Z</dcterms:modified>
</cp:coreProperties>
</file>