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handoutMasterIdLst>
    <p:handoutMasterId r:id="rId30"/>
  </p:handoutMasterIdLst>
  <p:sldIdLst>
    <p:sldId id="397" r:id="rId3"/>
    <p:sldId id="398" r:id="rId4"/>
    <p:sldId id="400" r:id="rId5"/>
    <p:sldId id="401" r:id="rId6"/>
    <p:sldId id="402" r:id="rId7"/>
    <p:sldId id="403" r:id="rId8"/>
    <p:sldId id="409" r:id="rId9"/>
    <p:sldId id="413" r:id="rId10"/>
    <p:sldId id="410" r:id="rId11"/>
    <p:sldId id="414" r:id="rId12"/>
    <p:sldId id="417" r:id="rId13"/>
    <p:sldId id="411" r:id="rId14"/>
    <p:sldId id="415" r:id="rId15"/>
    <p:sldId id="418" r:id="rId16"/>
    <p:sldId id="419" r:id="rId17"/>
    <p:sldId id="420" r:id="rId18"/>
    <p:sldId id="412" r:id="rId19"/>
    <p:sldId id="416" r:id="rId20"/>
    <p:sldId id="421" r:id="rId21"/>
    <p:sldId id="422" r:id="rId22"/>
    <p:sldId id="423" r:id="rId23"/>
    <p:sldId id="424" r:id="rId24"/>
    <p:sldId id="425" r:id="rId25"/>
    <p:sldId id="426" r:id="rId26"/>
    <p:sldId id="286" r:id="rId27"/>
    <p:sldId id="42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E9A5F"/>
    <a:srgbClr val="2DC931"/>
    <a:srgbClr val="DFDA00"/>
    <a:srgbClr val="CCCC00"/>
    <a:srgbClr val="99CC00"/>
    <a:srgbClr val="808000"/>
    <a:srgbClr val="88C525"/>
    <a:srgbClr val="1A9A38"/>
    <a:srgbClr val="A0DA20"/>
    <a:srgbClr val="25A7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7772" autoAdjust="0"/>
  </p:normalViewPr>
  <p:slideViewPr>
    <p:cSldViewPr>
      <p:cViewPr>
        <p:scale>
          <a:sx n="100" d="100"/>
          <a:sy n="100" d="100"/>
        </p:scale>
        <p:origin x="-270" y="-21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9D68-4867-4E04-A43D-3FF68374BBA2}" type="datetimeFigureOut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2491-80BD-4287-A4A7-4DA654BAC2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132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124B-0FCD-48B0-BBCD-60AB3B4EA168}" type="datetimeFigureOut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DFAC-426B-4F6A-8E64-7AC6659C3E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14300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8477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년도 정부청사 공유기 보안 실태입니다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부서에 사용된 공유기의 총합이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대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중 보안설정이 </a:t>
            </a:r>
            <a:r>
              <a:rPr lang="ko-KR" altLang="en-US" dirty="0" err="1" smtClean="0"/>
              <a:t>되지않은</a:t>
            </a:r>
            <a:r>
              <a:rPr lang="ko-KR" altLang="en-US" dirty="0" smtClean="0"/>
              <a:t> 공유기는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즉</a:t>
            </a:r>
            <a:r>
              <a:rPr lang="en-US" altLang="ko-KR" dirty="0" smtClean="0"/>
              <a:t>, 75%</a:t>
            </a:r>
            <a:r>
              <a:rPr lang="ko-KR" altLang="en-US" dirty="0" smtClean="0"/>
              <a:t>가 보안 설정이 되어있지 않았습니다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9DFAC-426B-4F6A-8E64-7AC6659C3ED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98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Untitled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82662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EF0421-37F5-48F7-B49A-CC957C0B39AC}" type="datetime1">
              <a:rPr lang="ko-KR" altLang="en-US" smtClean="0"/>
              <a:pPr/>
              <a:t>2012-10-12</a:t>
            </a:fld>
            <a:endParaRPr lang="en-US" altLang="ko-KR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8267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0" y="260350"/>
            <a:ext cx="9144000" cy="1152525"/>
          </a:xfrm>
        </p:spPr>
        <p:txBody>
          <a:bodyPr lIns="91440"/>
          <a:lstStyle>
            <a:lvl1pPr algn="ctr">
              <a:defRPr sz="4900">
                <a:effectLst/>
                <a:latin typeface="Arial Black" pitchFamily="34" charset="0"/>
              </a:defRPr>
            </a:lvl1pPr>
          </a:lstStyle>
          <a:p>
            <a:r>
              <a:rPr lang="en-US" altLang="ko-KR" dirty="0"/>
              <a:t>  PPTRO TEMPLATE</a:t>
            </a:r>
          </a:p>
        </p:txBody>
      </p:sp>
      <p:sp>
        <p:nvSpPr>
          <p:cNvPr id="58267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547540" y="1412875"/>
            <a:ext cx="3744540" cy="550863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ko-KR" dirty="0"/>
              <a:t>www.pptro.co.kr</a:t>
            </a:r>
          </a:p>
        </p:txBody>
      </p:sp>
      <p:sp>
        <p:nvSpPr>
          <p:cNvPr id="582660" name="WordArt 4"/>
          <p:cNvSpPr>
            <a:spLocks noChangeArrowheads="1" noChangeShapeType="1" noTextEdit="1"/>
          </p:cNvSpPr>
          <p:nvPr userDrawn="1"/>
        </p:nvSpPr>
        <p:spPr bwMode="auto">
          <a:xfrm>
            <a:off x="8027988" y="6275388"/>
            <a:ext cx="801687" cy="242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>
                <a:ln w="9525">
                  <a:noFill/>
                  <a:round/>
                  <a:headEnd/>
                  <a:tailEnd/>
                </a:ln>
                <a:solidFill>
                  <a:schemeClr val="bg1">
                    <a:alpha val="72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LOGO</a:t>
            </a:r>
            <a:endParaRPr lang="ko-KR" altLang="en-US" sz="800" b="1" kern="10" spc="-40">
              <a:ln w="9525">
                <a:noFill/>
                <a:round/>
                <a:headEnd/>
                <a:tailEnd/>
              </a:ln>
              <a:solidFill>
                <a:schemeClr val="bg1">
                  <a:alpha val="72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58266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D29D1C-204F-4E0B-B141-559DC1265FD9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1" name="Picture 54" descr="빛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1" y="0"/>
            <a:ext cx="3096344" cy="4718364"/>
          </a:xfrm>
          <a:prstGeom prst="rect">
            <a:avLst/>
          </a:prstGeom>
          <a:noFill/>
        </p:spPr>
      </p:pic>
      <p:pic>
        <p:nvPicPr>
          <p:cNvPr id="12" name="그림 11" descr="Untitled-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44008" y="2426254"/>
            <a:ext cx="3326984" cy="443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350-1FCA-4F30-AA51-6CA4B076D6F5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1A43-202F-4C24-B55E-B38AFECA5AD6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ADFD-54F6-4E5D-B0ED-47B27C00FB62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6E86-1796-462D-9CA7-2C8C1E7DC2BE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2ECB-072C-478E-B6D5-E863F14D3744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E07E-DC1A-4682-8ADA-1B7197F47492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6A2D-3CBE-4154-B068-097688531CA3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CE08-5A59-4099-9857-DD2AB12881D8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B8FB-4D96-4CC6-A03A-C044F2350855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5252" y="952"/>
            <a:ext cx="8229600" cy="835760"/>
          </a:xfrm>
        </p:spPr>
        <p:txBody>
          <a:bodyPr lIns="324000">
            <a:noAutofit/>
          </a:bodyPr>
          <a:lstStyle>
            <a:lvl1pPr algn="l">
              <a:defRPr sz="2600" spc="-15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EEE-DF4B-4415-AB73-0F7571E129F2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FA87-DBDC-47FF-9C67-48F35BBCE0A1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20B-65CE-4744-8F63-5EA1B5AD527E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07C3-D611-4EAE-8E06-B8CEAAB07B74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F88A-7D5F-41E1-AA66-1C9ADFAEF522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4F5B-0BED-44D6-9351-1B01F1356DBC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84000">
                <a:schemeClr val="accent1">
                  <a:tint val="44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252" y="952"/>
            <a:ext cx="8229600" cy="835760"/>
          </a:xfrm>
        </p:spPr>
        <p:txBody>
          <a:bodyPr lIns="324000">
            <a:noAutofit/>
          </a:bodyPr>
          <a:lstStyle>
            <a:lvl1pPr algn="l">
              <a:defRPr sz="2600" spc="-15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0AB0-F074-4025-BC23-30AA8AC70271}" type="datetime1">
              <a:rPr lang="ko-KR" altLang="en-US" smtClean="0"/>
              <a:pPr/>
              <a:t>2012-10-12</a:t>
            </a:fld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8796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B408-521C-48B8-9092-956C7A020DE5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2BC0-551D-42CA-B6C0-DB1025F18C69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F55-D996-49B8-9BC5-62A6DD4D77F9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D26B-DAE4-4236-BDD9-1B927188D893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3576-66C4-4DA9-9F3D-EA67947C067B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8D3-B31B-472D-B705-9ED499B9F8BA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Untitled-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 descr="Untitled-1.jpg"/>
          <p:cNvPicPr>
            <a:picLocks noChangeAspect="1"/>
          </p:cNvPicPr>
          <p:nvPr userDrawn="1"/>
        </p:nvPicPr>
        <p:blipFill>
          <a:blip r:embed="rId15" cstate="print"/>
          <a:srcRect b="87799"/>
          <a:stretch>
            <a:fillRect/>
          </a:stretch>
        </p:blipFill>
        <p:spPr>
          <a:xfrm>
            <a:off x="0" y="0"/>
            <a:ext cx="9144000" cy="836712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4E7-5AA1-474C-8CFD-333F1A00951B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WordArt 22"/>
          <p:cNvSpPr>
            <a:spLocks noChangeArrowheads="1" noChangeShapeType="1" noTextEdit="1"/>
          </p:cNvSpPr>
          <p:nvPr userDrawn="1"/>
        </p:nvSpPr>
        <p:spPr bwMode="auto">
          <a:xfrm>
            <a:off x="8172400" y="305792"/>
            <a:ext cx="801688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Arial Black"/>
              </a:rPr>
              <a:t>LOGO</a:t>
            </a:r>
            <a:endParaRPr lang="ko-KR" altLang="en-US" sz="800" b="1" kern="10" spc="-40" dirty="0">
              <a:ln w="9525">
                <a:noFill/>
                <a:round/>
                <a:headEnd/>
                <a:tailEnd/>
              </a:ln>
              <a:solidFill>
                <a:schemeClr val="bg1">
                  <a:lumMod val="95000"/>
                </a:schemeClr>
              </a:solidFill>
              <a:latin typeface="Arial Black"/>
            </a:endParaRPr>
          </a:p>
        </p:txBody>
      </p:sp>
      <p:pic>
        <p:nvPicPr>
          <p:cNvPr id="10" name="그림 9" descr="Untitled-2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" y="5852032"/>
            <a:ext cx="827584" cy="100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6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Untitled-1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87799"/>
          <a:stretch>
            <a:fillRect/>
          </a:stretch>
        </p:blipFill>
        <p:spPr>
          <a:xfrm>
            <a:off x="0" y="0"/>
            <a:ext cx="9144000" cy="836712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750-59DC-4BC4-A707-646F995B175F}" type="datetime1">
              <a:rPr lang="ko-KR" altLang="en-US" smtClean="0"/>
              <a:pPr/>
              <a:t>2012-10-12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WordArt 22"/>
          <p:cNvSpPr>
            <a:spLocks noChangeArrowheads="1" noChangeShapeType="1" noTextEdit="1"/>
          </p:cNvSpPr>
          <p:nvPr userDrawn="1"/>
        </p:nvSpPr>
        <p:spPr bwMode="auto">
          <a:xfrm>
            <a:off x="8172400" y="305792"/>
            <a:ext cx="801688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Arial Black"/>
              </a:rPr>
              <a:t>LOGO</a:t>
            </a:r>
            <a:endParaRPr lang="ko-KR" altLang="en-US" sz="800" b="1" kern="10" spc="-40" dirty="0">
              <a:ln w="9525">
                <a:noFill/>
                <a:round/>
                <a:headEnd/>
                <a:tailEnd/>
              </a:ln>
              <a:solidFill>
                <a:schemeClr val="bg1">
                  <a:lumMod val="95000"/>
                </a:schemeClr>
              </a:solidFill>
              <a:latin typeface="Arial Black"/>
            </a:endParaRPr>
          </a:p>
        </p:txBody>
      </p:sp>
      <p:pic>
        <p:nvPicPr>
          <p:cNvPr id="9" name="그림 8" descr="Untitled-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" y="5852032"/>
            <a:ext cx="827584" cy="100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16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1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3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6.jpe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7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28.jpe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786710" y="6143644"/>
            <a:ext cx="1152525" cy="47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76343"/>
            <a:ext cx="9144000" cy="1152525"/>
          </a:xfr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chemeClr val="tx1"/>
                  </a:solidFill>
                </a:ln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Chapter 07</a:t>
            </a:r>
            <a:br>
              <a:rPr lang="en-US" altLang="ko-KR" sz="6000" b="1" dirty="0" smtClean="0">
                <a:ln>
                  <a:solidFill>
                    <a:schemeClr val="tx1"/>
                  </a:solidFill>
                </a:ln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6000" b="1" dirty="0" smtClean="0">
                <a:ln>
                  <a:solidFill>
                    <a:schemeClr val="tx1"/>
                  </a:solidFill>
                </a:ln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파일 들여다보기</a:t>
            </a:r>
            <a:endParaRPr lang="en-US" altLang="ko-KR" sz="6000" b="1" dirty="0">
              <a:ln>
                <a:solidFill>
                  <a:schemeClr val="tx1"/>
                </a:solidFill>
              </a:ln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4282" y="4500570"/>
            <a:ext cx="3643338" cy="504453"/>
          </a:xfrm>
          <a:prstGeom prst="rect">
            <a:avLst/>
          </a:prstGeo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9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ko-KR" altLang="en-US" sz="29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D29D1C-204F-4E0B-B141-559DC1265FD9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282" y="5072074"/>
            <a:ext cx="3643338" cy="1214446"/>
          </a:xfrm>
          <a:prstGeom prst="rect">
            <a:avLst/>
          </a:prstGeo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장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: 20060000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조태정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발표자</a:t>
            </a:r>
            <a:r>
              <a:rPr lang="ko-KR" altLang="en-US" sz="6400" b="1" spc="-100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6400" b="1" spc="-100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20092571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정창남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조원      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20092465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김대영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20092480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김인규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20090000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임종민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20092569 </a:t>
            </a:r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정지훈</a:t>
            </a:r>
            <a:endParaRPr lang="en-US" altLang="ko-KR" sz="6400" b="1" dirty="0" smtClean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20092574 </a:t>
            </a:r>
            <a:r>
              <a:rPr lang="ko-KR" altLang="en-US" sz="6400" b="1" dirty="0" err="1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조중정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76348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45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tail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tail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파일의 마지</a:t>
            </a:r>
            <a:r>
              <a:rPr lang="ko-KR" altLang="en-US" sz="1500" dirty="0">
                <a:latin typeface="+mn-ea"/>
              </a:rPr>
              <a:t>막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10</a:t>
            </a:r>
            <a:r>
              <a:rPr lang="ko-KR" altLang="en-US" sz="1500" dirty="0" smtClean="0">
                <a:latin typeface="+mn-ea"/>
              </a:rPr>
              <a:t>줄의 내용을 보여주는 프로그램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2132856"/>
            <a:ext cx="709190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숫자플래그로 라인 수를 조절가능</a:t>
            </a:r>
            <a:r>
              <a:rPr lang="en-US" altLang="ko-KR" sz="1500" dirty="0" smtClean="0">
                <a:latin typeface="+mn-ea"/>
              </a:rPr>
              <a:t>(ex: tail -5)</a:t>
            </a:r>
          </a:p>
        </p:txBody>
      </p:sp>
      <p:pic>
        <p:nvPicPr>
          <p:cNvPr id="2050" name="Picture 2" descr="C:\Users\jihoon\Desktop\작업중\리눅스발표\tai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56545"/>
            <a:ext cx="3343275" cy="26326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ihoon\Desktop\작업중\리눅스발표\tail-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25" y="2956545"/>
            <a:ext cx="3609975" cy="1552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1520" y="2494880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tail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62425" y="2494880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tail -5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27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1" y="836713"/>
            <a:ext cx="291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head</a:t>
            </a:r>
            <a:r>
              <a:rPr lang="ko-KR" altLang="en-US" sz="4000" b="1" dirty="0" smtClean="0"/>
              <a:t>와 </a:t>
            </a:r>
            <a:r>
              <a:rPr lang="en-US" altLang="ko-KR" sz="4000" b="1" dirty="0"/>
              <a:t>t</a:t>
            </a:r>
            <a:r>
              <a:rPr lang="en-US" altLang="ko-KR" sz="4000" b="1" dirty="0" smtClean="0"/>
              <a:t>ail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6"/>
            <a:ext cx="625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head -</a:t>
            </a:r>
            <a:r>
              <a:rPr lang="ko-KR" altLang="en-US" sz="2400" b="1" dirty="0" err="1" smtClean="0"/>
              <a:t>라인수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 | tail -</a:t>
            </a:r>
            <a:r>
              <a:rPr lang="ko-KR" altLang="en-US" sz="2400" b="1" dirty="0" err="1" smtClean="0"/>
              <a:t>라인수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956528"/>
            <a:ext cx="74084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en-US" altLang="ko-KR" sz="1500" dirty="0" smtClean="0">
                <a:latin typeface="+mn-ea"/>
              </a:rPr>
              <a:t>head</a:t>
            </a:r>
            <a:r>
              <a:rPr lang="ko-KR" altLang="en-US" sz="1500" dirty="0" smtClean="0">
                <a:latin typeface="+mn-ea"/>
              </a:rPr>
              <a:t>명령어와 </a:t>
            </a:r>
            <a:r>
              <a:rPr lang="en-US" altLang="ko-KR" sz="1500" dirty="0" smtClean="0">
                <a:latin typeface="+mn-ea"/>
              </a:rPr>
              <a:t>tail</a:t>
            </a:r>
            <a:r>
              <a:rPr lang="ko-KR" altLang="en-US" sz="1500" dirty="0" smtClean="0">
                <a:latin typeface="+mn-ea"/>
              </a:rPr>
              <a:t>명령어를 함께 사용하여 원하는 중간라인의 몇 줄만 볼 수 있다</a:t>
            </a:r>
            <a:r>
              <a:rPr lang="en-US" altLang="ko-KR" sz="1500" dirty="0" smtClean="0">
                <a:latin typeface="+mn-ea"/>
              </a:rPr>
              <a:t>.</a:t>
            </a:r>
          </a:p>
        </p:txBody>
      </p:sp>
      <p:pic>
        <p:nvPicPr>
          <p:cNvPr id="1029" name="Picture 5" descr="C:\Users\jihoon\Desktop\작업중\리눅스발표\head -1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37" y="3140968"/>
            <a:ext cx="7341267" cy="2880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0337" y="2607295"/>
            <a:ext cx="625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head -10 </a:t>
            </a:r>
            <a:r>
              <a:rPr lang="en-US" altLang="ko-KR" sz="2400" b="1" dirty="0" err="1" smtClean="0"/>
              <a:t>hello.c</a:t>
            </a:r>
            <a:r>
              <a:rPr lang="en-US" altLang="ko-KR" sz="2400" b="1" dirty="0" smtClean="0"/>
              <a:t> | tail -5</a:t>
            </a:r>
            <a:endParaRPr lang="ko-KR" altLang="en-US" sz="24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3047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979712" y="1809275"/>
            <a:ext cx="366601" cy="418167"/>
            <a:chOff x="2430" y="2523"/>
            <a:chExt cx="898" cy="1170"/>
          </a:xfrm>
        </p:grpSpPr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2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1984440" y="2673371"/>
            <a:ext cx="366601" cy="418167"/>
            <a:chOff x="2430" y="2523"/>
            <a:chExt cx="898" cy="1170"/>
          </a:xfrm>
        </p:grpSpPr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9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1979712" y="3540208"/>
            <a:ext cx="366601" cy="418167"/>
            <a:chOff x="2430" y="2523"/>
            <a:chExt cx="898" cy="1170"/>
          </a:xfrm>
        </p:grpSpPr>
        <p:grpSp>
          <p:nvGrpSpPr>
            <p:cNvPr id="24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26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979712" y="4426728"/>
            <a:ext cx="366601" cy="418167"/>
            <a:chOff x="2430" y="2523"/>
            <a:chExt cx="898" cy="1170"/>
          </a:xfrm>
        </p:grpSpPr>
        <p:grpSp>
          <p:nvGrpSpPr>
            <p:cNvPr id="31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33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7" name="Group 98"/>
          <p:cNvGrpSpPr>
            <a:grpSpLocks/>
          </p:cNvGrpSpPr>
          <p:nvPr/>
        </p:nvGrpSpPr>
        <p:grpSpPr bwMode="auto">
          <a:xfrm>
            <a:off x="1975438" y="5270838"/>
            <a:ext cx="366601" cy="418167"/>
            <a:chOff x="2430" y="2523"/>
            <a:chExt cx="898" cy="1170"/>
          </a:xfrm>
        </p:grpSpPr>
        <p:grpSp>
          <p:nvGrpSpPr>
            <p:cNvPr id="38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40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1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2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3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11760" y="162880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file</a:t>
            </a:r>
            <a:endParaRPr lang="ko-KR" alt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11760" y="250509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head</a:t>
            </a:r>
            <a:endParaRPr lang="ko-KR" alt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11760" y="336918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tail</a:t>
            </a:r>
            <a:endParaRPr lang="ko-KR" alt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4120624"/>
            <a:ext cx="1656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 smtClean="0"/>
              <a:t>cat</a:t>
            </a:r>
            <a:endParaRPr lang="ko-KR" altLang="en-US" sz="5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11760" y="509737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more</a:t>
            </a:r>
            <a:endParaRPr lang="ko-KR" altLang="en-US" sz="40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017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cat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cat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파일의 전</a:t>
            </a:r>
            <a:r>
              <a:rPr lang="ko-KR" altLang="en-US" sz="1500" dirty="0">
                <a:latin typeface="+mn-ea"/>
              </a:rPr>
              <a:t>체</a:t>
            </a:r>
            <a:r>
              <a:rPr lang="ko-KR" altLang="en-US" sz="1500" dirty="0" smtClean="0">
                <a:latin typeface="+mn-ea"/>
              </a:rPr>
              <a:t> 내용을 보여주는 명령</a:t>
            </a:r>
            <a:r>
              <a:rPr lang="ko-KR" altLang="en-US" sz="1500" dirty="0">
                <a:latin typeface="+mn-ea"/>
              </a:rPr>
              <a:t>어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3074" name="Picture 2" descr="C:\Users\jihoon\Desktop\작업중\리눅스발표\cat hello.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46970"/>
            <a:ext cx="4010025" cy="3562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71600" y="224725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043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1" y="836712"/>
            <a:ext cx="408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cat -s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cat -s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err="1" smtClean="0">
                <a:latin typeface="+mn-ea"/>
              </a:rPr>
              <a:t>빈줄이</a:t>
            </a:r>
            <a:r>
              <a:rPr lang="ko-KR" altLang="en-US" sz="1500" dirty="0" smtClean="0">
                <a:latin typeface="+mn-ea"/>
              </a:rPr>
              <a:t> 여러 번 등장하는 경우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err="1" smtClean="0">
                <a:latin typeface="+mn-ea"/>
              </a:rPr>
              <a:t>빈줄을</a:t>
            </a:r>
            <a:r>
              <a:rPr lang="ko-KR" altLang="en-US" sz="1500" dirty="0" smtClean="0">
                <a:latin typeface="+mn-ea"/>
              </a:rPr>
              <a:t> 한번만 출력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2424" y="2708920"/>
            <a:ext cx="3384376" cy="28623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71600" y="224725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</a:t>
            </a:r>
            <a:r>
              <a:rPr lang="en-US" altLang="ko-KR" sz="2400" b="1" dirty="0" err="1" smtClean="0"/>
              <a:t>blanktest</a:t>
            </a:r>
            <a:endParaRPr lang="ko-KR" altLang="en-US" sz="2400" b="1" dirty="0"/>
          </a:p>
        </p:txBody>
      </p:sp>
      <p:pic>
        <p:nvPicPr>
          <p:cNvPr id="4098" name="Picture 2" descr="C:\Users\jihoon\Desktop\작업중\리눅스발표\cat blanktes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5" y="2709667"/>
            <a:ext cx="3838575" cy="38292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302424" y="2232039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-s </a:t>
            </a:r>
            <a:r>
              <a:rPr lang="en-US" altLang="ko-KR" sz="2400" b="1" dirty="0" err="1" smtClean="0"/>
              <a:t>blanktest</a:t>
            </a:r>
            <a:endParaRPr lang="ko-KR" altLang="en-US" sz="24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1342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5653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cat -v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cat -v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71600" y="224725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-v </a:t>
            </a:r>
            <a:r>
              <a:rPr lang="en-US" altLang="ko-KR" sz="2400" b="1" dirty="0" err="1" smtClean="0"/>
              <a:t>grep</a:t>
            </a:r>
            <a:endParaRPr lang="ko-KR" altLang="en-US" sz="2400" b="1" dirty="0"/>
          </a:p>
        </p:txBody>
      </p:sp>
      <p:pic>
        <p:nvPicPr>
          <p:cNvPr id="5122" name="Picture 2" descr="C:\Users\jihoon\Desktop\작업중\리눅스발표\cat -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7" y="2708920"/>
            <a:ext cx="7180763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실행파일의 내용을 출력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1342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cat -n </a:t>
            </a:r>
            <a:r>
              <a:rPr lang="ko-KR" altLang="en-US" sz="4000" b="1" dirty="0" smtClean="0"/>
              <a:t>플래그</a:t>
            </a:r>
            <a:r>
              <a:rPr lang="en-US" altLang="ko-KR" sz="4000" b="1" dirty="0" smtClean="0"/>
              <a:t> 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cat -n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파일내용을 출력할 때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err="1" smtClean="0">
                <a:latin typeface="+mn-ea"/>
              </a:rPr>
              <a:t>줄앞에</a:t>
            </a:r>
            <a:r>
              <a:rPr lang="ko-KR" altLang="en-US" sz="1500" dirty="0" smtClean="0">
                <a:latin typeface="+mn-ea"/>
              </a:rPr>
              <a:t> 번호가 출력됨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224725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-n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pic>
        <p:nvPicPr>
          <p:cNvPr id="6146" name="Picture 2" descr="C:\Users\jihoon\Desktop\작업중\리눅스발표\cat -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1342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979712" y="1809275"/>
            <a:ext cx="366601" cy="418167"/>
            <a:chOff x="2430" y="2523"/>
            <a:chExt cx="898" cy="1170"/>
          </a:xfrm>
        </p:grpSpPr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2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1984440" y="2673371"/>
            <a:ext cx="366601" cy="418167"/>
            <a:chOff x="2430" y="2523"/>
            <a:chExt cx="898" cy="1170"/>
          </a:xfrm>
        </p:grpSpPr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9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1979712" y="3540208"/>
            <a:ext cx="366601" cy="418167"/>
            <a:chOff x="2430" y="2523"/>
            <a:chExt cx="898" cy="1170"/>
          </a:xfrm>
        </p:grpSpPr>
        <p:grpSp>
          <p:nvGrpSpPr>
            <p:cNvPr id="24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26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979712" y="4426728"/>
            <a:ext cx="366601" cy="418167"/>
            <a:chOff x="2430" y="2523"/>
            <a:chExt cx="898" cy="1170"/>
          </a:xfrm>
        </p:grpSpPr>
        <p:grpSp>
          <p:nvGrpSpPr>
            <p:cNvPr id="31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33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7" name="Group 98"/>
          <p:cNvGrpSpPr>
            <a:grpSpLocks/>
          </p:cNvGrpSpPr>
          <p:nvPr/>
        </p:nvGrpSpPr>
        <p:grpSpPr bwMode="auto">
          <a:xfrm>
            <a:off x="1975438" y="5270838"/>
            <a:ext cx="366601" cy="418167"/>
            <a:chOff x="2430" y="2523"/>
            <a:chExt cx="898" cy="1170"/>
          </a:xfrm>
        </p:grpSpPr>
        <p:grpSp>
          <p:nvGrpSpPr>
            <p:cNvPr id="38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40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1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2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3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11760" y="162880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file</a:t>
            </a:r>
            <a:endParaRPr lang="ko-KR" alt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11760" y="250509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head</a:t>
            </a:r>
            <a:endParaRPr lang="ko-KR" alt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11760" y="336918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tail</a:t>
            </a:r>
            <a:endParaRPr lang="ko-KR" alt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423328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cat</a:t>
            </a:r>
            <a:endParaRPr lang="ko-KR" alt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1760" y="4984720"/>
            <a:ext cx="2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 smtClean="0"/>
              <a:t>more</a:t>
            </a:r>
            <a:endParaRPr lang="ko-KR" altLang="en-US" sz="5200" b="1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017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more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명령어 </a:t>
            </a:r>
            <a:r>
              <a:rPr lang="en-US" altLang="ko-KR" sz="2400" b="1" dirty="0" smtClean="0"/>
              <a:t>| more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큰 파일의 내용을 확인 할 때 입력으로 주어지는 텍스트를 페이지 단위로 </a:t>
            </a:r>
            <a:endParaRPr lang="en-US" altLang="ko-KR" sz="15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끊어서 볼 수 있도록 해주는 명령어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7170" name="Picture 2" descr="C:\Users\jihoon\Desktop\작업중\리눅스발표\cat passwd  mo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172300" cy="30713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54897" y="2492896"/>
            <a:ext cx="709190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+mn-ea"/>
              </a:rPr>
              <a:t>  일반적으로 파이프라인과 함께 사용된다</a:t>
            </a:r>
            <a:r>
              <a:rPr lang="en-US" altLang="ko-KR" sz="1500" dirty="0" smtClean="0">
                <a:latin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2823319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/</a:t>
            </a:r>
            <a:r>
              <a:rPr lang="en-US" altLang="ko-KR" sz="2400" b="1" dirty="0" err="1" smtClean="0"/>
              <a:t>etc</a:t>
            </a:r>
            <a:r>
              <a:rPr lang="en-US" altLang="ko-KR" sz="2400" b="1" dirty="0" smtClean="0"/>
              <a:t>/</a:t>
            </a:r>
            <a:r>
              <a:rPr lang="en-US" altLang="ko-KR" sz="2400" b="1" dirty="0" err="1" smtClean="0"/>
              <a:t>passwd</a:t>
            </a:r>
            <a:r>
              <a:rPr lang="en-US" altLang="ko-KR" sz="2400" b="1" dirty="0" smtClean="0"/>
              <a:t> | more</a:t>
            </a:r>
            <a:endParaRPr lang="ko-KR" altLang="en-US" sz="24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8149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more -d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명령어 </a:t>
            </a:r>
            <a:r>
              <a:rPr lang="en-US" altLang="ko-KR" sz="2400" b="1" dirty="0" smtClean="0"/>
              <a:t>| more -d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각 페이지에 마지막에 출력되는 프롬프트의 형태를 좀 더 사용자에게 친근한 형태로 바꾸어줌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992" y="3068960"/>
            <a:ext cx="6976392" cy="3287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043608" y="2607295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/</a:t>
            </a:r>
            <a:r>
              <a:rPr lang="en-US" altLang="ko-KR" sz="2400" b="1" dirty="0" err="1" smtClean="0"/>
              <a:t>etc</a:t>
            </a:r>
            <a:r>
              <a:rPr lang="en-US" altLang="ko-KR" sz="2400" b="1" dirty="0" smtClean="0"/>
              <a:t>/</a:t>
            </a:r>
            <a:r>
              <a:rPr lang="en-US" altLang="ko-KR" sz="2400" b="1" dirty="0" err="1" smtClean="0"/>
              <a:t>passwd</a:t>
            </a:r>
            <a:r>
              <a:rPr lang="en-US" altLang="ko-KR" sz="2400" b="1" dirty="0" smtClean="0"/>
              <a:t> | more -d </a:t>
            </a:r>
            <a:endParaRPr lang="ko-KR" altLang="en-US" sz="2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798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Arial" pitchFamily="34" charset="0"/>
              </a:rPr>
              <a:t>목표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9360" y="2132856"/>
            <a:ext cx="78123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>
                <a:latin typeface="HY바다M" pitchFamily="18" charset="-127"/>
                <a:ea typeface="HY바다M" pitchFamily="18" charset="-127"/>
              </a:rPr>
              <a:t>File </a:t>
            </a:r>
            <a:r>
              <a:rPr lang="ko-KR" altLang="en-US" sz="2500" dirty="0">
                <a:latin typeface="HY바다M" pitchFamily="18" charset="-127"/>
                <a:ea typeface="HY바다M" pitchFamily="18" charset="-127"/>
              </a:rPr>
              <a:t>명령어를 통해 파일 타입 </a:t>
            </a:r>
            <a:r>
              <a:rPr lang="ko-KR" altLang="en-US" sz="2500" dirty="0" smtClean="0">
                <a:latin typeface="HY바다M" pitchFamily="18" charset="-127"/>
                <a:ea typeface="HY바다M" pitchFamily="18" charset="-127"/>
              </a:rPr>
              <a:t>알아보기</a:t>
            </a:r>
            <a:endParaRPr lang="en-US" altLang="ko-KR" sz="2500" dirty="0" smtClean="0">
              <a:latin typeface="HY바다M" pitchFamily="18" charset="-127"/>
              <a:ea typeface="HY바다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 smtClean="0">
                <a:latin typeface="HY바다M" pitchFamily="18" charset="-127"/>
                <a:ea typeface="HY바다M" pitchFamily="18" charset="-127"/>
              </a:rPr>
              <a:t>Head </a:t>
            </a:r>
            <a:r>
              <a:rPr lang="ko-KR" altLang="en-US" sz="2500" dirty="0">
                <a:latin typeface="HY바다M" pitchFamily="18" charset="-127"/>
                <a:ea typeface="HY바다M" pitchFamily="18" charset="-127"/>
              </a:rPr>
              <a:t>명령어를 사용해 파일 앞부분 살펴보기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>
                <a:latin typeface="HY바다M" pitchFamily="18" charset="-127"/>
                <a:ea typeface="HY바다M" pitchFamily="18" charset="-127"/>
              </a:rPr>
              <a:t>Tail </a:t>
            </a:r>
            <a:r>
              <a:rPr lang="ko-KR" altLang="en-US" sz="2500" dirty="0">
                <a:latin typeface="HY바다M" pitchFamily="18" charset="-127"/>
                <a:ea typeface="HY바다M" pitchFamily="18" charset="-127"/>
              </a:rPr>
              <a:t>명령어를 사용하여 파일의 뒷부분 살펴보기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>
                <a:latin typeface="HY바다M" pitchFamily="18" charset="-127"/>
                <a:ea typeface="HY바다M" pitchFamily="18" charset="-127"/>
              </a:rPr>
              <a:t>Cat </a:t>
            </a:r>
            <a:r>
              <a:rPr lang="ko-KR" altLang="en-US" sz="2500" dirty="0">
                <a:latin typeface="HY바다M" pitchFamily="18" charset="-127"/>
                <a:ea typeface="HY바다M" pitchFamily="18" charset="-127"/>
              </a:rPr>
              <a:t>명령어를 사용하여 파일 내용 출력하기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dirty="0">
                <a:latin typeface="HY바다M" pitchFamily="18" charset="-127"/>
                <a:ea typeface="HY바다M" pitchFamily="18" charset="-127"/>
              </a:rPr>
              <a:t>More </a:t>
            </a:r>
            <a:r>
              <a:rPr lang="ko-KR" altLang="en-US" sz="2500" dirty="0">
                <a:latin typeface="HY바다M" pitchFamily="18" charset="-127"/>
                <a:ea typeface="HY바다M" pitchFamily="18" charset="-127"/>
              </a:rPr>
              <a:t>명령어를 사용해 큰 파일의 내용 확인하기</a:t>
            </a:r>
            <a:endParaRPr lang="en-US" altLang="ko-KR" sz="25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909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more -c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명령어 </a:t>
            </a:r>
            <a:r>
              <a:rPr lang="en-US" altLang="ko-KR" sz="2400" b="1" dirty="0" smtClean="0"/>
              <a:t>| more -c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페이지가 넘어갈 때마다 그 이전에 출력되었던 페이지를 화면에서 지움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636912"/>
            <a:ext cx="3456384" cy="3719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jihoon\Desktop\작업중\리눅스발표\cat passwd more 0c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3456384" cy="184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600" y="2175247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/</a:t>
            </a:r>
            <a:r>
              <a:rPr lang="en-US" altLang="ko-KR" sz="2400" b="1" dirty="0" err="1" smtClean="0"/>
              <a:t>etc</a:t>
            </a:r>
            <a:r>
              <a:rPr lang="en-US" altLang="ko-KR" sz="2400" b="1" dirty="0" smtClean="0"/>
              <a:t>/</a:t>
            </a:r>
            <a:r>
              <a:rPr lang="en-US" altLang="ko-KR" sz="2400" b="1" dirty="0" err="1" smtClean="0"/>
              <a:t>passwd</a:t>
            </a:r>
            <a:r>
              <a:rPr lang="en-US" altLang="ko-KR" sz="2400" b="1" dirty="0" smtClean="0"/>
              <a:t> | more -c</a:t>
            </a:r>
            <a:endParaRPr lang="ko-KR" altLang="en-US" sz="2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798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5653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more -s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명령어 </a:t>
            </a:r>
            <a:r>
              <a:rPr lang="en-US" altLang="ko-KR" sz="2400" b="1" dirty="0" smtClean="0"/>
              <a:t>| more -s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큰 연속되는 여러 빈 줄들을 하나로 압축하여 보여줌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433" y="2780928"/>
            <a:ext cx="6879426" cy="3575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67432" y="2319621"/>
            <a:ext cx="4972719" cy="46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cat </a:t>
            </a:r>
            <a:r>
              <a:rPr lang="en-US" altLang="ko-KR" sz="2400" b="1" dirty="0" err="1" smtClean="0"/>
              <a:t>blanktest</a:t>
            </a:r>
            <a:r>
              <a:rPr lang="en-US" altLang="ko-KR" sz="2400" b="1" dirty="0" smtClean="0"/>
              <a:t> | more -s</a:t>
            </a:r>
            <a:endParaRPr lang="ko-KR" altLang="en-US" sz="2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798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more </a:t>
            </a:r>
            <a:r>
              <a:rPr lang="en-US" altLang="ko-KR" sz="4000" b="1" smtClean="0"/>
              <a:t>+n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more +n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en-US" altLang="ko-KR" sz="1500" dirty="0" smtClean="0">
                <a:latin typeface="+mn-ea"/>
              </a:rPr>
              <a:t>n</a:t>
            </a:r>
            <a:r>
              <a:rPr lang="ko-KR" altLang="en-US" sz="1500" dirty="0" smtClean="0">
                <a:latin typeface="+mn-ea"/>
              </a:rPr>
              <a:t>에 숫자를 인자로 넣으면</a:t>
            </a:r>
            <a:r>
              <a:rPr lang="en-US" altLang="ko-KR" sz="1500" dirty="0" smtClean="0">
                <a:latin typeface="+mn-ea"/>
              </a:rPr>
              <a:t>, n</a:t>
            </a:r>
            <a:r>
              <a:rPr lang="ko-KR" altLang="en-US" sz="1500" dirty="0" smtClean="0">
                <a:latin typeface="+mn-ea"/>
              </a:rPr>
              <a:t>번째 줄부터 내용을 출력함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317" y="2698842"/>
            <a:ext cx="6467003" cy="34248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600" y="223717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more +5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969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672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more +/pattern </a:t>
            </a:r>
            <a:r>
              <a:rPr lang="ko-KR" altLang="en-US" sz="4000" b="1" dirty="0" smtClean="0"/>
              <a:t>플래그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6"/>
            <a:ext cx="47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more +/pattern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1500" dirty="0" smtClean="0">
                <a:latin typeface="+mn-ea"/>
              </a:rPr>
              <a:t>pattern</a:t>
            </a:r>
            <a:r>
              <a:rPr lang="ko-KR" altLang="en-US" sz="1500" dirty="0" smtClean="0">
                <a:latin typeface="+mn-ea"/>
              </a:rPr>
              <a:t>에 문자열을 인자로 넣으면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해당 문자열이 있는 줄부터 출력함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639" y="2931478"/>
            <a:ext cx="6557689" cy="34248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66639" y="2469813"/>
            <a:ext cx="47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#more +/for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969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672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more </a:t>
            </a:r>
            <a:r>
              <a:rPr lang="ko-KR" altLang="en-US" sz="4000" b="1" dirty="0" smtClean="0"/>
              <a:t>프로그램 내장 명령어</a:t>
            </a:r>
            <a:endParaRPr lang="ko-KR" altLang="en-US" sz="4000" b="1" dirty="0"/>
          </a:p>
        </p:txBody>
      </p:sp>
      <p:graphicFrame>
        <p:nvGraphicFramePr>
          <p:cNvPr id="24" name="Group 1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4714635"/>
              </p:ext>
            </p:extLst>
          </p:nvPr>
        </p:nvGraphicFramePr>
        <p:xfrm>
          <a:off x="683568" y="1538816"/>
          <a:ext cx="7460332" cy="498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231"/>
                <a:gridCol w="5778101"/>
              </a:tblGrid>
              <a:tr h="3147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명령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[Space]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다음 페이지가 출력되도록 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589476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n[return]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다음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줄이 출력되도록 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(n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을 입력하지 않으면 다음 한 줄이 출력됨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프로그램에서 사용할 수 있는 명령의 목록이 출력된다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more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프로그램을 종료한다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ns / 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다음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줄 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/n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페이지를 건너뛴다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혹은 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Ctrl-b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이전 페이지로 돌아간다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현재 행 번호를 출력한다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/pattern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Monotype Corsiva" pitchFamily="66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pattern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이 등장하는 위치를 찾는다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앞서 지정한 패턴이 등장하는 다음 위치를 찾는다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현재 줄에서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에디터를 실행한다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Ctrl-l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화면을 다시 그린다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즉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‘refresh’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43384"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6E6C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현재 보고 있는 파일 이름과 행 번호를 출력한다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1274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536" y="1124744"/>
            <a:ext cx="8423920" cy="1152525"/>
          </a:xfr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D29D1C-204F-4E0B-B141-559DC1265FD9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880297"/>
            <a:ext cx="112395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536" y="1124744"/>
            <a:ext cx="8423920" cy="1152525"/>
          </a:xfr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ko-KR" altLang="en-US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감사합니다</a:t>
            </a:r>
            <a:r>
              <a:rPr lang="en-US" altLang="ko-KR" sz="6400" b="1" dirty="0" smtClean="0">
                <a:solidFill>
                  <a:srgbClr val="DFD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en-US" altLang="ko-KR" sz="6400" b="1" dirty="0">
              <a:solidFill>
                <a:srgbClr val="DFD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D29D1C-204F-4E0B-B141-559DC1265FD9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880297"/>
            <a:ext cx="112395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1" y="1988840"/>
            <a:ext cx="8568952" cy="431628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00900" y="1065436"/>
            <a:ext cx="65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HY바다M" pitchFamily="18" charset="-127"/>
                <a:ea typeface="HY바다M" pitchFamily="18" charset="-127"/>
              </a:rPr>
              <a:t>이 파일들은 무슨 파일 일까요</a:t>
            </a:r>
            <a:r>
              <a:rPr lang="en-US" altLang="ko-KR" sz="3600" b="1" dirty="0" smtClean="0">
                <a:latin typeface="HY바다M" pitchFamily="18" charset="-127"/>
                <a:ea typeface="HY바다M" pitchFamily="18" charset="-127"/>
              </a:rPr>
              <a:t>?</a:t>
            </a:r>
            <a:endParaRPr lang="ko-KR" altLang="en-US" sz="3600" b="1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8037"/>
            <a:ext cx="1123950" cy="828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166812" y="2708920"/>
            <a:ext cx="8821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latin typeface="HY바다M" pitchFamily="18" charset="-127"/>
                <a:ea typeface="HY바다M" pitchFamily="18" charset="-127"/>
              </a:rPr>
              <a:t>파일의 </a:t>
            </a:r>
            <a:r>
              <a:rPr lang="ko-KR" altLang="en-US" sz="5000" b="1" dirty="0" smtClean="0">
                <a:solidFill>
                  <a:srgbClr val="FF0000"/>
                </a:solidFill>
                <a:latin typeface="HY바다M" pitchFamily="18" charset="-127"/>
                <a:ea typeface="HY바다M" pitchFamily="18" charset="-127"/>
              </a:rPr>
              <a:t>타입</a:t>
            </a:r>
            <a:r>
              <a:rPr lang="ko-KR" altLang="en-US" sz="5000" b="1" dirty="0" smtClean="0">
                <a:latin typeface="HY바다M" pitchFamily="18" charset="-127"/>
                <a:ea typeface="HY바다M" pitchFamily="18" charset="-127"/>
              </a:rPr>
              <a:t> 및 </a:t>
            </a:r>
            <a:r>
              <a:rPr lang="ko-KR" altLang="en-US" sz="5000" b="1" dirty="0" smtClean="0">
                <a:solidFill>
                  <a:srgbClr val="FF0000"/>
                </a:solidFill>
                <a:latin typeface="HY바다M" pitchFamily="18" charset="-127"/>
                <a:ea typeface="HY바다M" pitchFamily="18" charset="-127"/>
              </a:rPr>
              <a:t>내용</a:t>
            </a:r>
            <a:r>
              <a:rPr lang="ko-KR" altLang="en-US" sz="5000" b="1" dirty="0" smtClean="0">
                <a:latin typeface="HY바다M" pitchFamily="18" charset="-127"/>
                <a:ea typeface="HY바다M" pitchFamily="18" charset="-127"/>
              </a:rPr>
              <a:t>을 보려면</a:t>
            </a:r>
            <a:endParaRPr lang="en-US" altLang="ko-KR" sz="5000" b="1" dirty="0" smtClean="0"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sz="5000" b="1" dirty="0" smtClean="0">
                <a:latin typeface="HY바다M" pitchFamily="18" charset="-127"/>
                <a:ea typeface="HY바다M" pitchFamily="18" charset="-127"/>
              </a:rPr>
              <a:t>어떤 명령어를 </a:t>
            </a:r>
            <a:r>
              <a:rPr lang="ko-KR" altLang="en-US" sz="5000" b="1" dirty="0" err="1" smtClean="0">
                <a:latin typeface="HY바다M" pitchFamily="18" charset="-127"/>
                <a:ea typeface="HY바다M" pitchFamily="18" charset="-127"/>
              </a:rPr>
              <a:t>사용해야할까요</a:t>
            </a:r>
            <a:r>
              <a:rPr lang="en-US" altLang="ko-KR" sz="5000" b="1" dirty="0" smtClean="0">
                <a:latin typeface="HY바다M" pitchFamily="18" charset="-127"/>
                <a:ea typeface="HY바다M" pitchFamily="18" charset="-127"/>
              </a:rPr>
              <a:t>?</a:t>
            </a:r>
            <a:endParaRPr lang="ko-KR" altLang="en-US" sz="5000" b="1" dirty="0"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828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979712" y="1809275"/>
            <a:ext cx="366601" cy="418167"/>
            <a:chOff x="2430" y="2523"/>
            <a:chExt cx="898" cy="1170"/>
          </a:xfrm>
        </p:grpSpPr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2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1984440" y="2673371"/>
            <a:ext cx="366601" cy="418167"/>
            <a:chOff x="2430" y="2523"/>
            <a:chExt cx="898" cy="1170"/>
          </a:xfrm>
        </p:grpSpPr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9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1979712" y="3540208"/>
            <a:ext cx="366601" cy="418167"/>
            <a:chOff x="2430" y="2523"/>
            <a:chExt cx="898" cy="1170"/>
          </a:xfrm>
        </p:grpSpPr>
        <p:grpSp>
          <p:nvGrpSpPr>
            <p:cNvPr id="24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26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979712" y="4426728"/>
            <a:ext cx="366601" cy="418167"/>
            <a:chOff x="2430" y="2523"/>
            <a:chExt cx="898" cy="1170"/>
          </a:xfrm>
        </p:grpSpPr>
        <p:grpSp>
          <p:nvGrpSpPr>
            <p:cNvPr id="31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33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7" name="Group 98"/>
          <p:cNvGrpSpPr>
            <a:grpSpLocks/>
          </p:cNvGrpSpPr>
          <p:nvPr/>
        </p:nvGrpSpPr>
        <p:grpSpPr bwMode="auto">
          <a:xfrm>
            <a:off x="1975438" y="5270838"/>
            <a:ext cx="366601" cy="418167"/>
            <a:chOff x="2430" y="2523"/>
            <a:chExt cx="898" cy="1170"/>
          </a:xfrm>
        </p:grpSpPr>
        <p:grpSp>
          <p:nvGrpSpPr>
            <p:cNvPr id="38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40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1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2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3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11760" y="1556792"/>
            <a:ext cx="1656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 smtClean="0"/>
              <a:t>file</a:t>
            </a:r>
            <a:endParaRPr lang="ko-KR" altLang="en-US" sz="5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11760" y="250509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head</a:t>
            </a:r>
            <a:endParaRPr lang="ko-KR" alt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11760" y="336918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tail</a:t>
            </a:r>
            <a:endParaRPr lang="ko-KR" alt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423328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cat</a:t>
            </a:r>
            <a:endParaRPr lang="ko-KR" alt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1760" y="509737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more</a:t>
            </a:r>
            <a:endParaRPr lang="ko-KR" altLang="en-US" sz="40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828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2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83671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file</a:t>
            </a:r>
            <a:endParaRPr lang="ko-KR" alt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file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51992" y="1844824"/>
            <a:ext cx="7091908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그 파일을 열어보지 않고서도 파일의 첫 몇 줄을 살펴보고</a:t>
            </a:r>
            <a:r>
              <a:rPr lang="en-US" altLang="ko-KR" sz="1500" dirty="0" smtClean="0">
                <a:latin typeface="+mn-ea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어떤 파일인지를 사용자에게 알려주는 명령어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1992" y="2530990"/>
            <a:ext cx="684076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ea typeface="HY바다M" pitchFamily="18" charset="-127"/>
              </a:rPr>
              <a:t>  </a:t>
            </a:r>
            <a:r>
              <a:rPr lang="en-US" altLang="ko-KR" sz="1500" dirty="0" smtClean="0">
                <a:ea typeface="HY바다M" pitchFamily="18" charset="-127"/>
              </a:rPr>
              <a:t>100% </a:t>
            </a:r>
            <a:r>
              <a:rPr lang="ko-KR" altLang="en-US" sz="1500" dirty="0" smtClean="0">
                <a:latin typeface="+mn-ea"/>
              </a:rPr>
              <a:t>정확한 결과를 주지 못한다는 문제점을 지님</a:t>
            </a:r>
            <a:endParaRPr lang="ko-KR" altLang="en-US" sz="15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996952"/>
            <a:ext cx="7172300" cy="33123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828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979712" y="1809275"/>
            <a:ext cx="366601" cy="418167"/>
            <a:chOff x="2430" y="2523"/>
            <a:chExt cx="898" cy="1170"/>
          </a:xfrm>
        </p:grpSpPr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2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1984440" y="2673371"/>
            <a:ext cx="366601" cy="418167"/>
            <a:chOff x="2430" y="2523"/>
            <a:chExt cx="898" cy="1170"/>
          </a:xfrm>
        </p:grpSpPr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9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1979712" y="3540208"/>
            <a:ext cx="366601" cy="418167"/>
            <a:chOff x="2430" y="2523"/>
            <a:chExt cx="898" cy="1170"/>
          </a:xfrm>
        </p:grpSpPr>
        <p:grpSp>
          <p:nvGrpSpPr>
            <p:cNvPr id="24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26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979712" y="4426728"/>
            <a:ext cx="366601" cy="418167"/>
            <a:chOff x="2430" y="2523"/>
            <a:chExt cx="898" cy="1170"/>
          </a:xfrm>
        </p:grpSpPr>
        <p:grpSp>
          <p:nvGrpSpPr>
            <p:cNvPr id="31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33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7" name="Group 98"/>
          <p:cNvGrpSpPr>
            <a:grpSpLocks/>
          </p:cNvGrpSpPr>
          <p:nvPr/>
        </p:nvGrpSpPr>
        <p:grpSpPr bwMode="auto">
          <a:xfrm>
            <a:off x="1975438" y="5270838"/>
            <a:ext cx="366601" cy="418167"/>
            <a:chOff x="2430" y="2523"/>
            <a:chExt cx="898" cy="1170"/>
          </a:xfrm>
        </p:grpSpPr>
        <p:grpSp>
          <p:nvGrpSpPr>
            <p:cNvPr id="38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40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1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2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3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11760" y="162880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file</a:t>
            </a:r>
            <a:endParaRPr lang="ko-KR" alt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11760" y="2392432"/>
            <a:ext cx="20882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 smtClean="0"/>
              <a:t>head</a:t>
            </a:r>
            <a:endParaRPr lang="ko-KR" altLang="en-US" sz="5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411760" y="336918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tail</a:t>
            </a:r>
            <a:endParaRPr lang="ko-KR" alt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423328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cat</a:t>
            </a:r>
            <a:endParaRPr lang="ko-KR" alt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1760" y="509737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more</a:t>
            </a:r>
            <a:endParaRPr lang="ko-KR" altLang="en-US" sz="40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017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sp>
        <p:nvSpPr>
          <p:cNvPr id="7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008E69-BEC7-4568-AC15-3C8EB81696B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14" name="Group 98"/>
          <p:cNvGrpSpPr>
            <a:grpSpLocks/>
          </p:cNvGrpSpPr>
          <p:nvPr/>
        </p:nvGrpSpPr>
        <p:grpSpPr bwMode="auto">
          <a:xfrm>
            <a:off x="573419" y="992017"/>
            <a:ext cx="302976" cy="380152"/>
            <a:chOff x="2430" y="2523"/>
            <a:chExt cx="898" cy="1170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7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83671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head</a:t>
            </a:r>
            <a:endParaRPr lang="ko-KR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1992" y="1527175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head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992" y="1844824"/>
            <a:ext cx="7091908" cy="39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파일의 첫 </a:t>
            </a:r>
            <a:r>
              <a:rPr lang="en-US" altLang="ko-KR" sz="1500" dirty="0" smtClean="0">
                <a:latin typeface="+mn-ea"/>
              </a:rPr>
              <a:t>10</a:t>
            </a:r>
            <a:r>
              <a:rPr lang="ko-KR" altLang="en-US" sz="1500" dirty="0" smtClean="0">
                <a:latin typeface="+mn-ea"/>
              </a:rPr>
              <a:t>줄까지의 내용을 보여주는 프로그램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2132856"/>
            <a:ext cx="709190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latin typeface="HY바다M" pitchFamily="18" charset="-127"/>
                <a:ea typeface="HY바다M" pitchFamily="18" charset="-127"/>
              </a:rPr>
              <a:t>  </a:t>
            </a:r>
            <a:r>
              <a:rPr lang="ko-KR" altLang="en-US" sz="1500" dirty="0" smtClean="0">
                <a:latin typeface="+mn-ea"/>
              </a:rPr>
              <a:t>숫자플래그로 라인 수를 조절가능</a:t>
            </a:r>
            <a:r>
              <a:rPr lang="en-US" altLang="ko-KR" sz="1500" dirty="0" smtClean="0">
                <a:latin typeface="+mn-ea"/>
              </a:rPr>
              <a:t>(ex: head -5)</a:t>
            </a:r>
          </a:p>
        </p:txBody>
      </p:sp>
      <p:pic>
        <p:nvPicPr>
          <p:cNvPr id="1026" name="Picture 2" descr="C:\Users\jihoon\Desktop\작업중\리눅스발표\he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84723"/>
            <a:ext cx="3429000" cy="26045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hoon\Desktop\작업중\리눅스발표\head-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33" y="2996952"/>
            <a:ext cx="3686175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51520" y="2523058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head </a:t>
            </a:r>
            <a:r>
              <a:rPr lang="en-US" altLang="ko-KR" sz="2400" b="1" dirty="0" err="1" smtClean="0"/>
              <a:t>hello.c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2564904"/>
            <a:ext cx="27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# head -5 </a:t>
            </a:r>
            <a:r>
              <a:rPr lang="en-US" altLang="ko-KR" sz="2400" b="1" dirty="0" err="1" smtClean="0"/>
              <a:t>hello.c</a:t>
            </a:r>
            <a:endParaRPr lang="ko-KR" altLang="en-US" sz="24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779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43900" y="0"/>
            <a:ext cx="1000100" cy="857288"/>
            <a:chOff x="8143900" y="0"/>
            <a:chExt cx="1000100" cy="85728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3900" y="214290"/>
              <a:ext cx="1000100" cy="39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9" descr="C:\Users\MJ\AppData\Local\Temp\SNAGHTML238b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43900" y="0"/>
              <a:ext cx="857288" cy="857288"/>
            </a:xfrm>
            <a:prstGeom prst="rect">
              <a:avLst/>
            </a:prstGeom>
            <a:noFill/>
          </p:spPr>
        </p:pic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979712" y="1809275"/>
            <a:ext cx="366601" cy="418167"/>
            <a:chOff x="2430" y="2523"/>
            <a:chExt cx="898" cy="1170"/>
          </a:xfrm>
        </p:grpSpPr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2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1984440" y="2673371"/>
            <a:ext cx="366601" cy="418167"/>
            <a:chOff x="2430" y="2523"/>
            <a:chExt cx="898" cy="1170"/>
          </a:xfrm>
        </p:grpSpPr>
        <p:grpSp>
          <p:nvGrpSpPr>
            <p:cNvPr id="17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19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98"/>
          <p:cNvGrpSpPr>
            <a:grpSpLocks/>
          </p:cNvGrpSpPr>
          <p:nvPr/>
        </p:nvGrpSpPr>
        <p:grpSpPr bwMode="auto">
          <a:xfrm>
            <a:off x="1979712" y="3540208"/>
            <a:ext cx="366601" cy="418167"/>
            <a:chOff x="2430" y="2523"/>
            <a:chExt cx="898" cy="1170"/>
          </a:xfrm>
        </p:grpSpPr>
        <p:grpSp>
          <p:nvGrpSpPr>
            <p:cNvPr id="24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26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7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9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979712" y="4426728"/>
            <a:ext cx="366601" cy="418167"/>
            <a:chOff x="2430" y="2523"/>
            <a:chExt cx="898" cy="1170"/>
          </a:xfrm>
        </p:grpSpPr>
        <p:grpSp>
          <p:nvGrpSpPr>
            <p:cNvPr id="31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33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6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7" name="Group 98"/>
          <p:cNvGrpSpPr>
            <a:grpSpLocks/>
          </p:cNvGrpSpPr>
          <p:nvPr/>
        </p:nvGrpSpPr>
        <p:grpSpPr bwMode="auto">
          <a:xfrm>
            <a:off x="1975438" y="5270838"/>
            <a:ext cx="366601" cy="418167"/>
            <a:chOff x="2430" y="2523"/>
            <a:chExt cx="898" cy="1170"/>
          </a:xfrm>
        </p:grpSpPr>
        <p:grpSp>
          <p:nvGrpSpPr>
            <p:cNvPr id="38" name="Group 97"/>
            <p:cNvGrpSpPr>
              <a:grpSpLocks/>
            </p:cNvGrpSpPr>
            <p:nvPr/>
          </p:nvGrpSpPr>
          <p:grpSpPr bwMode="auto">
            <a:xfrm>
              <a:off x="2430" y="2523"/>
              <a:ext cx="898" cy="847"/>
              <a:chOff x="2430" y="2523"/>
              <a:chExt cx="898" cy="847"/>
            </a:xfrm>
          </p:grpSpPr>
          <p:sp>
            <p:nvSpPr>
              <p:cNvPr id="40" name="Oval 61"/>
              <p:cNvSpPr>
                <a:spLocks noChangeAspect="1" noChangeArrowheads="1"/>
              </p:cNvSpPr>
              <p:nvPr/>
            </p:nvSpPr>
            <p:spPr bwMode="auto">
              <a:xfrm>
                <a:off x="2485" y="2577"/>
                <a:ext cx="793" cy="793"/>
              </a:xfrm>
              <a:prstGeom prst="ellipse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1" name="Oval 62"/>
              <p:cNvSpPr>
                <a:spLocks noChangeAspect="1" noChangeArrowheads="1"/>
              </p:cNvSpPr>
              <p:nvPr/>
            </p:nvSpPr>
            <p:spPr bwMode="auto">
              <a:xfrm>
                <a:off x="2566" y="2600"/>
                <a:ext cx="630" cy="46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2" name="Oval 63"/>
              <p:cNvSpPr>
                <a:spLocks noChangeAspect="1" noChangeArrowheads="1"/>
              </p:cNvSpPr>
              <p:nvPr/>
            </p:nvSpPr>
            <p:spPr bwMode="auto">
              <a:xfrm>
                <a:off x="2567" y="2523"/>
                <a:ext cx="489" cy="4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3" name="Oval 64"/>
              <p:cNvSpPr>
                <a:spLocks noChangeAspect="1" noChangeArrowheads="1"/>
              </p:cNvSpPr>
              <p:nvPr/>
            </p:nvSpPr>
            <p:spPr bwMode="auto">
              <a:xfrm>
                <a:off x="2430" y="2604"/>
                <a:ext cx="898" cy="764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60001"/>
                    </a:srgbClr>
                  </a:gs>
                  <a:gs pos="100000">
                    <a:srgbClr val="FFFF66">
                      <a:gamma/>
                      <a:shade val="46275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" name="Oval 65"/>
            <p:cNvSpPr>
              <a:spLocks noChangeAspect="1" noChangeArrowheads="1"/>
            </p:cNvSpPr>
            <p:nvPr/>
          </p:nvSpPr>
          <p:spPr bwMode="auto">
            <a:xfrm>
              <a:off x="2525" y="3475"/>
              <a:ext cx="708" cy="21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11760" y="162880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file</a:t>
            </a:r>
            <a:endParaRPr lang="ko-KR" alt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11760" y="250509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head</a:t>
            </a:r>
            <a:endParaRPr lang="ko-KR" alt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11760" y="3212976"/>
            <a:ext cx="1656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200" b="1" dirty="0" smtClean="0"/>
              <a:t>tail</a:t>
            </a:r>
            <a:endParaRPr lang="ko-KR" altLang="en-US" sz="5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423328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cat</a:t>
            </a:r>
            <a:endParaRPr lang="ko-KR" alt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1760" y="509737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more</a:t>
            </a:r>
            <a:endParaRPr lang="ko-KR" altLang="en-US" sz="40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952"/>
            <a:ext cx="1123950" cy="82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017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5683</TotalTime>
  <Words>744</Words>
  <Application>Microsoft Office PowerPoint</Application>
  <PresentationFormat>화면 슬라이드 쇼(4:3)</PresentationFormat>
  <Paragraphs>244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Office 테마</vt:lpstr>
      <vt:lpstr>디자인 사용자 지정</vt:lpstr>
      <vt:lpstr>Chapter 07 파일 들여다보기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Q &amp; A</vt:lpstr>
      <vt:lpstr>감사합니다!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파워포인트템플릿</dc:title>
  <dc:creator>pptro</dc:creator>
  <dc:description>본 저작권은 이미지클래스에 있습니다.</dc:description>
  <cp:lastModifiedBy>Registered User</cp:lastModifiedBy>
  <cp:revision>727</cp:revision>
  <dcterms:created xsi:type="dcterms:W3CDTF">2012-01-03T06:32:20Z</dcterms:created>
  <dcterms:modified xsi:type="dcterms:W3CDTF">2012-10-12T10:35:15Z</dcterms:modified>
</cp:coreProperties>
</file>