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8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84" r:id="rId13"/>
    <p:sldId id="267" r:id="rId14"/>
    <p:sldId id="268" r:id="rId15"/>
    <p:sldId id="285" r:id="rId16"/>
    <p:sldId id="270" r:id="rId17"/>
    <p:sldId id="271" r:id="rId18"/>
    <p:sldId id="272" r:id="rId19"/>
    <p:sldId id="273" r:id="rId20"/>
    <p:sldId id="274" r:id="rId21"/>
    <p:sldId id="279" r:id="rId22"/>
    <p:sldId id="281" r:id="rId23"/>
    <p:sldId id="287" r:id="rId24"/>
    <p:sldId id="288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9B8B4-4BE8-4BB5-AE61-46A471216378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190DC-C00A-4484-9886-5C3ED734BD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8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A6BA7-3960-4D7E-8210-142AE062EF4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A6BA7-3960-4D7E-8210-142AE062EF4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A6BA7-3960-4D7E-8210-142AE062EF4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A6BA7-3960-4D7E-8210-142AE062EF4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A6BA7-3960-4D7E-8210-142AE062EF4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7987AB-3769-470B-B9E3-17478F1DCE3D}" type="datetimeFigureOut">
              <a:rPr lang="ko-KR" altLang="en-US" smtClean="0"/>
              <a:pPr/>
              <a:t>2014-09-25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0E1904-FF2F-4564-8C6C-62CAB560AE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4293096"/>
            <a:ext cx="7344816" cy="13716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20082534 </a:t>
            </a:r>
            <a:r>
              <a:rPr lang="ko-KR" altLang="en-US" dirty="0" smtClean="0"/>
              <a:t>장혁진</a:t>
            </a:r>
            <a:r>
              <a:rPr lang="en-US" altLang="ko-KR" dirty="0" smtClean="0"/>
              <a:t>		20092490 </a:t>
            </a:r>
            <a:r>
              <a:rPr lang="ko-KR" altLang="en-US" dirty="0" smtClean="0"/>
              <a:t>김현우</a:t>
            </a:r>
            <a:r>
              <a:rPr lang="en-US" altLang="ko-KR" dirty="0" smtClean="0"/>
              <a:t>		20092476 </a:t>
            </a:r>
            <a:r>
              <a:rPr lang="ko-KR" altLang="en-US" dirty="0" smtClean="0"/>
              <a:t>김영곤</a:t>
            </a:r>
            <a:endParaRPr lang="en-US" altLang="ko-KR" dirty="0" smtClean="0"/>
          </a:p>
          <a:p>
            <a:r>
              <a:rPr lang="en-US" altLang="ko-KR" dirty="0" smtClean="0"/>
              <a:t>20092511 </a:t>
            </a:r>
            <a:r>
              <a:rPr lang="ko-KR" altLang="en-US" dirty="0" smtClean="0"/>
              <a:t>박철영</a:t>
            </a:r>
            <a:r>
              <a:rPr lang="en-US" altLang="ko-KR" dirty="0" smtClean="0"/>
              <a:t>		20092471 </a:t>
            </a:r>
            <a:r>
              <a:rPr lang="ko-KR" altLang="en-US" dirty="0" smtClean="0"/>
              <a:t>김민준</a:t>
            </a:r>
            <a:r>
              <a:rPr lang="en-US" altLang="ko-KR" dirty="0" smtClean="0"/>
              <a:t>		20092560 </a:t>
            </a:r>
            <a:r>
              <a:rPr lang="ko-KR" altLang="en-US" dirty="0" smtClean="0"/>
              <a:t>전성호</a:t>
            </a:r>
            <a:endParaRPr lang="en-US" altLang="ko-KR" dirty="0" smtClean="0"/>
          </a:p>
          <a:p>
            <a:r>
              <a:rPr lang="en-US" altLang="ko-KR" dirty="0" smtClean="0"/>
              <a:t>20092564 </a:t>
            </a:r>
            <a:r>
              <a:rPr lang="ko-KR" altLang="en-US" dirty="0" smtClean="0"/>
              <a:t>정두형</a:t>
            </a:r>
            <a:r>
              <a:rPr lang="en-US" altLang="ko-KR" dirty="0" smtClean="0"/>
              <a:t>		20092561 </a:t>
            </a:r>
            <a:r>
              <a:rPr lang="ko-KR" altLang="en-US" dirty="0" smtClean="0"/>
              <a:t>전성훈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835696" y="980728"/>
            <a:ext cx="5778388" cy="2880320"/>
            <a:chOff x="1673932" y="1988840"/>
            <a:chExt cx="5778388" cy="2880320"/>
          </a:xfrm>
        </p:grpSpPr>
        <p:grpSp>
          <p:nvGrpSpPr>
            <p:cNvPr id="5" name="그룹 5"/>
            <p:cNvGrpSpPr/>
            <p:nvPr/>
          </p:nvGrpSpPr>
          <p:grpSpPr>
            <a:xfrm>
              <a:off x="1673932" y="1988840"/>
              <a:ext cx="5778388" cy="2880320"/>
              <a:chOff x="1673932" y="1988840"/>
              <a:chExt cx="5778388" cy="2880320"/>
            </a:xfrm>
          </p:grpSpPr>
          <p:sp>
            <p:nvSpPr>
              <p:cNvPr id="9" name="대각선 방향의 모서리가 둥근 사각형 8"/>
              <p:cNvSpPr/>
              <p:nvPr/>
            </p:nvSpPr>
            <p:spPr>
              <a:xfrm>
                <a:off x="1673932" y="1988840"/>
                <a:ext cx="5778388" cy="2880320"/>
              </a:xfrm>
              <a:prstGeom prst="round2Diag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대각선 방향의 모서리가 둥근 사각형 9"/>
              <p:cNvSpPr/>
              <p:nvPr/>
            </p:nvSpPr>
            <p:spPr>
              <a:xfrm>
                <a:off x="1826822" y="2168860"/>
                <a:ext cx="5472608" cy="2520280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3826042"/>
              <a:ext cx="863098" cy="86309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5533" y="2805896"/>
              <a:ext cx="3781806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솔잎 M" pitchFamily="18" charset="-127"/>
                  <a:ea typeface="한컴 솔잎 M" pitchFamily="18" charset="-127"/>
                </a:rPr>
                <a:t>필터</a:t>
              </a:r>
              <a:r>
                <a:rPr lang="en-US" altLang="ko-KR" sz="5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솔잎 M" pitchFamily="18" charset="-127"/>
                  <a:ea typeface="한컴 솔잎 M" pitchFamily="18" charset="-127"/>
                </a:rPr>
                <a:t>, </a:t>
              </a:r>
              <a:r>
                <a:rPr lang="ko-KR" altLang="en-US" sz="5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솔잎 M" pitchFamily="18" charset="-127"/>
                  <a:ea typeface="한컴 솔잎 M" pitchFamily="18" charset="-127"/>
                </a:rPr>
                <a:t>파이프</a:t>
              </a:r>
              <a:r>
                <a:rPr lang="en-US" altLang="ko-KR" sz="5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솔잎 M" pitchFamily="18" charset="-127"/>
                  <a:ea typeface="한컴 솔잎 M" pitchFamily="18" charset="-127"/>
                </a:rPr>
                <a:t> </a:t>
              </a:r>
            </a:p>
            <a:p>
              <a:pPr algn="ctr"/>
              <a:r>
                <a:rPr lang="ko-KR" altLang="en-US" sz="5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컴 솔잎 M" pitchFamily="18" charset="-127"/>
                  <a:ea typeface="한컴 솔잎 M" pitchFamily="18" charset="-127"/>
                </a:rPr>
                <a:t>와일드카드</a:t>
              </a:r>
              <a:endParaRPr lang="ko-KR" altLang="en-US" sz="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컴 솔잎 M" pitchFamily="18" charset="-127"/>
                <a:ea typeface="한컴 솔잎 M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5696" y="2206605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Chapter </a:t>
              </a:r>
              <a:r>
                <a:rPr lang="en-US" altLang="ko-KR" sz="3600" b="1" dirty="0" smtClean="0"/>
                <a:t>08</a:t>
              </a:r>
              <a:endParaRPr lang="ko-KR" alt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80709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Sort</a:t>
            </a:r>
            <a:r>
              <a:rPr lang="ko-KR" altLang="en-US" sz="2400" b="1" dirty="0" smtClean="0"/>
              <a:t>를 사용하여 파일 안의 정보 정렬하기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응용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1556792"/>
            <a:ext cx="2952328" cy="35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가장 크기가 큰 파일 순으로 나열</a:t>
            </a:r>
            <a:endParaRPr lang="ko-KR" altLang="en-US" sz="17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18977" y="4581128"/>
            <a:ext cx="3456384" cy="35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 가장 크기가 큰 파일 중 상위 </a:t>
            </a:r>
            <a:r>
              <a:rPr lang="en-US" altLang="ko-KR" sz="1700" b="1" dirty="0" smtClean="0"/>
              <a:t>5</a:t>
            </a:r>
            <a:r>
              <a:rPr lang="ko-KR" altLang="en-US" sz="1700" b="1" dirty="0" smtClean="0"/>
              <a:t>개를 출력</a:t>
            </a:r>
            <a:endParaRPr lang="ko-KR" altLang="en-US" sz="17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275758" y="1556792"/>
            <a:ext cx="8210" cy="460851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28158" y="1556792"/>
            <a:ext cx="0" cy="460851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060848"/>
            <a:ext cx="4032448" cy="23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5085184"/>
            <a:ext cx="4032447" cy="10801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080604"/>
            <a:ext cx="3600400" cy="4084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68639" y="1556792"/>
            <a:ext cx="2952328" cy="35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크기가 가장 작은 파일 순으로 나열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2159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80709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en-US" altLang="ko-KR" sz="2400" b="1" dirty="0" err="1" smtClean="0"/>
              <a:t>Uniq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명령어로 중복 행 제거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8639" y="1556792"/>
            <a:ext cx="2952328" cy="35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700" b="1" dirty="0" err="1" smtClean="0"/>
              <a:t>uniq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명령어 사용</a:t>
            </a:r>
            <a:endParaRPr lang="ko-KR" altLang="en-US" sz="17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632848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68639" y="4155177"/>
            <a:ext cx="2952328" cy="35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700" b="1" dirty="0" err="1" smtClean="0"/>
              <a:t>uniq</a:t>
            </a:r>
            <a:r>
              <a:rPr lang="en-US" altLang="ko-KR" sz="1700" b="1" dirty="0" smtClean="0"/>
              <a:t> –c </a:t>
            </a:r>
            <a:r>
              <a:rPr lang="ko-KR" altLang="en-US" sz="1700" b="1" dirty="0" smtClean="0"/>
              <a:t>명령어 사용</a:t>
            </a:r>
            <a:endParaRPr lang="ko-KR" altLang="en-US" sz="17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725144"/>
            <a:ext cx="7704856" cy="86409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grpSp>
        <p:nvGrpSpPr>
          <p:cNvPr id="26" name="그룹 25"/>
          <p:cNvGrpSpPr/>
          <p:nvPr/>
        </p:nvGrpSpPr>
        <p:grpSpPr>
          <a:xfrm>
            <a:off x="1043608" y="5203074"/>
            <a:ext cx="1800200" cy="1023205"/>
            <a:chOff x="1043608" y="5203074"/>
            <a:chExt cx="1800200" cy="1023205"/>
          </a:xfrm>
        </p:grpSpPr>
        <p:sp>
          <p:nvSpPr>
            <p:cNvPr id="17" name="타원 16"/>
            <p:cNvSpPr/>
            <p:nvPr/>
          </p:nvSpPr>
          <p:spPr>
            <a:xfrm>
              <a:off x="1259632" y="5203074"/>
              <a:ext cx="309298" cy="3068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stCxn id="17" idx="4"/>
              <a:endCxn id="21" idx="0"/>
            </p:cNvCxnSpPr>
            <p:nvPr/>
          </p:nvCxnSpPr>
          <p:spPr>
            <a:xfrm>
              <a:off x="1414281" y="5509949"/>
              <a:ext cx="529427" cy="4393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43608" y="5949280"/>
              <a:ext cx="180020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중복되는 라인 수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59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80709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Sort</a:t>
            </a:r>
            <a:r>
              <a:rPr lang="ko-KR" altLang="en-US" sz="2400" b="1" dirty="0" smtClean="0"/>
              <a:t>와 </a:t>
            </a:r>
            <a:r>
              <a:rPr lang="en-US" altLang="ko-KR" sz="2400" b="1" dirty="0" err="1" smtClean="0"/>
              <a:t>Uniq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명령어를 결합해서 사용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8639" y="1556792"/>
            <a:ext cx="4163402" cy="35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/>
              <a:t>Sort</a:t>
            </a:r>
            <a:r>
              <a:rPr lang="ko-KR" altLang="en-US" sz="1700" b="1" dirty="0" smtClean="0"/>
              <a:t>와 </a:t>
            </a:r>
            <a:r>
              <a:rPr lang="en-US" altLang="ko-KR" sz="1700" b="1" dirty="0" err="1" smtClean="0"/>
              <a:t>Uniq</a:t>
            </a:r>
            <a:r>
              <a:rPr lang="ko-KR" altLang="en-US" sz="1700" b="1" dirty="0" smtClean="0"/>
              <a:t>를 결합해서 사용하는 간단한 예</a:t>
            </a:r>
            <a:endParaRPr lang="ko-KR" altLang="en-US" sz="17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206084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sort a.txt | </a:t>
            </a:r>
            <a:r>
              <a:rPr lang="en-US" altLang="ko-KR" sz="1600" dirty="0" err="1" smtClean="0"/>
              <a:t>uniq</a:t>
            </a:r>
            <a:r>
              <a:rPr lang="en-US" altLang="ko-KR" sz="1600" dirty="0" smtClean="0"/>
              <a:t> &gt; b.txt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59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83671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파일명과 와일드카드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1412776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와일드카드를 사용하면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파일명을 모두 입력하지 않아도 되어 편리함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5936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03648" y="2060848"/>
            <a:ext cx="172819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와일드카드 기호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3861048"/>
            <a:ext cx="13681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echo </a:t>
            </a:r>
            <a:r>
              <a:rPr lang="ko-KR" altLang="en-US" sz="1600" b="1" dirty="0" smtClean="0"/>
              <a:t>명령어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35696" y="4293096"/>
            <a:ext cx="5832648" cy="11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buFontTx/>
              <a:buChar char="-"/>
            </a:pPr>
            <a:r>
              <a:rPr lang="ko-KR" altLang="en-US" sz="1400" dirty="0" smtClean="0"/>
              <a:t> 입력으로 받는 내용을 그대로 다시 출력하는 명령어</a:t>
            </a:r>
            <a:endParaRPr lang="en-US" altLang="ko-KR" sz="1400" dirty="0" smtClean="0"/>
          </a:p>
          <a:p>
            <a:pPr>
              <a:lnSpc>
                <a:spcPts val="2100"/>
              </a:lnSpc>
              <a:buFontTx/>
              <a:buChar char="-"/>
            </a:pPr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‘ * ’ </a:t>
            </a:r>
            <a:r>
              <a:rPr lang="ko-KR" altLang="en-US" sz="1400" dirty="0" smtClean="0"/>
              <a:t>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함께 사용하는 경우</a:t>
            </a:r>
            <a:endParaRPr lang="en-US" altLang="ko-KR" sz="1400" dirty="0" smtClean="0"/>
          </a:p>
          <a:p>
            <a:pPr>
              <a:lnSpc>
                <a:spcPts val="21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‘ * ‘ </a:t>
            </a:r>
            <a:r>
              <a:rPr lang="ko-KR" altLang="en-US" sz="1400" dirty="0" smtClean="0"/>
              <a:t>에 대응되는 모든 파일명으로 변환한 다음 전달 되므로</a:t>
            </a:r>
            <a:endParaRPr lang="en-US" altLang="ko-KR" sz="1400" dirty="0" smtClean="0"/>
          </a:p>
          <a:p>
            <a:pPr>
              <a:lnSpc>
                <a:spcPts val="2100"/>
              </a:lnSpc>
            </a:pPr>
            <a:r>
              <a:rPr lang="en-US" altLang="ko-KR" sz="1400" dirty="0" smtClean="0"/>
              <a:t>   </a:t>
            </a:r>
            <a:r>
              <a:rPr lang="ko-KR" altLang="en-US" sz="1400" dirty="0" smtClean="0"/>
              <a:t>화면에 </a:t>
            </a:r>
            <a:r>
              <a:rPr lang="en-US" altLang="ko-KR" sz="1400" b="1" dirty="0" smtClean="0"/>
              <a:t>‘ * ‘ </a:t>
            </a:r>
            <a:r>
              <a:rPr lang="ko-KR" altLang="en-US" sz="1400" dirty="0" smtClean="0"/>
              <a:t>이 출력되지 않음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517232"/>
            <a:ext cx="6781800" cy="866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graphicFrame>
        <p:nvGraphicFramePr>
          <p:cNvPr id="19" name="Group 30"/>
          <p:cNvGraphicFramePr>
            <a:graphicFrameLocks noGrp="1"/>
          </p:cNvGraphicFramePr>
          <p:nvPr/>
        </p:nvGraphicFramePr>
        <p:xfrm>
          <a:off x="1475656" y="2492896"/>
          <a:ext cx="5976664" cy="11582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68152"/>
                <a:gridCol w="4608512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임의 길이의 문자열에 대응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 현재 디렉터리에 있는 모든 파일명에 대응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한 개의 문자에 대응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디렉터리에 있는 한 글자 길이 파일명에 대응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3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6470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파일명과 와일드카드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95936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9592" y="1628800"/>
            <a:ext cx="44644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Echo</a:t>
            </a:r>
            <a:r>
              <a:rPr lang="ko-KR" altLang="en-US" sz="1600" b="1" dirty="0" smtClean="0"/>
              <a:t>와 명령어와 와일드카드 를 사용한 예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2204864"/>
            <a:ext cx="129614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‘ * ’ </a:t>
            </a:r>
            <a:r>
              <a:rPr lang="ko-KR" altLang="en-US" sz="1600" b="1" dirty="0" smtClean="0"/>
              <a:t>사용 예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4365104"/>
            <a:ext cx="129614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‘ ? ’ </a:t>
            </a:r>
            <a:r>
              <a:rPr lang="ko-KR" altLang="en-US" sz="1600" b="1" dirty="0" smtClean="0"/>
              <a:t>사용 예</a:t>
            </a:r>
            <a:endParaRPr lang="ko-KR" altLang="en-US" sz="1600" b="1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636912"/>
            <a:ext cx="7056784" cy="14401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810215"/>
            <a:ext cx="7056784" cy="10609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81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6470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파일명과 와일드카드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95936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9592" y="1628800"/>
            <a:ext cx="244827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/>
              <a:t>다양하게 와일드 카드 사용</a:t>
            </a:r>
            <a:endParaRPr lang="ko-KR" altLang="en-US" sz="1600" b="1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3608" y="2060848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  대괄호</a:t>
            </a:r>
            <a:r>
              <a:rPr lang="en-US" altLang="ko-KR" sz="1600" dirty="0" smtClean="0"/>
              <a:t>([ , ])</a:t>
            </a:r>
            <a:r>
              <a:rPr lang="ko-KR" altLang="en-US" sz="1600" dirty="0" smtClean="0"/>
              <a:t>로 대응될 문자들의 범위를 지정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대응될 문자열을 명시적 나열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범위 나열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3068960"/>
            <a:ext cx="165618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명시적 나열 예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3068960"/>
            <a:ext cx="165618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범위적 나열 예</a:t>
            </a:r>
            <a:endParaRPr lang="ko-KR" altLang="en-US" sz="16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3744415" cy="2880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501008"/>
            <a:ext cx="3960440" cy="2880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9" name="직선 연결선 18"/>
          <p:cNvCxnSpPr/>
          <p:nvPr/>
        </p:nvCxnSpPr>
        <p:spPr>
          <a:xfrm>
            <a:off x="4427984" y="3068960"/>
            <a:ext cx="0" cy="338437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72000" y="3068960"/>
            <a:ext cx="0" cy="338437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</a:t>
            </a:r>
            <a:r>
              <a:rPr lang="en-US" altLang="ko-KR" sz="2400" b="1" dirty="0" err="1" smtClean="0"/>
              <a:t>grep</a:t>
            </a:r>
            <a:r>
              <a:rPr lang="ko-KR" altLang="en-US" sz="2400" b="1" dirty="0" smtClean="0"/>
              <a:t>으로 파일 찾기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1916832"/>
            <a:ext cx="6336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잃어버린 파일이나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특정한 텍스트를 포함하는 파일을 찾아내는데 </a:t>
            </a:r>
            <a:endParaRPr lang="en-US" altLang="ko-KR" sz="1600" dirty="0" smtClean="0"/>
          </a:p>
          <a:p>
            <a:endParaRPr lang="en-US" altLang="ko-KR" sz="300" dirty="0" smtClean="0"/>
          </a:p>
          <a:p>
            <a:r>
              <a:rPr lang="ko-KR" altLang="en-US" sz="1600" dirty="0" smtClean="0"/>
              <a:t>  유용한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r>
              <a:rPr lang="en-US" altLang="ko-KR" sz="1400" dirty="0" smtClean="0"/>
              <a:t>- In </a:t>
            </a:r>
            <a:r>
              <a:rPr lang="en-US" altLang="ko-KR" sz="1400" dirty="0" err="1"/>
              <a:t>ed</a:t>
            </a:r>
            <a:r>
              <a:rPr lang="en-US" altLang="ko-KR" sz="1400" dirty="0"/>
              <a:t>, the command g/re/p (</a:t>
            </a:r>
            <a:r>
              <a:rPr lang="en-US" altLang="ko-KR" sz="1400" b="1" i="1" dirty="0"/>
              <a:t>g</a:t>
            </a:r>
            <a:r>
              <a:rPr lang="en-US" altLang="ko-KR" sz="1400" i="1" dirty="0"/>
              <a:t>lobally search a</a:t>
            </a:r>
            <a:r>
              <a:rPr lang="en-US" altLang="ko-KR" sz="1400" dirty="0"/>
              <a:t> </a:t>
            </a:r>
            <a:r>
              <a:rPr lang="en-US" altLang="ko-KR" sz="1400" b="1" i="1" dirty="0"/>
              <a:t>r</a:t>
            </a:r>
            <a:r>
              <a:rPr lang="en-US" altLang="ko-KR" sz="1400" i="1" dirty="0"/>
              <a:t>egular </a:t>
            </a:r>
            <a:r>
              <a:rPr lang="en-US" altLang="ko-KR" sz="1400" b="1" i="1" dirty="0"/>
              <a:t>e</a:t>
            </a:r>
            <a:r>
              <a:rPr lang="en-US" altLang="ko-KR" sz="1400" i="1" dirty="0"/>
              <a:t>xpression</a:t>
            </a:r>
            <a:r>
              <a:rPr lang="en-US" altLang="ko-KR" sz="1400" dirty="0"/>
              <a:t> and </a:t>
            </a:r>
            <a:r>
              <a:rPr lang="en-US" altLang="ko-KR" sz="1400" b="1" i="1" dirty="0"/>
              <a:t>p</a:t>
            </a:r>
            <a:r>
              <a:rPr lang="en-US" altLang="ko-KR" sz="1400" i="1" dirty="0"/>
              <a:t>rint</a:t>
            </a:r>
            <a:r>
              <a:rPr lang="en-US" altLang="ko-KR" sz="1400" dirty="0" smtClean="0"/>
              <a:t>) would </a:t>
            </a:r>
            <a:r>
              <a:rPr lang="en-US" altLang="ko-KR" sz="1400" dirty="0"/>
              <a:t>print all lines matching a previously defined pattern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64" y="1484784"/>
            <a:ext cx="13681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grep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명령어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3162454"/>
            <a:ext cx="324036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가장 유용하게 사용되는 </a:t>
            </a:r>
            <a:r>
              <a:rPr lang="en-US" altLang="ko-KR" sz="1600" b="1" dirty="0" err="1" smtClean="0"/>
              <a:t>grep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플래그</a:t>
            </a:r>
            <a:endParaRPr lang="ko-KR" altLang="en-US" sz="1600" b="1" dirty="0"/>
          </a:p>
        </p:txBody>
      </p:sp>
      <p:graphicFrame>
        <p:nvGraphicFramePr>
          <p:cNvPr id="19" name="Group 30"/>
          <p:cNvGraphicFramePr>
            <a:graphicFrameLocks noGrp="1"/>
          </p:cNvGraphicFramePr>
          <p:nvPr/>
        </p:nvGraphicFramePr>
        <p:xfrm>
          <a:off x="1763688" y="3645024"/>
          <a:ext cx="6480720" cy="230425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28192"/>
                <a:gridCol w="4752528"/>
              </a:tblGrid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플래그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매치되는 행의 개수만 표시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패턴에서 대소문자 무시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-l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특정 패턴을 포함하는 파일들의 이름만 표시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-n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행 번호 표시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-v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지정한 패턴에 대응되지 않는 라인들을 보여 줌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3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</a:t>
            </a:r>
            <a:r>
              <a:rPr lang="en-US" altLang="ko-KR" sz="2400" b="1" dirty="0" err="1" smtClean="0"/>
              <a:t>grep</a:t>
            </a:r>
            <a:r>
              <a:rPr lang="ko-KR" altLang="en-US" sz="2400" b="1" dirty="0" smtClean="0"/>
              <a:t>으로 파일 찾기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61206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grep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플래그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패턴  파일명</a:t>
            </a:r>
            <a:endParaRPr lang="en-US" altLang="ko-KR" b="1" dirty="0" smtClean="0"/>
          </a:p>
          <a:p>
            <a:endParaRPr lang="en-US" altLang="ko-KR" sz="5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해당 파일에서 찾으려는 패턴이 등장하는 행이 화면에 출력 됨</a:t>
            </a:r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484784"/>
            <a:ext cx="208823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grep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명령어 사용법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933056"/>
            <a:ext cx="26642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계정명을</a:t>
            </a:r>
            <a:r>
              <a:rPr lang="ko-KR" altLang="en-US" sz="1600" b="1" dirty="0" smtClean="0"/>
              <a:t> 사용한 패턴 추출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3968" y="3933057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계정명을</a:t>
            </a:r>
            <a:r>
              <a:rPr lang="ko-KR" altLang="en-US" sz="1600" dirty="0" smtClean="0"/>
              <a:t> 패턴으로 사용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계정 정보를 담고 있는 </a:t>
            </a:r>
            <a:r>
              <a:rPr lang="en-US" altLang="ko-KR" sz="1600" dirty="0" err="1" smtClean="0"/>
              <a:t>passwd</a:t>
            </a:r>
            <a:endParaRPr lang="en-US" altLang="ko-KR" sz="1600" dirty="0" smtClean="0"/>
          </a:p>
          <a:p>
            <a:r>
              <a:rPr lang="ko-KR" altLang="en-US" sz="1600" dirty="0" smtClean="0"/>
              <a:t>   파일에서 계정에 대한 정보를 추출</a:t>
            </a:r>
            <a:endParaRPr lang="ko-KR" altLang="en-US" sz="16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40968"/>
            <a:ext cx="3672408" cy="33123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55576" y="2636912"/>
            <a:ext cx="2952328" cy="35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 smtClean="0"/>
              <a:t>예시</a:t>
            </a:r>
            <a:r>
              <a:rPr lang="en-US" altLang="ko-KR" sz="1700" b="1" dirty="0" smtClean="0"/>
              <a:t>) </a:t>
            </a:r>
            <a:r>
              <a:rPr lang="en-US" altLang="ko-KR" sz="1700" b="1" dirty="0" err="1" smtClean="0"/>
              <a:t>grep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패턴 파일명  </a:t>
            </a:r>
            <a:endParaRPr lang="ko-KR" altLang="en-US" sz="17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2636912"/>
            <a:ext cx="2952328" cy="35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 smtClean="0"/>
              <a:t>응용 </a:t>
            </a:r>
            <a:r>
              <a:rPr lang="en-US" altLang="ko-KR" sz="1700" b="1" dirty="0" smtClean="0"/>
              <a:t>– </a:t>
            </a:r>
            <a:r>
              <a:rPr lang="ko-KR" altLang="en-US" sz="1700" b="1" dirty="0" smtClean="0"/>
              <a:t>내 계정 정보 추출</a:t>
            </a:r>
            <a:endParaRPr lang="ko-KR" altLang="en-US" sz="1700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140968"/>
            <a:ext cx="4686300" cy="6480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427984" y="5229200"/>
          <a:ext cx="4320481" cy="1224135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84423"/>
                <a:gridCol w="2936058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대소문자 구별 </a:t>
                      </a:r>
                      <a:r>
                        <a:rPr lang="ko-KR" altLang="en-US" dirty="0" err="1" smtClean="0"/>
                        <a:t>안함</a:t>
                      </a:r>
                      <a:endParaRPr lang="ko-KR" alt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패턴의 중복 개수 표시</a:t>
                      </a:r>
                      <a:endParaRPr lang="ko-KR" alt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맨 앞에 행 번호 생성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468915" y="4797152"/>
            <a:ext cx="2160240" cy="35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err="1" smtClean="0"/>
              <a:t>Grep</a:t>
            </a:r>
            <a:r>
              <a:rPr lang="en-US" altLang="ko-KR" sz="1700" b="1" dirty="0" smtClean="0"/>
              <a:t> </a:t>
            </a:r>
            <a:r>
              <a:rPr lang="ko-KR" altLang="en-US" sz="1700" b="1" dirty="0" smtClean="0"/>
              <a:t>플래그 종류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42641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정규 </a:t>
            </a:r>
            <a:r>
              <a:rPr lang="ko-KR" altLang="en-US" sz="2400" b="1" dirty="0" err="1" smtClean="0"/>
              <a:t>표현식</a:t>
            </a:r>
            <a:r>
              <a:rPr lang="ko-KR" altLang="en-US" sz="2400" b="1" dirty="0" smtClean="0"/>
              <a:t> 만들기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285890"/>
            <a:ext cx="6912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 보통은 잘 사용하지 않는 구두점과 문자들로 구성</a:t>
            </a:r>
            <a:endParaRPr lang="en-US" altLang="ko-KR" sz="1600" dirty="0" smtClean="0"/>
          </a:p>
          <a:p>
            <a:endParaRPr lang="en-US" altLang="ko-KR" sz="300" dirty="0" smtClean="0"/>
          </a:p>
          <a:p>
            <a:r>
              <a:rPr lang="en-US" altLang="ko-KR" sz="1600" dirty="0" smtClean="0"/>
              <a:t>-  </a:t>
            </a:r>
            <a:r>
              <a:rPr lang="ko-KR" altLang="en-US" sz="1600" dirty="0" smtClean="0"/>
              <a:t>파일명을 표시하는 와일드카드와 패턴을 표시하는 </a:t>
            </a:r>
            <a:r>
              <a:rPr lang="ko-KR" altLang="en-US" sz="1600" dirty="0" err="1" smtClean="0"/>
              <a:t>정규표현식은</a:t>
            </a:r>
            <a:r>
              <a:rPr lang="ko-KR" altLang="en-US" sz="1600" dirty="0" smtClean="0"/>
              <a:t> 다름</a:t>
            </a:r>
            <a:endParaRPr lang="ko-KR" altLang="en-US" sz="16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644008" y="2695064"/>
          <a:ext cx="3096344" cy="949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65750"/>
                <a:gridCol w="273059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임의 길이의 문자열에 대응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모든 파일명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한 개의 문자에 대응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31640" y="2695064"/>
          <a:ext cx="2808312" cy="94996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331727"/>
                <a:gridCol w="24765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앞에 있는 문자가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0</a:t>
                      </a:r>
                      <a:r>
                        <a:rPr lang="ko-KR" altLang="en-US" sz="1600" dirty="0" smtClean="0"/>
                        <a:t>번 이상 나타남을 의미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하나의 문자를 의미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31640" y="2191008"/>
            <a:ext cx="14401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정규 </a:t>
            </a:r>
            <a:r>
              <a:rPr lang="ko-KR" altLang="en-US" b="1" dirty="0" err="1" smtClean="0"/>
              <a:t>표현식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2191008"/>
            <a:ext cx="14401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와일드카드</a:t>
            </a:r>
            <a:endParaRPr lang="ko-KR" altLang="en-US" b="1" dirty="0"/>
          </a:p>
        </p:txBody>
      </p:sp>
      <p:graphicFrame>
        <p:nvGraphicFramePr>
          <p:cNvPr id="1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86709"/>
              </p:ext>
            </p:extLst>
          </p:nvPr>
        </p:nvGraphicFramePr>
        <p:xfrm>
          <a:off x="1331640" y="2204864"/>
          <a:ext cx="6552728" cy="35699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1119"/>
                <a:gridCol w="5381609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표기법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4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 대응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4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\c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를 강제로 문자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로 읽게 함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4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행의 시작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4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$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행의 끝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4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단일 문자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4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지정된 집합 안의 한 문자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4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[^</a:t>
                      </a:r>
                      <a:r>
                        <a:rPr kumimoji="1" lang="en-US" altLang="ko-K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지정된 집합 안에 있지 않는 한 문자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43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c*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번 이상 나타남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3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정규 </a:t>
            </a:r>
            <a:r>
              <a:rPr lang="ko-KR" altLang="en-US" sz="2400" b="1" dirty="0" err="1" smtClean="0"/>
              <a:t>표현식</a:t>
            </a:r>
            <a:r>
              <a:rPr lang="ko-KR" altLang="en-US" sz="2400" b="1" dirty="0" smtClean="0"/>
              <a:t> 만들기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15616" y="141277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“^ ” </a:t>
            </a:r>
            <a:r>
              <a:rPr lang="ko-KR" altLang="en-US" dirty="0" smtClean="0"/>
              <a:t>표현 예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760785" cy="4392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692696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41277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Ch. 8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1916832"/>
            <a:ext cx="59046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파일 </a:t>
            </a:r>
            <a:r>
              <a:rPr lang="ko-KR" altLang="en-US" dirty="0" err="1" smtClean="0">
                <a:latin typeface="+mn-ea"/>
              </a:rPr>
              <a:t>리다이렉션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+mn-ea"/>
              </a:rPr>
              <a:t>Wc</a:t>
            </a:r>
            <a:r>
              <a:rPr lang="ko-KR" altLang="en-US" dirty="0" smtClean="0">
                <a:latin typeface="+mn-ea"/>
              </a:rPr>
              <a:t>를 사용해서 단어와 라인의 수 세기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+mn-ea"/>
              </a:rPr>
              <a:t>Sort</a:t>
            </a:r>
            <a:r>
              <a:rPr lang="ko-KR" altLang="en-US" dirty="0" smtClean="0">
                <a:latin typeface="+mn-ea"/>
              </a:rPr>
              <a:t>를 이용해서 파일 내의 정보를 정렬하기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파일명과 와일드카드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+mn-ea"/>
              </a:rPr>
              <a:t>grep</a:t>
            </a:r>
            <a:r>
              <a:rPr lang="ko-KR" altLang="en-US" dirty="0" smtClean="0">
                <a:latin typeface="+mn-ea"/>
              </a:rPr>
              <a:t>으로 파일을 찾기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정규 </a:t>
            </a:r>
            <a:r>
              <a:rPr lang="ko-KR" altLang="en-US" dirty="0" err="1" smtClean="0">
                <a:latin typeface="+mn-ea"/>
              </a:rPr>
              <a:t>표현식</a:t>
            </a:r>
            <a:r>
              <a:rPr lang="ko-KR" altLang="en-US" dirty="0" smtClean="0">
                <a:latin typeface="+mn-ea"/>
              </a:rPr>
              <a:t> 만들기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>
                <a:latin typeface="+mn-ea"/>
              </a:rPr>
              <a:t>grep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계열의 명령어들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47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정규 </a:t>
            </a:r>
            <a:r>
              <a:rPr lang="ko-KR" altLang="en-US" sz="2400" b="1" dirty="0" err="1" smtClean="0"/>
              <a:t>표현식</a:t>
            </a:r>
            <a:r>
              <a:rPr lang="ko-KR" altLang="en-US" sz="2400" b="1" dirty="0" smtClean="0"/>
              <a:t> 만들기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24000" y="16371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141277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“$ ” </a:t>
            </a:r>
            <a:r>
              <a:rPr lang="ko-KR" altLang="en-US" dirty="0" smtClean="0"/>
              <a:t>표현 예</a:t>
            </a:r>
            <a:endParaRPr lang="ko-KR" alt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916832"/>
            <a:ext cx="7776864" cy="4392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19672" y="1650286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기존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grep</a:t>
            </a:r>
            <a:r>
              <a:rPr lang="ko-KR" altLang="en-US" sz="1600" dirty="0" smtClean="0"/>
              <a:t>의 표현법을 모두 가지면서 추가적인 표현법을 가짐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7. </a:t>
            </a:r>
            <a:r>
              <a:rPr lang="en-US" altLang="ko-KR" sz="2400" b="1" dirty="0" err="1" smtClean="0"/>
              <a:t>grep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계열의 명령어들 </a:t>
            </a:r>
            <a:endParaRPr lang="ko-KR" altLang="en-US" sz="2400" b="1" dirty="0"/>
          </a:p>
        </p:txBody>
      </p:sp>
      <p:graphicFrame>
        <p:nvGraphicFramePr>
          <p:cNvPr id="8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44420"/>
              </p:ext>
            </p:extLst>
          </p:nvPr>
        </p:nvGraphicFramePr>
        <p:xfrm>
          <a:off x="1331640" y="2132859"/>
          <a:ext cx="6624736" cy="4248469"/>
        </p:xfrm>
        <a:graphic>
          <a:graphicData uri="http://schemas.openxmlformats.org/drawingml/2006/table">
            <a:tbl>
              <a:tblPr firstRow="1" firstCol="1" bandRow="1" bandCol="1">
                <a:tableStyleId>{21E4AEA4-8DFA-4A89-87EB-49C32662AFE0}</a:tableStyleId>
              </a:tblPr>
              <a:tblGrid>
                <a:gridCol w="1183988"/>
                <a:gridCol w="5440748"/>
              </a:tblGrid>
              <a:tr h="395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표기법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5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 대응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6084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\c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를 강제로 문자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로 읽게 함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 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따라서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행의 끝을 나타내는 기호가 아닌 문자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‘$’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로 해석되도록 하려면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\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와 같이 해야 한다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5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행의 시작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5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$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행의 끝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5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단일 문자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5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지정된 집합 안의 한 문자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5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[^</a:t>
                      </a: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지정된 집합 안에 있지 않는 한 문자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5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c*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개 이상의 문자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 대응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  <a:tr h="405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c+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개 이상의 문자 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에 대응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59632" y="1340768"/>
            <a:ext cx="33123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egrep</a:t>
            </a:r>
            <a:r>
              <a:rPr lang="en-US" altLang="ko-KR" sz="1600" b="1" dirty="0" smtClean="0"/>
              <a:t> (expression </a:t>
            </a:r>
            <a:r>
              <a:rPr lang="en-US" altLang="ko-KR" sz="1600" b="1" dirty="0" err="1" smtClean="0"/>
              <a:t>grep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명령어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926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 </a:t>
            </a:r>
            <a:r>
              <a:rPr lang="en-US" altLang="ko-KR" sz="2400" b="1" dirty="0" err="1"/>
              <a:t>grep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계열의 명령어들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141277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“c+” </a:t>
            </a:r>
            <a:r>
              <a:rPr lang="ko-KR" altLang="en-US" dirty="0" smtClean="0"/>
              <a:t>표현 예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776864" cy="439194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205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둥근 사각형 4"/>
          <p:cNvSpPr/>
          <p:nvPr/>
        </p:nvSpPr>
        <p:spPr>
          <a:xfrm>
            <a:off x="0" y="0"/>
            <a:ext cx="9144000" cy="685800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275366" y="206524"/>
            <a:ext cx="8593269" cy="6444952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524"/>
            <a:ext cx="730514" cy="7305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48" y="6014151"/>
            <a:ext cx="787152" cy="7871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19672" y="1650286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정규 </a:t>
            </a:r>
            <a:r>
              <a:rPr lang="ko-KR" altLang="en-US" sz="1600" dirty="0" err="1" smtClean="0"/>
              <a:t>표현식들을</a:t>
            </a:r>
            <a:r>
              <a:rPr lang="ko-KR" altLang="en-US" sz="1600" dirty="0" smtClean="0"/>
              <a:t> 파일에 저장하고 그들 중 하나에라도 대응되는 패턴을 가지고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있으면 출력하도록 할 수 있다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7. </a:t>
            </a:r>
            <a:r>
              <a:rPr lang="en-US" altLang="ko-KR" sz="2400" b="1" dirty="0" err="1" smtClean="0"/>
              <a:t>grep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계열의 명령어들 </a:t>
            </a:r>
            <a:endParaRPr lang="ko-KR" altLang="en-US" sz="2400" b="1" dirty="0"/>
          </a:p>
        </p:txBody>
      </p:sp>
      <p:graphicFrame>
        <p:nvGraphicFramePr>
          <p:cNvPr id="8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44420"/>
              </p:ext>
            </p:extLst>
          </p:nvPr>
        </p:nvGraphicFramePr>
        <p:xfrm>
          <a:off x="1259632" y="2553818"/>
          <a:ext cx="6696744" cy="3827510"/>
        </p:xfrm>
        <a:graphic>
          <a:graphicData uri="http://schemas.openxmlformats.org/drawingml/2006/table">
            <a:tbl>
              <a:tblPr firstRow="1" firstCol="1" bandRow="1" bandCol="1">
                <a:tableStyleId>{21E4AEA4-8DFA-4A89-87EB-49C32662AFE0}</a:tableStyleId>
              </a:tblPr>
              <a:tblGrid>
                <a:gridCol w="1196857"/>
                <a:gridCol w="5499887"/>
              </a:tblGrid>
              <a:tr h="351835">
                <a:tc>
                  <a:txBody>
                    <a:bodyPr/>
                    <a:lstStyle/>
                    <a:p>
                      <a:r>
                        <a:rPr lang="ko-KR" altLang="en-US" dirty="0"/>
                        <a:t>옵션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설명 </a:t>
                      </a:r>
                    </a:p>
                  </a:txBody>
                  <a:tcPr anchor="ctr"/>
                </a:tc>
              </a:tr>
              <a:tr h="357114">
                <a:tc>
                  <a:txBody>
                    <a:bodyPr/>
                    <a:lstStyle/>
                    <a:p>
                      <a:r>
                        <a:rPr lang="en-US"/>
                        <a:t>-c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문자열이 포함된 줄 수만 출력 </a:t>
                      </a:r>
                    </a:p>
                  </a:txBody>
                  <a:tcPr anchor="ctr"/>
                </a:tc>
              </a:tr>
              <a:tr h="535670">
                <a:tc>
                  <a:txBody>
                    <a:bodyPr/>
                    <a:lstStyle/>
                    <a:p>
                      <a:r>
                        <a:rPr lang="en-US"/>
                        <a:t>-i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문자열 </a:t>
                      </a:r>
                      <a:r>
                        <a:rPr lang="ko-KR" altLang="en-US" dirty="0" err="1"/>
                        <a:t>비교시</a:t>
                      </a:r>
                      <a:r>
                        <a:rPr lang="ko-KR" altLang="en-US" dirty="0"/>
                        <a:t> 대소문자를 구분하지 않음 </a:t>
                      </a:r>
                    </a:p>
                  </a:txBody>
                  <a:tcPr anchor="ctr"/>
                </a:tc>
              </a:tr>
              <a:tr h="357114">
                <a:tc>
                  <a:txBody>
                    <a:bodyPr/>
                    <a:lstStyle/>
                    <a:p>
                      <a:r>
                        <a:rPr lang="en-US"/>
                        <a:t>-l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문자열을 포함하는 파일명만 출력 </a:t>
                      </a:r>
                    </a:p>
                  </a:txBody>
                  <a:tcPr anchor="ctr"/>
                </a:tc>
              </a:tr>
              <a:tr h="357114">
                <a:tc>
                  <a:txBody>
                    <a:bodyPr/>
                    <a:lstStyle/>
                    <a:p>
                      <a:r>
                        <a:rPr lang="en-US"/>
                        <a:t>-n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문자열이 포함된 줄의 줄번호와 함께 출력 </a:t>
                      </a:r>
                    </a:p>
                  </a:txBody>
                  <a:tcPr anchor="ctr"/>
                </a:tc>
              </a:tr>
              <a:tr h="357114">
                <a:tc>
                  <a:txBody>
                    <a:bodyPr/>
                    <a:lstStyle/>
                    <a:p>
                      <a:r>
                        <a:rPr lang="en-US"/>
                        <a:t>-v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문자열을 포함하지 않는 줄을 출력 </a:t>
                      </a:r>
                    </a:p>
                  </a:txBody>
                  <a:tcPr anchor="ctr"/>
                </a:tc>
              </a:tr>
              <a:tr h="357114">
                <a:tc>
                  <a:txBody>
                    <a:bodyPr/>
                    <a:lstStyle/>
                    <a:p>
                      <a:r>
                        <a:rPr lang="en-US"/>
                        <a:t>-x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완전히 일치하는 줄만 출력 </a:t>
                      </a:r>
                    </a:p>
                  </a:txBody>
                  <a:tcPr anchor="ctr"/>
                </a:tc>
              </a:tr>
              <a:tr h="357114">
                <a:tc>
                  <a:txBody>
                    <a:bodyPr/>
                    <a:lstStyle/>
                    <a:p>
                      <a:r>
                        <a:rPr lang="en-US"/>
                        <a:t>-h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일치되는 내용을 찾은 파일 이름을 표시하지 않음 </a:t>
                      </a:r>
                    </a:p>
                  </a:txBody>
                  <a:tcPr anchor="ctr"/>
                </a:tc>
              </a:tr>
              <a:tr h="357114">
                <a:tc>
                  <a:txBody>
                    <a:bodyPr/>
                    <a:lstStyle/>
                    <a:p>
                      <a:r>
                        <a:rPr lang="en-US"/>
                        <a:t>-e </a:t>
                      </a:r>
                      <a:r>
                        <a:rPr lang="ko-KR" altLang="en-US"/>
                        <a:t>표현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표현이 하이픈 문자로 시작될 때 사용 </a:t>
                      </a:r>
                    </a:p>
                  </a:txBody>
                  <a:tcPr anchor="ctr"/>
                </a:tc>
              </a:tr>
              <a:tr h="357114">
                <a:tc>
                  <a:txBody>
                    <a:bodyPr/>
                    <a:lstStyle/>
                    <a:p>
                      <a:r>
                        <a:rPr lang="en-US"/>
                        <a:t>-f </a:t>
                      </a:r>
                      <a:r>
                        <a:rPr lang="ko-KR" altLang="en-US"/>
                        <a:t>파일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찾으려는 문장이나 표현이 있는 파일을 지시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59632" y="1340768"/>
            <a:ext cx="33123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fgrep</a:t>
            </a:r>
            <a:r>
              <a:rPr lang="en-US" altLang="ko-KR" sz="1600" b="1" dirty="0" smtClean="0"/>
              <a:t> (file-based </a:t>
            </a:r>
            <a:r>
              <a:rPr lang="en-US" altLang="ko-KR" sz="1600" b="1" dirty="0" err="1" smtClean="0"/>
              <a:t>grep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명령어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926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7. </a:t>
            </a:r>
            <a:r>
              <a:rPr lang="en-US" altLang="ko-KR" sz="2400" b="1" dirty="0" err="1"/>
              <a:t>grep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계열의 명령어들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141277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fgrep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916832"/>
            <a:ext cx="7776865" cy="4392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205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1673932" y="1988840"/>
            <a:ext cx="5778388" cy="2880320"/>
            <a:chOff x="1673932" y="1988840"/>
            <a:chExt cx="5778388" cy="2880320"/>
          </a:xfrm>
        </p:grpSpPr>
        <p:sp>
          <p:nvSpPr>
            <p:cNvPr id="4" name="대각선 방향의 모서리가 둥근 사각형 3"/>
            <p:cNvSpPr/>
            <p:nvPr/>
          </p:nvSpPr>
          <p:spPr>
            <a:xfrm>
              <a:off x="1673932" y="1988840"/>
              <a:ext cx="5778388" cy="2880320"/>
            </a:xfrm>
            <a:prstGeom prst="round2Diag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대각선 방향의 모서리가 둥근 사각형 4"/>
            <p:cNvSpPr/>
            <p:nvPr/>
          </p:nvSpPr>
          <p:spPr>
            <a:xfrm>
              <a:off x="1826822" y="2168860"/>
              <a:ext cx="5472608" cy="2520280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26042"/>
            <a:ext cx="863098" cy="86309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719866" y="536805"/>
            <a:ext cx="2412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309320"/>
            <a:ext cx="2412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3068960"/>
            <a:ext cx="3313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Thank you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파일 </a:t>
            </a:r>
            <a:r>
              <a:rPr lang="ko-KR" altLang="en-US" sz="2400" b="1" dirty="0" err="1" smtClean="0"/>
              <a:t>리다이렉션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(file redirection)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1405732"/>
            <a:ext cx="6768752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1500" dirty="0" smtClean="0"/>
              <a:t>  연산자를 사용하여 파일을 명령어의 입력으로 줄 수도 있고</a:t>
            </a:r>
            <a:r>
              <a:rPr lang="en-US" altLang="ko-KR" sz="1500" dirty="0" smtClean="0"/>
              <a:t>, </a:t>
            </a:r>
          </a:p>
          <a:p>
            <a:pPr>
              <a:lnSpc>
                <a:spcPts val="2000"/>
              </a:lnSpc>
            </a:pPr>
            <a:r>
              <a:rPr lang="ko-KR" altLang="en-US" sz="1500" dirty="0" smtClean="0"/>
              <a:t>   명령어의 실행 결과를 파일로 저장 할 수도 있게 해주는 기법</a:t>
            </a:r>
            <a:endParaRPr lang="ko-KR" altLang="en-US" sz="15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36021"/>
              </p:ext>
            </p:extLst>
          </p:nvPr>
        </p:nvGraphicFramePr>
        <p:xfrm>
          <a:off x="1151620" y="3108568"/>
          <a:ext cx="6840760" cy="111252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944216"/>
                <a:gridCol w="48965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명령어 </a:t>
                      </a:r>
                      <a:r>
                        <a:rPr lang="en-US" altLang="ko-KR" dirty="0" smtClean="0"/>
                        <a:t>&lt; </a:t>
                      </a:r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해당 파일을 명령어의 입력으로 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명령어 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명령어의 실행 결과를 파일의 출력으로 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명령어 </a:t>
                      </a:r>
                      <a:r>
                        <a:rPr lang="en-US" altLang="ko-KR" dirty="0" smtClean="0"/>
                        <a:t>&gt;&gt; </a:t>
                      </a:r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명령어의 실행 결과 해당 파일 뒤에 덧붙여 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59632" y="2658562"/>
            <a:ext cx="13681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연산자 기능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4789329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※ </a:t>
            </a:r>
            <a:r>
              <a:rPr lang="ko-KR" altLang="en-US" sz="1600" b="1" dirty="0" smtClean="0"/>
              <a:t>순서는 고정 </a:t>
            </a:r>
            <a:r>
              <a:rPr lang="en-US" altLang="ko-KR" sz="1600" b="1" dirty="0" smtClean="0"/>
              <a:t>! </a:t>
            </a:r>
            <a:endParaRPr lang="ko-KR" altLang="en-US" sz="16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059832" y="4716404"/>
            <a:ext cx="2016224" cy="669414"/>
            <a:chOff x="6444208" y="4721982"/>
            <a:chExt cx="2016224" cy="669414"/>
          </a:xfrm>
        </p:grpSpPr>
        <p:sp>
          <p:nvSpPr>
            <p:cNvPr id="16" name="TextBox 15"/>
            <p:cNvSpPr txBox="1"/>
            <p:nvPr/>
          </p:nvSpPr>
          <p:spPr>
            <a:xfrm>
              <a:off x="6444208" y="4721982"/>
              <a:ext cx="2016224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ko-KR" sz="2000" b="1" dirty="0" smtClean="0">
                  <a:solidFill>
                    <a:srgbClr val="FF0000"/>
                  </a:solidFill>
                </a:rPr>
                <a:t>   &gt;</a:t>
              </a: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 smtClean="0">
                  <a:solidFill>
                    <a:srgbClr val="FF0000"/>
                  </a:solidFill>
                </a:rPr>
                <a:t>명령어 </a:t>
              </a:r>
              <a:r>
                <a:rPr lang="ko-KR" altLang="en-US" sz="2000" b="1" dirty="0" smtClean="0">
                  <a:solidFill>
                    <a:srgbClr val="FF0000"/>
                  </a:solidFill>
                </a:rPr>
                <a:t>  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&lt;    </a:t>
              </a:r>
              <a:r>
                <a:rPr lang="ko-KR" altLang="en-US" sz="1600" b="1" dirty="0" smtClean="0">
                  <a:solidFill>
                    <a:srgbClr val="FF0000"/>
                  </a:solidFill>
                </a:rPr>
                <a:t>파일</a:t>
              </a:r>
              <a:endParaRPr lang="en-US" altLang="ko-KR" sz="2000" b="1" dirty="0" smtClean="0">
                <a:solidFill>
                  <a:srgbClr val="FF0000"/>
                </a:solidFill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ko-KR" sz="2000" b="1" dirty="0" smtClean="0">
                  <a:solidFill>
                    <a:srgbClr val="FF0000"/>
                  </a:solidFill>
                </a:rPr>
                <a:t>   &gt;&gt;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양쪽 대괄호 16"/>
            <p:cNvSpPr/>
            <p:nvPr/>
          </p:nvSpPr>
          <p:spPr>
            <a:xfrm>
              <a:off x="7275966" y="4740454"/>
              <a:ext cx="535955" cy="586697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4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파일 </a:t>
            </a:r>
            <a:r>
              <a:rPr lang="ko-KR" altLang="en-US" sz="2400" b="1" dirty="0" err="1" smtClean="0"/>
              <a:t>리다이렉션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(file redirection)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484784"/>
            <a:ext cx="158417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ls</a:t>
            </a:r>
            <a:r>
              <a:rPr lang="en-US" altLang="ko-KR" sz="2000" b="1" dirty="0" smtClean="0"/>
              <a:t> –l &gt; test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1990581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명령어를 이용하여 디렉터리에 있는 파일 목록을 출력</a:t>
            </a:r>
            <a:endParaRPr lang="en-US" altLang="ko-KR" sz="1600" dirty="0" smtClean="0"/>
          </a:p>
          <a:p>
            <a:endParaRPr lang="en-US" altLang="ko-KR" sz="400" dirty="0" smtClean="0"/>
          </a:p>
          <a:p>
            <a:r>
              <a:rPr lang="en-US" altLang="ko-KR" sz="1600" dirty="0" smtClean="0"/>
              <a:t>=&gt; </a:t>
            </a:r>
            <a:r>
              <a:rPr lang="ko-KR" altLang="en-US" sz="1600" dirty="0" smtClean="0"/>
              <a:t>그 결과를 </a:t>
            </a:r>
            <a:r>
              <a:rPr lang="en-US" altLang="ko-KR" sz="1600" dirty="0" smtClean="0"/>
              <a:t>‘test’ </a:t>
            </a:r>
            <a:r>
              <a:rPr lang="ko-KR" altLang="en-US" sz="1600" dirty="0" smtClean="0"/>
              <a:t>파일에 저장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034" y="2852936"/>
            <a:ext cx="8145414" cy="33123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53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735087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파일 </a:t>
            </a:r>
            <a:r>
              <a:rPr lang="ko-KR" altLang="en-US" sz="2400" b="1" dirty="0" err="1" smtClean="0"/>
              <a:t>리다이렉션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(file redirection)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1484784"/>
            <a:ext cx="1872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ls</a:t>
            </a:r>
            <a:r>
              <a:rPr lang="en-US" altLang="ko-KR" sz="2000" b="1" dirty="0" smtClean="0"/>
              <a:t> –FC &gt;&gt; file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1990581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명령어를 이용하여 디렉터리에 있는 파일 목록을 출력</a:t>
            </a:r>
            <a:endParaRPr lang="en-US" altLang="ko-KR" sz="1600" dirty="0" smtClean="0"/>
          </a:p>
          <a:p>
            <a:endParaRPr lang="en-US" altLang="ko-KR" sz="400" dirty="0" smtClean="0"/>
          </a:p>
          <a:p>
            <a:r>
              <a:rPr lang="en-US" altLang="ko-KR" sz="1600" dirty="0" smtClean="0"/>
              <a:t>=&gt; </a:t>
            </a:r>
            <a:r>
              <a:rPr lang="ko-KR" altLang="en-US" sz="1600" dirty="0" smtClean="0"/>
              <a:t>그 결과를 </a:t>
            </a:r>
            <a:r>
              <a:rPr lang="en-US" altLang="ko-KR" sz="1600" dirty="0" smtClean="0"/>
              <a:t>‘file’ </a:t>
            </a:r>
            <a:r>
              <a:rPr lang="ko-KR" altLang="en-US" sz="1600" dirty="0" smtClean="0"/>
              <a:t>파일 내용의 뒷부분에 덧붙임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331640" y="2924944"/>
            <a:ext cx="201622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file </a:t>
            </a:r>
            <a:r>
              <a:rPr lang="ko-KR" altLang="en-US" b="1" dirty="0" smtClean="0"/>
              <a:t>의 기존 내용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88024" y="2917839"/>
            <a:ext cx="33843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파일 </a:t>
            </a:r>
            <a:r>
              <a:rPr lang="ko-KR" altLang="en-US" b="1" dirty="0" err="1" smtClean="0"/>
              <a:t>리다이렉션</a:t>
            </a:r>
            <a:r>
              <a:rPr lang="ko-KR" altLang="en-US" b="1" dirty="0" smtClean="0"/>
              <a:t> 후의 </a:t>
            </a:r>
            <a:r>
              <a:rPr lang="en-US" altLang="ko-KR" b="1" dirty="0" smtClean="0"/>
              <a:t>file</a:t>
            </a:r>
            <a:r>
              <a:rPr lang="ko-KR" altLang="en-US" b="1" dirty="0" smtClean="0"/>
              <a:t> 내용</a:t>
            </a:r>
            <a:endParaRPr lang="ko-KR" altLang="en-US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3528392" cy="31683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435692"/>
            <a:ext cx="4464496" cy="31616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2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64904"/>
            <a:ext cx="4624514" cy="5760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69269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 </a:t>
            </a:r>
            <a:r>
              <a:rPr lang="en-US" altLang="ko-KR" sz="2400" b="1" dirty="0" err="1" smtClean="0"/>
              <a:t>wc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명령어를 사용하여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단어와 라인의 수 세기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58297" y="2186241"/>
            <a:ext cx="66247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파일의 단어 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문자의 개수 및 행의 수를 계산하는 명령어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endParaRPr lang="en-US" altLang="ko-KR" sz="5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플래그를 이용해 원하는 값만 출력 가능</a:t>
            </a:r>
            <a:r>
              <a:rPr lang="en-US" altLang="ko-KR" sz="1600" dirty="0" smtClean="0"/>
              <a:t> </a:t>
            </a:r>
          </a:p>
          <a:p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3648" y="1763524"/>
            <a:ext cx="129614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wc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명령어</a:t>
            </a:r>
            <a:endParaRPr lang="ko-KR" altLang="en-US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403648" y="4581129"/>
          <a:ext cx="2160240" cy="1224135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92211"/>
                <a:gridCol w="1468029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단어의 수</a:t>
                      </a:r>
                      <a:endParaRPr lang="ko-KR" alt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문자의 수</a:t>
                      </a:r>
                      <a:endParaRPr lang="ko-KR" alt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라인의 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1377522" y="2852936"/>
            <a:ext cx="309298" cy="3068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861822" y="2852936"/>
            <a:ext cx="43204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6689" y="2826810"/>
            <a:ext cx="576064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2" idx="4"/>
            <a:endCxn id="35" idx="0"/>
          </p:cNvCxnSpPr>
          <p:nvPr/>
        </p:nvCxnSpPr>
        <p:spPr>
          <a:xfrm flipH="1">
            <a:off x="1259632" y="3159811"/>
            <a:ext cx="272539" cy="413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4"/>
            <a:endCxn id="36" idx="0"/>
          </p:cNvCxnSpPr>
          <p:nvPr/>
        </p:nvCxnSpPr>
        <p:spPr>
          <a:xfrm>
            <a:off x="2077846" y="3140968"/>
            <a:ext cx="4588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4"/>
            <a:endCxn id="37" idx="0"/>
          </p:cNvCxnSpPr>
          <p:nvPr/>
        </p:nvCxnSpPr>
        <p:spPr>
          <a:xfrm>
            <a:off x="2614721" y="3186850"/>
            <a:ext cx="301095" cy="379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9592" y="3573016"/>
            <a:ext cx="72008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라인 수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63688" y="3573016"/>
            <a:ext cx="72008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문자 수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55776" y="3566646"/>
            <a:ext cx="72008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단어 수</a:t>
            </a:r>
            <a:endParaRPr lang="ko-KR" altLang="en-US" sz="1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4581128"/>
            <a:ext cx="3489360" cy="122413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5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529374" cy="792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1412776"/>
            <a:ext cx="4464496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00" b="1" dirty="0" smtClean="0"/>
          </a:p>
          <a:p>
            <a:pPr algn="ctr"/>
            <a:r>
              <a:rPr lang="ko-KR" altLang="en-US" b="1" dirty="0" smtClean="0"/>
              <a:t>홈 디렉터리의 파일 수 간단히 알아내기</a:t>
            </a:r>
            <a:r>
              <a:rPr lang="en-US" altLang="ko-KR" b="1" dirty="0" smtClean="0"/>
              <a:t>!</a:t>
            </a:r>
          </a:p>
          <a:p>
            <a:endParaRPr lang="ko-KR" altLang="en-US" sz="3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59632" y="4077072"/>
            <a:ext cx="468052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00" b="1" dirty="0" smtClean="0"/>
          </a:p>
          <a:p>
            <a:pPr algn="ctr"/>
            <a:r>
              <a:rPr lang="ko-KR" altLang="en-US" b="1" dirty="0" smtClean="0"/>
              <a:t>현재 시스템에 접속해 있는 사용자 수 세기</a:t>
            </a:r>
            <a:r>
              <a:rPr lang="en-US" altLang="ko-KR" b="1" dirty="0" smtClean="0"/>
              <a:t>!</a:t>
            </a:r>
          </a:p>
          <a:p>
            <a:endParaRPr lang="ko-KR" altLang="en-US" sz="3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692696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 </a:t>
            </a:r>
            <a:r>
              <a:rPr lang="en-US" altLang="ko-KR" sz="2400" b="1" dirty="0" err="1" smtClean="0"/>
              <a:t>wc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명령어를 사용하여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단어와 라인의 수 세기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응용</a:t>
            </a:r>
            <a:endParaRPr lang="ko-KR" altLang="en-US" sz="24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652120" y="2250746"/>
            <a:ext cx="2664296" cy="1516808"/>
            <a:chOff x="5652120" y="2250746"/>
            <a:chExt cx="2664296" cy="1516808"/>
          </a:xfrm>
        </p:grpSpPr>
        <p:grpSp>
          <p:nvGrpSpPr>
            <p:cNvPr id="28" name="그룹 27"/>
            <p:cNvGrpSpPr/>
            <p:nvPr/>
          </p:nvGrpSpPr>
          <p:grpSpPr>
            <a:xfrm>
              <a:off x="5927089" y="2250746"/>
              <a:ext cx="1702066" cy="1440160"/>
              <a:chOff x="2843808" y="2780928"/>
              <a:chExt cx="1512168" cy="1181745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078304" y="2780928"/>
                <a:ext cx="288032" cy="288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화살표 연결선 9"/>
              <p:cNvCxnSpPr>
                <a:stCxn id="9" idx="4"/>
              </p:cNvCxnSpPr>
              <p:nvPr/>
            </p:nvCxnSpPr>
            <p:spPr>
              <a:xfrm>
                <a:off x="3222320" y="3068960"/>
                <a:ext cx="144016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843808" y="3501008"/>
                <a:ext cx="1512168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파이프라인 </a:t>
                </a:r>
                <a:r>
                  <a:rPr lang="en-US" altLang="ko-KR" sz="1200" b="1" dirty="0" smtClean="0"/>
                  <a:t>(pipeline)</a:t>
                </a:r>
                <a:endParaRPr lang="ko-KR" altLang="en-US" sz="1200" b="1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52120" y="3429000"/>
              <a:ext cx="266429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ls</a:t>
              </a:r>
              <a:r>
                <a:rPr lang="en-US" altLang="ko-KR" sz="1600" b="1" dirty="0" smtClean="0"/>
                <a:t> </a:t>
              </a:r>
              <a:r>
                <a:rPr lang="ko-KR" altLang="en-US" sz="1600" b="1" dirty="0" smtClean="0"/>
                <a:t>출력이 </a:t>
              </a:r>
              <a:r>
                <a:rPr lang="en-US" altLang="ko-KR" sz="1600" b="1" dirty="0" err="1" smtClean="0"/>
                <a:t>wc</a:t>
              </a:r>
              <a:r>
                <a:rPr lang="en-US" altLang="ko-KR" sz="1600" b="1" dirty="0" smtClean="0"/>
                <a:t> –l</a:t>
              </a:r>
              <a:r>
                <a:rPr lang="ko-KR" altLang="en-US" sz="1600" b="1" dirty="0" smtClean="0"/>
                <a:t>의 입력으로 전달</a:t>
              </a:r>
              <a:endParaRPr lang="ko-KR" altLang="en-US" sz="1600" b="1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869160"/>
            <a:ext cx="6524304" cy="792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5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80709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Sort</a:t>
            </a:r>
            <a:r>
              <a:rPr lang="ko-KR" altLang="en-US" sz="2400" b="1" dirty="0" smtClean="0"/>
              <a:t>를 사용하여 파일 안의 정보 정렬하기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1628800"/>
            <a:ext cx="144016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sort </a:t>
            </a:r>
            <a:r>
              <a:rPr lang="ko-KR" altLang="en-US" b="1" dirty="0" smtClean="0"/>
              <a:t>명령어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2082334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정보를 알파벳순으로 정렬하는 명령어</a:t>
            </a:r>
            <a:endParaRPr lang="ko-KR" altLang="en-US" sz="1600" dirty="0"/>
          </a:p>
        </p:txBody>
      </p:sp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1331640" y="3427824"/>
          <a:ext cx="6480720" cy="2377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28192"/>
                <a:gridCol w="4752528"/>
              </a:tblGrid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flag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-b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앞에 붙은 공백 무시     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lank)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-d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ko-KR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사전순으로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정렬          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ictionary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-f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단어의 대소문자 무시   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-n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산술적인 순서로 정렬    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umber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-r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정렬 순서를 역으로        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everse</a:t>
                      </a: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31640" y="2852936"/>
            <a:ext cx="23762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sort </a:t>
            </a:r>
            <a:r>
              <a:rPr lang="ko-KR" altLang="en-US" sz="1600" b="1" dirty="0" smtClean="0"/>
              <a:t>명령어의 플래그들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529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80709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Sort</a:t>
            </a:r>
            <a:r>
              <a:rPr lang="ko-KR" altLang="en-US" sz="2400" b="1" dirty="0" smtClean="0"/>
              <a:t>를 사용하여 파일 안의 정보 정렬하기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1700808"/>
            <a:ext cx="8640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ls</a:t>
            </a:r>
            <a:r>
              <a:rPr lang="en-US" altLang="ko-KR" sz="1600" b="1" dirty="0" smtClean="0"/>
              <a:t> – 1F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80112" y="1700808"/>
            <a:ext cx="172819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ls</a:t>
            </a:r>
            <a:r>
              <a:rPr lang="en-US" altLang="ko-KR" sz="1600" b="1" dirty="0" smtClean="0"/>
              <a:t> – 1F | sort -f</a:t>
            </a:r>
            <a:endParaRPr lang="ko-KR" altLang="en-US" sz="1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275758" y="1556792"/>
            <a:ext cx="8210" cy="40324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28158" y="1556792"/>
            <a:ext cx="8210" cy="40324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9592" y="5949280"/>
            <a:ext cx="756084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Sort –f </a:t>
            </a:r>
            <a:r>
              <a:rPr lang="ko-KR" altLang="en-US" sz="1600" b="1" dirty="0" smtClean="0"/>
              <a:t>명령어를 사용하면 대소문자를 무시하고 알파벳순으로 파일이름 정렬</a:t>
            </a:r>
            <a:endParaRPr lang="ko-KR" altLang="en-US" sz="1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76872"/>
            <a:ext cx="3096344" cy="33141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0134" y="2276873"/>
            <a:ext cx="3744416" cy="33123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80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305</TotalTime>
  <Words>1098</Words>
  <Application>Microsoft Office PowerPoint</Application>
  <PresentationFormat>화면 슬라이드 쇼(4:3)</PresentationFormat>
  <Paragraphs>271</Paragraphs>
  <Slides>25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오렌지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Name</dc:creator>
  <cp:lastModifiedBy>배재학 (Jae-Hak J. Bae)</cp:lastModifiedBy>
  <cp:revision>34</cp:revision>
  <dcterms:created xsi:type="dcterms:W3CDTF">2012-10-10T08:28:31Z</dcterms:created>
  <dcterms:modified xsi:type="dcterms:W3CDTF">2014-09-25T04:21:26Z</dcterms:modified>
</cp:coreProperties>
</file>