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70" r:id="rId3"/>
    <p:sldId id="257" r:id="rId4"/>
    <p:sldId id="262" r:id="rId5"/>
    <p:sldId id="273" r:id="rId6"/>
    <p:sldId id="269" r:id="rId7"/>
    <p:sldId id="274" r:id="rId8"/>
    <p:sldId id="261" r:id="rId9"/>
    <p:sldId id="275" r:id="rId10"/>
    <p:sldId id="260" r:id="rId11"/>
    <p:sldId id="276" r:id="rId12"/>
    <p:sldId id="259" r:id="rId13"/>
    <p:sldId id="277" r:id="rId14"/>
    <p:sldId id="258" r:id="rId15"/>
    <p:sldId id="279" r:id="rId16"/>
    <p:sldId id="280" r:id="rId17"/>
    <p:sldId id="281" r:id="rId18"/>
    <p:sldId id="282" r:id="rId19"/>
    <p:sldId id="283" r:id="rId20"/>
    <p:sldId id="284" r:id="rId21"/>
    <p:sldId id="263" r:id="rId22"/>
    <p:sldId id="264" r:id="rId23"/>
    <p:sldId id="267" r:id="rId24"/>
    <p:sldId id="271" r:id="rId25"/>
    <p:sldId id="272" r:id="rId26"/>
    <p:sldId id="27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49" autoAdjust="0"/>
  </p:normalViewPr>
  <p:slideViewPr>
    <p:cSldViewPr>
      <p:cViewPr>
        <p:scale>
          <a:sx n="75" d="100"/>
          <a:sy n="75" d="100"/>
        </p:scale>
        <p:origin x="-10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32F4-37DF-4708-9979-0F2808C1AFC4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CF660-44CA-4658-8A8F-8C6890E5B0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0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 r: </a:t>
            </a:r>
            <a:r>
              <a:rPr lang="ko-KR" altLang="en-US" sz="1200" dirty="0" smtClean="0"/>
              <a:t>커서가 위치한 곳에 있는 문자 하나만을 변경하고자 할 때 사용됨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-&gt;Inset </a:t>
            </a:r>
            <a:r>
              <a:rPr lang="ko-KR" altLang="en-US" sz="1200" dirty="0" smtClean="0"/>
              <a:t>모드로 들어가서 한 문자를 삭제하고 다시 입력하는 것보다 간편함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R: </a:t>
            </a:r>
            <a:r>
              <a:rPr lang="ko-KR" altLang="en-US" sz="1200" dirty="0" smtClean="0"/>
              <a:t>편집 상태를 변경모드</a:t>
            </a:r>
            <a:r>
              <a:rPr lang="en-US" altLang="ko-KR" sz="1200" dirty="0" smtClean="0"/>
              <a:t>(replace mode)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변환하여줌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-&gt;</a:t>
            </a:r>
            <a:r>
              <a:rPr lang="ko-KR" altLang="en-US" sz="1200" dirty="0" smtClean="0"/>
              <a:t>입력하는 모든 문자가 기존 문자와 대체됨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c</a:t>
            </a:r>
            <a:r>
              <a:rPr lang="ko-KR" altLang="en-US" sz="1200" dirty="0" smtClean="0"/>
              <a:t>행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개수</a:t>
            </a:r>
            <a:r>
              <a:rPr lang="en-US" altLang="ko-KR" sz="1200" dirty="0" smtClean="0"/>
              <a:t>Return : </a:t>
            </a:r>
            <a:r>
              <a:rPr lang="ko-KR" altLang="en-US" sz="1200" dirty="0" smtClean="0"/>
              <a:t>커서가 위치한 줄을 포함한 다음 행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개수 만큼의 라인을 삭제하고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삽입모드로 변경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    이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입력한 행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개수 보다 한 줄이 추가로 더 삭제되는데 그 이유는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을 입력하면서 자동적으로 커서가 다음 줄로 이동하기 때문이다</a:t>
            </a:r>
            <a:r>
              <a:rPr lang="en-US" altLang="ko-KR" sz="12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CF660-44CA-4658-8A8F-8C6890E5B07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FA7B1E6-C138-4711-A56B-3B3D0F42994B}" type="datetimeFigureOut">
              <a:rPr lang="ko-KR" altLang="en-US" smtClean="0"/>
              <a:pPr/>
              <a:t>2013-10-31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A3999CE-208C-4AB4-9E68-A4F82A478D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8178132" cy="1500198"/>
          </a:xfrm>
        </p:spPr>
        <p:txBody>
          <a:bodyPr>
            <a:noAutofit/>
          </a:bodyPr>
          <a:lstStyle/>
          <a:p>
            <a:r>
              <a:rPr lang="en-US" altLang="ko-KR" sz="5400" dirty="0" smtClean="0"/>
              <a:t>Chapter 11 </a:t>
            </a:r>
            <a:r>
              <a:rPr lang="ko-KR" altLang="en-US" sz="5400" dirty="0" smtClean="0"/>
              <a:t>고급</a:t>
            </a:r>
            <a:r>
              <a:rPr lang="en-US" altLang="ko-KR" sz="5400" dirty="0" smtClean="0"/>
              <a:t>vi</a:t>
            </a:r>
            <a:r>
              <a:rPr lang="ko-KR" altLang="en-US" sz="5400" dirty="0" smtClean="0"/>
              <a:t>사용법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600" y="3501008"/>
            <a:ext cx="7500990" cy="857256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리눅스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4</a:t>
            </a:r>
            <a:r>
              <a:rPr lang="ko-KR" altLang="en-US" sz="4000" dirty="0" smtClean="0"/>
              <a:t>조</a:t>
            </a:r>
            <a:endParaRPr lang="en-US" altLang="ko-KR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5373216"/>
            <a:ext cx="85244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손영환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(20102558)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 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손정훈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(20122136)</a:t>
            </a:r>
          </a:p>
          <a:p>
            <a:endParaRPr lang="en-US" altLang="ko-KR" sz="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 ExtraBold"/>
            </a:endParaRPr>
          </a:p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손지연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(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20112225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) 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안여울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(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20112239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) 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양태경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(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20122164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 ExtraBold"/>
              </a:rPr>
              <a:t>)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-R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파일을 읽기 전용 모드</a:t>
            </a:r>
            <a:r>
              <a:rPr lang="en-US" altLang="ko-KR" dirty="0" smtClean="0"/>
              <a:t>(read-only mode)</a:t>
            </a:r>
            <a:r>
              <a:rPr lang="ko-KR" altLang="en-US" dirty="0" smtClean="0"/>
              <a:t>로 열도록 만든다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(</a:t>
            </a:r>
            <a:r>
              <a:rPr lang="ko-KR" altLang="en-US" dirty="0" smtClean="0"/>
              <a:t>수정 가능하지만 경고 메시지가 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저장할 때는 </a:t>
            </a:r>
            <a:r>
              <a:rPr lang="en-US" altLang="ko-KR" dirty="0" err="1" smtClean="0"/>
              <a:t>wi</a:t>
            </a:r>
            <a:r>
              <a:rPr lang="ko-KR" altLang="en-US" dirty="0" smtClean="0"/>
              <a:t>를 써야 저장가능</a:t>
            </a:r>
            <a:r>
              <a:rPr lang="en-US" altLang="ko-KR" dirty="0" smtClean="0"/>
              <a:t>.)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명령 </a:t>
            </a:r>
            <a:r>
              <a:rPr lang="en-US" altLang="ko-KR" dirty="0" smtClean="0"/>
              <a:t>: vi </a:t>
            </a:r>
            <a:r>
              <a:rPr lang="ko-KR" altLang="en-US" dirty="0" smtClean="0"/>
              <a:t>실행과 동시에 파일을 위치를 정할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( +</a:t>
            </a:r>
            <a:r>
              <a:rPr lang="ko-KR" altLang="en-US" dirty="0" smtClean="0"/>
              <a:t>기호 뒤에 오는 명령어들은 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에디터의 실행과 동시에 해당 명령을 실행한다</a:t>
            </a:r>
            <a:r>
              <a:rPr lang="en-US" altLang="ko-KR" dirty="0" smtClean="0"/>
              <a:t>.)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Vi +/pattern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파일을 열자마자 해당 패턴을 검색한다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 Vi + </a:t>
            </a:r>
            <a:r>
              <a:rPr lang="ko-KR" altLang="en-US" dirty="0" err="1" smtClean="0"/>
              <a:t>행번호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파일명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파일을 열자마자 해당 행으로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명령어의 올바른 실행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태경\Desktop\캡처\readon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66"/>
            <a:ext cx="6862608" cy="3071834"/>
          </a:xfrm>
          <a:prstGeom prst="rect">
            <a:avLst/>
          </a:prstGeom>
          <a:noFill/>
        </p:spPr>
      </p:pic>
      <p:pic>
        <p:nvPicPr>
          <p:cNvPr id="4099" name="Picture 3" descr="C:\Users\태경\Desktop\캡처\vi+7 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724275"/>
            <a:ext cx="7019925" cy="31337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43504" y="192880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 –R </a:t>
            </a:r>
            <a:r>
              <a:rPr lang="ko-KR" altLang="en-US" dirty="0" smtClean="0"/>
              <a:t>파일명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5984" y="3214686"/>
            <a:ext cx="92869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4942" y="550070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 +7 </a:t>
            </a:r>
            <a:r>
              <a:rPr lang="ko-KR" altLang="en-US" dirty="0" smtClean="0"/>
              <a:t>파일명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ko-KR" dirty="0" smtClean="0"/>
              <a:t> :s/old/new/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커서가 위치한 줄의 </a:t>
            </a:r>
            <a:r>
              <a:rPr lang="en-US" altLang="ko-KR" dirty="0" smtClean="0"/>
              <a:t>old </a:t>
            </a:r>
            <a:r>
              <a:rPr lang="ko-KR" altLang="en-US" dirty="0" smtClean="0"/>
              <a:t>패턴 중에서 첫 번째 것만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:s/old/new/g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커서가 위치한 줄의 </a:t>
            </a:r>
            <a:r>
              <a:rPr lang="en-US" altLang="ko-KR" dirty="0" smtClean="0"/>
              <a:t>old</a:t>
            </a:r>
            <a:r>
              <a:rPr lang="ko-KR" altLang="en-US" dirty="0" smtClean="0"/>
              <a:t>패턴들 모두를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:1,$ s/old/new/g</a:t>
            </a:r>
          </a:p>
          <a:p>
            <a:pPr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번째 행부터 마지막 행까지의 범위를 대상으로 </a:t>
            </a:r>
            <a:r>
              <a:rPr lang="en-US" altLang="ko-KR" dirty="0" smtClean="0"/>
              <a:t>old</a:t>
            </a:r>
            <a:r>
              <a:rPr lang="ko-KR" altLang="en-US" dirty="0" smtClean="0"/>
              <a:t>패턴들 모두를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치환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820472" cy="939784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탐색과 치환</a:t>
            </a:r>
            <a:r>
              <a:rPr lang="en-US" altLang="ko-KR" sz="4000" dirty="0" smtClean="0"/>
              <a:t>(search – and – replace)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태경\Desktop\캡처\싹바꾸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071678"/>
            <a:ext cx="6991350" cy="3124200"/>
          </a:xfrm>
          <a:prstGeom prst="rect">
            <a:avLst/>
          </a:prstGeom>
          <a:noFill/>
        </p:spPr>
      </p:pic>
      <p:pic>
        <p:nvPicPr>
          <p:cNvPr id="5123" name="Picture 3" descr="C:\Users\태경\Desktop\캡처\싹바꾸기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071678"/>
            <a:ext cx="7048500" cy="31337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86116" y="1285860"/>
            <a:ext cx="3643338" cy="207170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ko-KR" dirty="0" smtClean="0"/>
              <a:t>:1.$s/Dec/DDD/g</a:t>
            </a:r>
          </a:p>
          <a:p>
            <a:r>
              <a:rPr lang="en-US" altLang="ko-KR" dirty="0" smtClean="0"/>
              <a:t>(:1,$ s/old/new/g)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바꾸기 명령어들 </a:t>
            </a:r>
            <a:r>
              <a:rPr lang="en-US" altLang="ko-KR" dirty="0" smtClean="0"/>
              <a:t>(change, replace)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1196752"/>
          <a:ext cx="8748465" cy="513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6948265"/>
              </a:tblGrid>
              <a:tr h="1116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커서가 위치한 곳에 있는 문자 하나만을 변경하고자 할 때 사용됨</a:t>
                      </a:r>
                      <a:r>
                        <a:rPr lang="en-US" altLang="ko-KR" sz="2800" dirty="0" smtClean="0"/>
                        <a:t>.</a:t>
                      </a:r>
                    </a:p>
                  </a:txBody>
                  <a:tcPr/>
                </a:tc>
              </a:tr>
              <a:tr h="1116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편집 상태를 변경모드</a:t>
                      </a:r>
                      <a:r>
                        <a:rPr lang="en-US" altLang="ko-KR" sz="2800" dirty="0" smtClean="0"/>
                        <a:t>(replace mode)</a:t>
                      </a:r>
                      <a:r>
                        <a:rPr lang="ko-KR" altLang="en-US" sz="2800" dirty="0" smtClean="0"/>
                        <a:t>로</a:t>
                      </a:r>
                      <a:r>
                        <a:rPr lang="en-US" altLang="ko-KR" sz="2800" dirty="0" smtClean="0"/>
                        <a:t> </a:t>
                      </a:r>
                      <a:r>
                        <a:rPr lang="ko-KR" altLang="en-US" sz="2800" dirty="0" smtClean="0"/>
                        <a:t>변환하여줌</a:t>
                      </a:r>
                      <a:endParaRPr lang="ko-KR" altLang="en-US" sz="2800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 C</a:t>
                      </a:r>
                      <a:r>
                        <a:rPr lang="ko-KR" altLang="en-US" sz="2800" dirty="0" smtClean="0"/>
                        <a:t> 혹은 </a:t>
                      </a:r>
                      <a:r>
                        <a:rPr lang="en-US" altLang="ko-KR" sz="2800" dirty="0" smtClean="0"/>
                        <a:t>c$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커서 위치 오른쪽을 전부 삭제하고 삽입모드로 변경</a:t>
                      </a:r>
                      <a:r>
                        <a:rPr lang="en-US" altLang="ko-KR" sz="2800" dirty="0" smtClean="0"/>
                        <a:t>.</a:t>
                      </a:r>
                      <a:endParaRPr lang="ko-KR" altLang="en-US" sz="28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커서 위치 왼쪽을 전부 삭제하고 삽입모드로 변경</a:t>
                      </a:r>
                      <a:endParaRPr lang="ko-KR" altLang="en-US" sz="28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</a:t>
                      </a:r>
                      <a:r>
                        <a:rPr lang="ko-KR" altLang="en-US" sz="2800" dirty="0" smtClean="0"/>
                        <a:t>행</a:t>
                      </a:r>
                      <a:r>
                        <a:rPr lang="en-US" altLang="ko-KR" sz="2800" dirty="0" smtClean="0"/>
                        <a:t>_</a:t>
                      </a:r>
                      <a:r>
                        <a:rPr lang="ko-KR" altLang="en-US" sz="2800" dirty="0" smtClean="0"/>
                        <a:t>개수</a:t>
                      </a:r>
                      <a:r>
                        <a:rPr lang="en-US" altLang="ko-KR" sz="2800" dirty="0" smtClean="0"/>
                        <a:t>Return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커서가 위치한 줄을 포함한 다음 행</a:t>
                      </a:r>
                      <a:r>
                        <a:rPr lang="en-US" altLang="ko-KR" sz="2800" dirty="0" smtClean="0"/>
                        <a:t>_</a:t>
                      </a:r>
                      <a:r>
                        <a:rPr lang="ko-KR" altLang="en-US" sz="2800" dirty="0" smtClean="0"/>
                        <a:t>개수 만큼의 라인을 삭제하고</a:t>
                      </a:r>
                      <a:r>
                        <a:rPr lang="en-US" altLang="ko-KR" sz="2800" dirty="0" smtClean="0"/>
                        <a:t>, </a:t>
                      </a:r>
                      <a:r>
                        <a:rPr lang="ko-KR" altLang="en-US" sz="2800" dirty="0" smtClean="0"/>
                        <a:t>삽입모드로 변경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260648"/>
            <a:ext cx="6912768" cy="6408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14190"/>
            <a:ext cx="6768752" cy="64551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2668" y="260648"/>
            <a:ext cx="7185716" cy="65240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5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-342" t="22286" r="342" b="41403"/>
          <a:stretch/>
        </p:blipFill>
        <p:spPr>
          <a:xfrm>
            <a:off x="827584" y="1916832"/>
            <a:ext cx="7416823" cy="228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620688"/>
            <a:ext cx="7538669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파일 내의 패턴 검색</a:t>
            </a:r>
            <a:endParaRPr lang="en-US" altLang="ko-KR" sz="3600" dirty="0" smtClean="0"/>
          </a:p>
          <a:p>
            <a:r>
              <a:rPr lang="en-US" altLang="ko-KR" sz="3600" dirty="0" smtClean="0"/>
              <a:t>Vi </a:t>
            </a:r>
            <a:r>
              <a:rPr lang="ko-KR" altLang="en-US" sz="3600" dirty="0" smtClean="0"/>
              <a:t>의 콜론 명령어들</a:t>
            </a:r>
            <a:endParaRPr lang="en-US" altLang="ko-KR" sz="3600" dirty="0" smtClean="0"/>
          </a:p>
          <a:p>
            <a:r>
              <a:rPr lang="en-US" altLang="ko-KR" sz="3600" dirty="0" smtClean="0"/>
              <a:t>Vi </a:t>
            </a:r>
            <a:r>
              <a:rPr lang="ko-KR" altLang="en-US" sz="3600" dirty="0" smtClean="0"/>
              <a:t>명령어의 올바른 실행방법</a:t>
            </a:r>
            <a:endParaRPr lang="en-US" altLang="ko-KR" sz="3600" dirty="0" smtClean="0"/>
          </a:p>
          <a:p>
            <a:r>
              <a:rPr lang="ko-KR" altLang="en-US" sz="3600" dirty="0" smtClean="0"/>
              <a:t>탐색과 치환</a:t>
            </a:r>
            <a:r>
              <a:rPr lang="en-US" altLang="ko-KR" sz="3600" dirty="0" smtClean="0"/>
              <a:t>(search – and – replace)</a:t>
            </a:r>
          </a:p>
          <a:p>
            <a:r>
              <a:rPr lang="ko-KR" altLang="en-US" sz="3600" dirty="0" smtClean="0"/>
              <a:t>바꾸기 명령어들</a:t>
            </a:r>
            <a:endParaRPr lang="en-US" altLang="ko-KR" sz="3600" dirty="0" smtClean="0"/>
          </a:p>
          <a:p>
            <a:r>
              <a:rPr lang="en-US" altLang="ko-KR" sz="3600" dirty="0" smtClean="0"/>
              <a:t>!</a:t>
            </a:r>
            <a:r>
              <a:rPr lang="ko-KR" altLang="en-US" sz="3600" dirty="0" smtClean="0"/>
              <a:t>명령으로 </a:t>
            </a:r>
            <a:r>
              <a:rPr lang="en-US" altLang="ko-KR" sz="3600" dirty="0" smtClean="0"/>
              <a:t>Unix </a:t>
            </a:r>
            <a:r>
              <a:rPr lang="ko-KR" altLang="en-US" sz="3600" dirty="0" smtClean="0"/>
              <a:t>명령어 실행하기</a:t>
            </a:r>
            <a:endParaRPr lang="en-US" altLang="ko-KR" sz="3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>
                <a:latin typeface="Cambria Math" pitchFamily="18" charset="0"/>
                <a:ea typeface="Cambria Math" pitchFamily="18" charset="0"/>
              </a:rPr>
              <a:t>Contents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4969" y="332656"/>
            <a:ext cx="7389129" cy="62646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편집기 내부에서 </a:t>
            </a:r>
            <a:r>
              <a:rPr lang="en-US" altLang="ko-KR" b="1" dirty="0" smtClean="0"/>
              <a:t>:    </a:t>
            </a:r>
            <a:r>
              <a:rPr lang="en-US" altLang="ko-KR" sz="3400" b="1" dirty="0" smtClean="0"/>
              <a:t>! </a:t>
            </a:r>
            <a:r>
              <a:rPr lang="ko-KR" altLang="en-US" sz="3400" b="1" dirty="0" smtClean="0"/>
              <a:t>입력 후 </a:t>
            </a:r>
            <a:r>
              <a:rPr lang="en-US" altLang="ko-KR" sz="3400" b="1" dirty="0" smtClean="0"/>
              <a:t>Return</a:t>
            </a:r>
            <a:endParaRPr lang="en-US" altLang="ko-KR" b="1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편집기 밖으로 잠시 나가서 바깥 화면을 보여준다</a:t>
            </a:r>
            <a:r>
              <a:rPr lang="en-US" altLang="ko-KR" dirty="0" smtClean="0"/>
              <a:t>. Return</a:t>
            </a:r>
            <a:r>
              <a:rPr lang="ko-KR" altLang="en-US" dirty="0" smtClean="0"/>
              <a:t>입력으로 돌아올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식으로 디렉터리에 무슨 파일이 있는지 간편하게 확인할 수 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vi </a:t>
            </a:r>
            <a:r>
              <a:rPr lang="ko-KR" altLang="en-US" dirty="0" smtClean="0"/>
              <a:t>편집기 내부에서 </a:t>
            </a:r>
            <a:r>
              <a:rPr lang="en-US" altLang="ko-KR" dirty="0" smtClean="0"/>
              <a:t>:</a:t>
            </a:r>
            <a:r>
              <a:rPr lang="en-US" altLang="ko-KR" b="1" dirty="0" smtClean="0"/>
              <a:t>   !</a:t>
            </a:r>
            <a:r>
              <a:rPr lang="en-US" altLang="ko-KR" b="1" dirty="0" err="1" smtClean="0"/>
              <a:t>ls</a:t>
            </a:r>
            <a:r>
              <a:rPr lang="en-US" altLang="ko-KR" b="1" dirty="0" smtClean="0"/>
              <a:t> –al </a:t>
            </a:r>
            <a:r>
              <a:rPr lang="ko-KR" altLang="en-US" b="1" dirty="0" smtClean="0"/>
              <a:t>입력 후 </a:t>
            </a:r>
            <a:r>
              <a:rPr lang="en-US" altLang="ko-KR" b="1" dirty="0" smtClean="0"/>
              <a:t>Return</a:t>
            </a:r>
          </a:p>
          <a:p>
            <a:pPr>
              <a:buNone/>
            </a:pPr>
            <a:r>
              <a:rPr lang="en-US" altLang="ko-KR" dirty="0" smtClean="0"/>
              <a:t> -&gt; </a:t>
            </a:r>
            <a:r>
              <a:rPr lang="ko-KR" altLang="en-US" dirty="0" smtClean="0"/>
              <a:t>편집기 밖으로 잠시 나가서 해당 명령을 실행한다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입력으로 돌아올 수 있음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vi </a:t>
            </a:r>
            <a:r>
              <a:rPr lang="ko-KR" altLang="en-US" dirty="0" smtClean="0"/>
              <a:t>편집기 내부에서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ko-KR" altLang="en-US" b="1" dirty="0" smtClean="0"/>
              <a:t> </a:t>
            </a:r>
            <a:r>
              <a:rPr lang="en-US" altLang="ko-KR" b="1" dirty="0" smtClean="0"/>
              <a:t>!!</a:t>
            </a:r>
            <a:r>
              <a:rPr lang="en-US" altLang="ko-KR" b="1" dirty="0" err="1" smtClean="0"/>
              <a:t>ls</a:t>
            </a:r>
            <a:r>
              <a:rPr lang="en-US" altLang="ko-KR" b="1" dirty="0" smtClean="0"/>
              <a:t> –al (</a:t>
            </a:r>
            <a:r>
              <a:rPr lang="ko-KR" altLang="en-US" b="1" dirty="0" smtClean="0"/>
              <a:t>버전에 따라 </a:t>
            </a:r>
            <a:r>
              <a:rPr lang="en-US" altLang="ko-KR" b="1" dirty="0" smtClean="0"/>
              <a:t>:.!</a:t>
            </a:r>
            <a:r>
              <a:rPr lang="en-US" altLang="ko-KR" b="1" dirty="0" err="1" smtClean="0"/>
              <a:t>ls</a:t>
            </a:r>
            <a:r>
              <a:rPr lang="en-US" altLang="ko-KR" b="1" dirty="0" smtClean="0"/>
              <a:t> –al </a:t>
            </a:r>
            <a:r>
              <a:rPr lang="ko-KR" altLang="en-US" b="1" dirty="0" smtClean="0"/>
              <a:t>사용가능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입력 후 </a:t>
            </a:r>
            <a:r>
              <a:rPr lang="en-US" altLang="ko-KR" b="1" dirty="0" smtClean="0"/>
              <a:t>Return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해당 명령의 실행결과를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편집기 내부의 커서 위치에 텍스트로 삽입한다</a:t>
            </a:r>
            <a:r>
              <a:rPr lang="en-US" altLang="ko-KR" dirty="0" smtClean="0"/>
              <a:t>. ( :</a:t>
            </a:r>
            <a:r>
              <a:rPr lang="ko-KR" altLang="en-US" dirty="0" smtClean="0"/>
              <a:t>을 입력한 다음에 </a:t>
            </a:r>
            <a:r>
              <a:rPr lang="en-US" altLang="ko-KR" dirty="0" smtClean="0"/>
              <a:t>!!</a:t>
            </a:r>
            <a:r>
              <a:rPr lang="ko-KR" altLang="en-US" dirty="0" smtClean="0"/>
              <a:t>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입력해야 하는 것이 아님에 </a:t>
            </a:r>
            <a:r>
              <a:rPr lang="ko-KR" altLang="en-US" dirty="0" err="1" smtClean="0"/>
              <a:t>유의해야함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!</a:t>
            </a:r>
            <a:r>
              <a:rPr lang="ko-KR" altLang="en-US" dirty="0" smtClean="0"/>
              <a:t>명령으로 </a:t>
            </a:r>
            <a:r>
              <a:rPr lang="en-US" altLang="ko-KR" dirty="0" err="1" smtClean="0"/>
              <a:t>unix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실행하기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단락의 처음 부분인 </a:t>
            </a:r>
            <a:r>
              <a:rPr lang="en-US" altLang="ko-KR" sz="2400" dirty="0" smtClean="0"/>
              <a:t>W(when)</a:t>
            </a:r>
            <a:r>
              <a:rPr lang="ko-KR" altLang="en-US" sz="2400" dirty="0" smtClean="0"/>
              <a:t>로 커서 이동 후</a:t>
            </a:r>
            <a:r>
              <a:rPr lang="en-US" altLang="ko-KR" sz="2400" dirty="0" smtClean="0"/>
              <a:t>, !}</a:t>
            </a:r>
            <a:r>
              <a:rPr lang="ko-KR" altLang="en-US" sz="2400" dirty="0" smtClean="0"/>
              <a:t>과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sed</a:t>
            </a:r>
            <a:r>
              <a:rPr lang="en-US" altLang="ko-KR" sz="2400" dirty="0" smtClean="0"/>
              <a:t> ‘s/^/&gt;/’</a:t>
            </a:r>
            <a:r>
              <a:rPr lang="ko-KR" altLang="en-US" sz="2400" dirty="0" smtClean="0"/>
              <a:t>을 입력한 뒤 </a:t>
            </a:r>
            <a:r>
              <a:rPr lang="en-US" altLang="ko-KR" sz="2400" dirty="0" smtClean="0"/>
              <a:t>Return </a:t>
            </a:r>
            <a:r>
              <a:rPr lang="ko-KR" altLang="en-US" sz="2400" dirty="0" smtClean="0"/>
              <a:t>키를 눌러서 실행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!} :  </a:t>
            </a:r>
            <a:r>
              <a:rPr lang="ko-KR" altLang="en-US" sz="2400" dirty="0" smtClean="0"/>
              <a:t>커서 위치로부터 그 단락의 끝까지를 선택하게 됨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sz="2400" dirty="0" err="1" smtClean="0"/>
              <a:t>Sed</a:t>
            </a:r>
            <a:r>
              <a:rPr lang="en-US" altLang="ko-KR" sz="2400" dirty="0" smtClean="0"/>
              <a:t>(Streamlined Editor): Unix </a:t>
            </a:r>
            <a:r>
              <a:rPr lang="ko-KR" altLang="en-US" sz="2400" dirty="0" smtClean="0"/>
              <a:t>명령 중의 하나로서 대화형 기능이 없는 편집기이다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  (</a:t>
            </a:r>
            <a:r>
              <a:rPr lang="ko-KR" altLang="en-US" sz="2400" dirty="0" smtClean="0"/>
              <a:t>명령 행에서 직접 편집 명령어와 파일을 지정하여 작업한 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결과를 화면으로 확인한다</a:t>
            </a:r>
            <a:r>
              <a:rPr lang="en-US" altLang="ko-KR" sz="2400" dirty="0" smtClean="0"/>
              <a:t>.)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!</a:t>
            </a:r>
            <a:r>
              <a:rPr lang="ko-KR" altLang="en-US" dirty="0" smtClean="0"/>
              <a:t>명령으로 </a:t>
            </a:r>
            <a:r>
              <a:rPr lang="en-US" altLang="ko-KR" dirty="0" err="1" smtClean="0"/>
              <a:t>unix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실행하기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124743"/>
          <a:ext cx="8435280" cy="5040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504"/>
                <a:gridCol w="6984776"/>
              </a:tblGrid>
              <a:tr h="854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!!</a:t>
                      </a:r>
                      <a:r>
                        <a:rPr lang="ko-KR" altLang="en-US" sz="2000" dirty="0" smtClean="0"/>
                        <a:t>명령어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현재 줄을 해당 </a:t>
                      </a:r>
                      <a:r>
                        <a:rPr lang="en-US" altLang="ko-KR" sz="2000" dirty="0" smtClean="0"/>
                        <a:t>Unix </a:t>
                      </a:r>
                      <a:r>
                        <a:rPr lang="ko-KR" altLang="en-US" sz="2000" dirty="0" smtClean="0"/>
                        <a:t>명령어의 입력으로 주고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그 실행 결과로 현재 줄의 내용을 대치한다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854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!}</a:t>
                      </a:r>
                      <a:r>
                        <a:rPr lang="ko-KR" altLang="en-US" sz="2000" dirty="0" smtClean="0"/>
                        <a:t>명령어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현재 단락의 내용을 해당 </a:t>
                      </a:r>
                      <a:r>
                        <a:rPr lang="en-US" altLang="ko-KR" sz="2000" dirty="0" smtClean="0"/>
                        <a:t>Unix </a:t>
                      </a:r>
                      <a:r>
                        <a:rPr lang="ko-KR" altLang="en-US" sz="2000" dirty="0" smtClean="0"/>
                        <a:t>명령어의 입력으로 주고 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그 실행 결과로 현재 단락의 내용을 대치한다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495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(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한 문장 앞으로 커서를 이동한다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495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한 문장 뒤로 커서를 이동한다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4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C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현재 커서가 위치한 지점부터 그 줄의 맨 끝까지를 변경한다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854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c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지정된 범위 내의 텍스트를 변경 </a:t>
                      </a:r>
                      <a:r>
                        <a:rPr lang="en-US" altLang="ko-KR" sz="2000" dirty="0" smtClean="0"/>
                        <a:t>–</a:t>
                      </a:r>
                      <a:r>
                        <a:rPr lang="en-US" altLang="ko-KR" sz="2000" dirty="0" err="1" smtClean="0"/>
                        <a:t>cw</a:t>
                      </a:r>
                      <a:r>
                        <a:rPr lang="ko-KR" altLang="en-US" sz="2000" dirty="0" smtClean="0"/>
                        <a:t>는 단어 하나를 변경하고</a:t>
                      </a:r>
                      <a:r>
                        <a:rPr lang="en-US" altLang="ko-KR" sz="2000" dirty="0" smtClean="0"/>
                        <a:t>, c}</a:t>
                      </a:r>
                      <a:r>
                        <a:rPr lang="ko-KR" altLang="en-US" sz="2000" dirty="0" smtClean="0"/>
                        <a:t>는 단락 하나를 변경한다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4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e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현재 단어의 끝 지점으로 이동한다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495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^g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현재 커서가 위치한 행 번호 및 파일 정보를 화면에 출력한다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900" dirty="0" smtClean="0"/>
              <a:t>Vi </a:t>
            </a:r>
            <a:r>
              <a:rPr lang="ko-KR" altLang="en-US" sz="4900" dirty="0" smtClean="0"/>
              <a:t>명령어 요약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124743"/>
          <a:ext cx="8435280" cy="5184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504"/>
                <a:gridCol w="6984776"/>
              </a:tblGrid>
              <a:tr h="93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R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커서가 위치한 지점부터 사용자가 입력하는 내용들을 본문에 덮어 쓰기 한다</a:t>
                      </a:r>
                      <a:r>
                        <a:rPr lang="en-US" altLang="ko-KR" sz="2000" dirty="0" smtClean="0"/>
                        <a:t>. Esc </a:t>
                      </a:r>
                      <a:r>
                        <a:rPr lang="ko-KR" altLang="en-US" sz="2000" dirty="0" smtClean="0"/>
                        <a:t>키를 누르면 편집 중단한다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935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커서가 위치한 지점의 문자를 사용자가 입력하는 문자로 대치한다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542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^v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vi</a:t>
                      </a:r>
                      <a:r>
                        <a:rPr lang="ko-KR" altLang="en-US" sz="2000" dirty="0" smtClean="0"/>
                        <a:t>가 다음 문자를 해석하지 못하도록 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54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{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한 단락 앞으로 커서를 이동한다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542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}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한 단락 뒤로 커서를 이동한다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60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:!</a:t>
                      </a:r>
                      <a:r>
                        <a:rPr lang="ko-KR" altLang="en-US" sz="2000" dirty="0" smtClean="0"/>
                        <a:t>명령어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:</a:t>
                      </a:r>
                      <a:r>
                        <a:rPr lang="ko-KR" altLang="en-US" sz="2000" dirty="0" smtClean="0"/>
                        <a:t>지정된 </a:t>
                      </a:r>
                      <a:r>
                        <a:rPr lang="en-US" altLang="ko-KR" sz="2000" dirty="0" smtClean="0"/>
                        <a:t>Unix </a:t>
                      </a:r>
                      <a:r>
                        <a:rPr lang="ko-KR" altLang="en-US" sz="2000" dirty="0" smtClean="0"/>
                        <a:t>명령어를 실행한다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542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dirty="0" err="1" smtClean="0"/>
                        <a:t>ab</a:t>
                      </a:r>
                      <a:r>
                        <a:rPr lang="en-US" altLang="ko-KR" sz="2000" dirty="0" smtClean="0"/>
                        <a:t> a </a:t>
                      </a:r>
                      <a:r>
                        <a:rPr lang="en-US" altLang="ko-KR" sz="2000" dirty="0" err="1" smtClean="0"/>
                        <a:t>bcd</a:t>
                      </a:r>
                      <a:r>
                        <a:rPr lang="en-US" altLang="ko-KR" sz="2000" dirty="0" smtClean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를 </a:t>
                      </a:r>
                      <a:r>
                        <a:rPr lang="en-US" altLang="ko-KR" sz="2000" dirty="0" err="1" smtClean="0"/>
                        <a:t>bcd</a:t>
                      </a:r>
                      <a:r>
                        <a:rPr lang="ko-KR" altLang="en-US" sz="2000" dirty="0" smtClean="0"/>
                        <a:t>에 대한 약어로 지정한다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542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dirty="0" err="1" smtClean="0"/>
                        <a:t>ab</a:t>
                      </a:r>
                      <a:r>
                        <a:rPr lang="en-US" altLang="ko-KR" sz="2000" dirty="0" smtClean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현재 정의된 약어들을 모두 출력한다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900" dirty="0" smtClean="0"/>
              <a:t>Vi </a:t>
            </a:r>
            <a:r>
              <a:rPr lang="ko-KR" altLang="en-US" sz="4900" dirty="0" smtClean="0"/>
              <a:t>명령어 요약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51520" y="1124743"/>
          <a:ext cx="8712968" cy="4968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255"/>
                <a:gridCol w="7214713"/>
              </a:tblGrid>
              <a:tr h="834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:map a </a:t>
                      </a:r>
                      <a:r>
                        <a:rPr lang="en-US" altLang="ko-KR" sz="2000" dirty="0" err="1" smtClean="0"/>
                        <a:t>bcd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키 </a:t>
                      </a:r>
                      <a:r>
                        <a:rPr lang="en-US" altLang="ko-KR" sz="2000" dirty="0" smtClean="0"/>
                        <a:t>a</a:t>
                      </a:r>
                      <a:r>
                        <a:rPr lang="ko-KR" altLang="en-US" sz="2000" dirty="0" smtClean="0"/>
                        <a:t>를  </a:t>
                      </a:r>
                      <a:r>
                        <a:rPr lang="en-US" altLang="ko-KR" sz="2000" dirty="0" smtClean="0"/>
                        <a:t>vi</a:t>
                      </a:r>
                      <a:r>
                        <a:rPr lang="ko-KR" altLang="en-US" sz="2000" dirty="0" smtClean="0"/>
                        <a:t>명령어 </a:t>
                      </a:r>
                      <a:r>
                        <a:rPr lang="en-US" altLang="ko-KR" sz="2000" dirty="0" err="1" smtClean="0"/>
                        <a:t>bcd</a:t>
                      </a:r>
                      <a:r>
                        <a:rPr lang="ko-KR" altLang="en-US" sz="2000" dirty="0" smtClean="0"/>
                        <a:t>에 대한 단축키로 지정한다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79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:map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현재 정의된 단축키 목록을 모두 출력한다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834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:s/old/new/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현재 줄에서 탐색된 첫 번째 </a:t>
                      </a:r>
                      <a:r>
                        <a:rPr lang="en-US" altLang="ko-KR" sz="2000" dirty="0" smtClean="0"/>
                        <a:t>old</a:t>
                      </a:r>
                      <a:r>
                        <a:rPr lang="ko-KR" altLang="en-US" sz="2000" dirty="0" smtClean="0"/>
                        <a:t>를 </a:t>
                      </a:r>
                      <a:r>
                        <a:rPr lang="en-US" altLang="ko-KR" sz="2000" dirty="0" smtClean="0"/>
                        <a:t>new</a:t>
                      </a:r>
                      <a:r>
                        <a:rPr lang="ko-KR" altLang="en-US" sz="2000" dirty="0" smtClean="0"/>
                        <a:t>로 변경한다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834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:s/old/new/g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현재 줄에서 발견되는 모든 </a:t>
                      </a:r>
                      <a:r>
                        <a:rPr lang="en-US" altLang="ko-KR" sz="2000" dirty="0" smtClean="0"/>
                        <a:t>old</a:t>
                      </a:r>
                      <a:r>
                        <a:rPr lang="ko-KR" altLang="en-US" sz="2000" dirty="0" smtClean="0"/>
                        <a:t>를 </a:t>
                      </a:r>
                      <a:r>
                        <a:rPr lang="en-US" altLang="ko-KR" sz="2000" dirty="0" smtClean="0"/>
                        <a:t>new</a:t>
                      </a:r>
                      <a:r>
                        <a:rPr lang="ko-KR" altLang="en-US" sz="2000" dirty="0" smtClean="0"/>
                        <a:t>로 변경한다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834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:set </a:t>
                      </a:r>
                      <a:r>
                        <a:rPr lang="en-US" altLang="ko-KR" sz="2000" dirty="0" err="1" smtClean="0"/>
                        <a:t>nonumber</a:t>
                      </a:r>
                      <a:r>
                        <a:rPr lang="en-US" altLang="ko-KR" sz="2000" dirty="0" smtClean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편집기 화면 왼쪽에 행 번호가 출력되지 않도록 한다</a:t>
                      </a:r>
                      <a:r>
                        <a:rPr lang="en-US" altLang="ko-KR" sz="2000" dirty="0" smtClean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</a:tr>
              <a:tr h="834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:set number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smtClean="0"/>
                        <a:t> 편집기 화면 왼쪽에 행 번호가 출력되도록 한다</a:t>
                      </a:r>
                      <a:r>
                        <a:rPr lang="en-US" altLang="ko-KR" sz="2000" dirty="0" smtClean="0"/>
                        <a:t>. 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900" dirty="0" smtClean="0"/>
              <a:t>Vi </a:t>
            </a:r>
            <a:r>
              <a:rPr lang="ko-KR" altLang="en-US" sz="4900" dirty="0" smtClean="0"/>
              <a:t>명령어 요약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ko-KR" dirty="0" smtClean="0"/>
              <a:t>    Clearly, vi is a very complex and sophisticated tool that enables you not only to modify your text files, but also to customize the editor for your keyboard. </a:t>
            </a:r>
          </a:p>
          <a:p>
            <a:pPr>
              <a:buNone/>
            </a:pPr>
            <a:r>
              <a:rPr lang="ko-KR" altLang="en-US" smtClean="0"/>
              <a:t>   확실히</a:t>
            </a:r>
            <a:r>
              <a:rPr lang="en-US" altLang="ko-KR" smtClean="0"/>
              <a:t>, </a:t>
            </a:r>
            <a:r>
              <a:rPr lang="en-US" altLang="ko-KR" dirty="0" smtClean="0"/>
              <a:t>vi</a:t>
            </a:r>
            <a:r>
              <a:rPr lang="ko-KR" altLang="en-US" dirty="0" smtClean="0"/>
              <a:t>편집기는 당신의 텍스트 파일을 수정할 수 있을 뿐만 아니라 당신의 키보드를 통해 사용자 정의를 편집할 수 있는 매우 복잡하고 정교한 도구입니다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    Just as important, you can access all the power of UNIX while within vi.</a:t>
            </a:r>
          </a:p>
          <a:p>
            <a:pPr>
              <a:buNone/>
            </a:pPr>
            <a:r>
              <a:rPr lang="ko-KR" altLang="en-US" dirty="0" smtClean="0"/>
              <a:t>    마찬가지로 중요한 것은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당신은 </a:t>
            </a:r>
            <a:r>
              <a:rPr lang="en-US" altLang="ko-KR" dirty="0" smtClean="0"/>
              <a:t>Vi</a:t>
            </a:r>
            <a:r>
              <a:rPr lang="ko-KR" altLang="en-US" dirty="0" smtClean="0"/>
              <a:t>편집기 안에서 사용하는 동안에는 유닉스 시스템의 모든 기능을 사용할 수 있습니다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Summary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    지난 장에서는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를 통한 텍스트 편집의 기본기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텍스트를 넣거나 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안의 이곳 저곳을 돌아다니기 위해 알아야 하는 명령어에 대해 살펴보았다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</a:t>
            </a:r>
          </a:p>
          <a:p>
            <a:pPr>
              <a:buNone/>
            </a:pPr>
            <a:r>
              <a:rPr lang="ko-KR" altLang="en-US" dirty="0" smtClean="0"/>
              <a:t>   이 장에서는 추가</a:t>
            </a:r>
            <a:r>
              <a:rPr lang="ko-KR" altLang="en-US" dirty="0"/>
              <a:t>로</a:t>
            </a:r>
            <a:r>
              <a:rPr lang="en-US" altLang="ko-KR" dirty="0" smtClean="0"/>
              <a:t> vi</a:t>
            </a:r>
            <a:r>
              <a:rPr lang="ko-KR" altLang="en-US" dirty="0" smtClean="0"/>
              <a:t>안에서의 패턴 검색과 텍스트 치환 법에 대해서 알아보도록 하겠다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사용한 고급 편집 기법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내의 패턴 탐색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268760"/>
          <a:ext cx="8424936" cy="508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399"/>
                <a:gridCol w="6235537"/>
              </a:tblGrid>
              <a:tr h="127015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3200" dirty="0" smtClean="0"/>
                        <a:t>/pattern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현재 커서가 위치한 지점에서</a:t>
                      </a:r>
                      <a:r>
                        <a:rPr lang="en-US" altLang="ko-KR" sz="3200" dirty="0" smtClean="0"/>
                        <a:t> </a:t>
                      </a:r>
                      <a:r>
                        <a:rPr lang="ko-KR" altLang="en-US" sz="3200" dirty="0" smtClean="0"/>
                        <a:t>오른쪽에서 아래쪽으로 패턴을 검색</a:t>
                      </a:r>
                      <a:endParaRPr lang="ko-KR" altLang="en-US" sz="3200" dirty="0"/>
                    </a:p>
                  </a:txBody>
                  <a:tcPr/>
                </a:tc>
              </a:tr>
              <a:tr h="127015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3200" dirty="0" smtClean="0"/>
                        <a:t> ?pattern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현재 커서가 위치한 지점에서 위쪽으로 패턴을 검색</a:t>
                      </a:r>
                      <a:endParaRPr lang="ko-KR" altLang="en-US" sz="3200" dirty="0"/>
                    </a:p>
                  </a:txBody>
                  <a:tcPr/>
                </a:tc>
              </a:tr>
              <a:tr h="127015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3200" dirty="0" smtClean="0"/>
                        <a:t>n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커서를 검색된 패턴으로 차례로 이동</a:t>
                      </a:r>
                      <a:r>
                        <a:rPr lang="en-US" altLang="ko-KR" sz="3200" dirty="0" smtClean="0"/>
                        <a:t>.(</a:t>
                      </a:r>
                      <a:r>
                        <a:rPr lang="ko-KR" altLang="en-US" sz="3200" dirty="0" smtClean="0"/>
                        <a:t>검색 방향</a:t>
                      </a:r>
                      <a:r>
                        <a:rPr lang="en-US" altLang="ko-KR" sz="3200" dirty="0" smtClean="0"/>
                        <a:t>)</a:t>
                      </a:r>
                      <a:endParaRPr lang="ko-KR" altLang="en-US" sz="3200" dirty="0"/>
                    </a:p>
                  </a:txBody>
                  <a:tcPr/>
                </a:tc>
              </a:tr>
              <a:tr h="127015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3200" dirty="0" smtClean="0"/>
                        <a:t>N 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커서를 검색된 패턴으로 차례로 이동</a:t>
                      </a:r>
                      <a:r>
                        <a:rPr lang="en-US" altLang="ko-KR" sz="3200" dirty="0" smtClean="0"/>
                        <a:t>.(</a:t>
                      </a:r>
                      <a:r>
                        <a:rPr lang="ko-KR" altLang="en-US" sz="3200" dirty="0" smtClean="0"/>
                        <a:t>검색 반대 방향</a:t>
                      </a:r>
                      <a:r>
                        <a:rPr lang="en-US" altLang="ko-KR" sz="3200" dirty="0" smtClean="0"/>
                        <a:t>)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태경\Desktop\캡처\아래검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500042"/>
            <a:ext cx="6010275" cy="2790825"/>
          </a:xfrm>
          <a:prstGeom prst="rect">
            <a:avLst/>
          </a:prstGeom>
          <a:noFill/>
        </p:spPr>
      </p:pic>
      <p:pic>
        <p:nvPicPr>
          <p:cNvPr id="1027" name="Picture 3" descr="C:\Users\태경\Desktop\캡처\아래검색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500042"/>
            <a:ext cx="6029325" cy="2800350"/>
          </a:xfrm>
          <a:prstGeom prst="rect">
            <a:avLst/>
          </a:prstGeom>
          <a:noFill/>
        </p:spPr>
      </p:pic>
      <p:pic>
        <p:nvPicPr>
          <p:cNvPr id="1028" name="Picture 4" descr="C:\Users\태경\Desktop\캡처\아래검색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500042"/>
            <a:ext cx="6029325" cy="27813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472" y="150017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/Dec 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 n</a:t>
            </a:r>
          </a:p>
        </p:txBody>
      </p:sp>
      <p:pic>
        <p:nvPicPr>
          <p:cNvPr id="1029" name="Picture 5" descr="C:\Users\태경\Desktop\캡처\위검색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3571876"/>
            <a:ext cx="6000750" cy="2771775"/>
          </a:xfrm>
          <a:prstGeom prst="rect">
            <a:avLst/>
          </a:prstGeom>
          <a:noFill/>
        </p:spPr>
      </p:pic>
      <p:pic>
        <p:nvPicPr>
          <p:cNvPr id="1030" name="Picture 6" descr="C:\Users\태경\Desktop\캡처\위검색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4546" y="3571876"/>
            <a:ext cx="5991225" cy="27908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1472" y="50720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?Dec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 원하는 행 번호 입력한 다음에 </a:t>
            </a:r>
            <a:r>
              <a:rPr lang="en-US" altLang="ko-KR" dirty="0" smtClean="0"/>
              <a:t>G</a:t>
            </a:r>
            <a:r>
              <a:rPr lang="ko-KR" altLang="en-US" dirty="0" smtClean="0"/>
              <a:t>를 누른다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행 번호와 대문자 </a:t>
            </a:r>
            <a:r>
              <a:rPr lang="en-US" altLang="ko-KR" dirty="0" smtClean="0"/>
              <a:t>G</a:t>
            </a:r>
            <a:r>
              <a:rPr lang="ko-KR" altLang="en-US" dirty="0" smtClean="0"/>
              <a:t>를 차례로 입력하면 해당 행으로 커서가 이동하게 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</a:t>
            </a:r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행 번호를 입력하지 않고 </a:t>
            </a:r>
            <a:r>
              <a:rPr lang="en-US" altLang="ko-KR" dirty="0" smtClean="0"/>
              <a:t>G</a:t>
            </a:r>
            <a:r>
              <a:rPr lang="ko-KR" altLang="en-US" dirty="0" smtClean="0"/>
              <a:t>만 누르게 되면 파일의 가장 마지막 라인으로 이동한다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내의 라인 이동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태경\Desktop\캡처\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28604"/>
            <a:ext cx="6029325" cy="2781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16430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pic>
        <p:nvPicPr>
          <p:cNvPr id="2051" name="Picture 3" descr="C:\Users\태경\Desktop\캡처\5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500438"/>
            <a:ext cx="6000750" cy="27813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4348" y="478632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5-&gt;G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1520" y="2060848"/>
            <a:ext cx="867645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</a:t>
            </a:r>
            <a:r>
              <a:rPr lang="ko-KR" altLang="en-US" dirty="0" smtClean="0"/>
              <a:t>의 콜론 명령어들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800" dirty="0" smtClean="0"/>
              <a:t>콜론 명령어는 그 명령을 구성하는 첫 번째 글자가 콜론기호</a:t>
            </a:r>
            <a:r>
              <a:rPr lang="en-US" altLang="ko-KR" sz="2800" dirty="0" smtClean="0"/>
              <a:t>(:)</a:t>
            </a:r>
            <a:r>
              <a:rPr lang="ko-KR" altLang="en-US" sz="2800" dirty="0" smtClean="0"/>
              <a:t>인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명령이다</a:t>
            </a:r>
            <a:r>
              <a:rPr lang="en-US" altLang="ko-KR" sz="2800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태경\Desktop\캡처\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357430"/>
            <a:ext cx="6010275" cy="2781300"/>
          </a:xfrm>
          <a:prstGeom prst="rect">
            <a:avLst/>
          </a:prstGeom>
          <a:noFill/>
        </p:spPr>
      </p:pic>
      <p:pic>
        <p:nvPicPr>
          <p:cNvPr id="3075" name="Picture 3" descr="C:\Users\태경\Desktop\캡처\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357430"/>
            <a:ext cx="6038851" cy="2771775"/>
          </a:xfrm>
          <a:prstGeom prst="rect">
            <a:avLst/>
          </a:prstGeom>
          <a:noFill/>
        </p:spPr>
      </p:pic>
      <p:pic>
        <p:nvPicPr>
          <p:cNvPr id="3076" name="Picture 4" descr="C:\Users\태경\Desktop\캡처\r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2357430"/>
            <a:ext cx="5991225" cy="27622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43306" y="1500174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:r </a:t>
            </a:r>
            <a:r>
              <a:rPr lang="en-US" altLang="ko-KR" dirty="0" err="1" smtClean="0"/>
              <a:t>big.output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279</TotalTime>
  <Words>1102</Words>
  <Application>Microsoft Office PowerPoint</Application>
  <PresentationFormat>화면 슬라이드 쇼(4:3)</PresentationFormat>
  <Paragraphs>163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고구려 벽화</vt:lpstr>
      <vt:lpstr>Chapter 11 고급vi사용법</vt:lpstr>
      <vt:lpstr>Contents</vt:lpstr>
      <vt:lpstr>Vi를 사용한 고급 편집 기법</vt:lpstr>
      <vt:lpstr>파일 내의 패턴 탐색</vt:lpstr>
      <vt:lpstr>PowerPoint 프레젠테이션</vt:lpstr>
      <vt:lpstr>파일 내의 라인 이동</vt:lpstr>
      <vt:lpstr>PowerPoint 프레젠테이션</vt:lpstr>
      <vt:lpstr>Vi의 콜론 명령어들 콜론 명령어는 그 명령을 구성하는 첫 번째 글자가 콜론기호(:)인 명령이다.</vt:lpstr>
      <vt:lpstr>PowerPoint 프레젠테이션</vt:lpstr>
      <vt:lpstr>Vi 명령어의 올바른 실행 방법</vt:lpstr>
      <vt:lpstr>PowerPoint 프레젠테이션</vt:lpstr>
      <vt:lpstr>탐색과 치환(search – and – replace)</vt:lpstr>
      <vt:lpstr>PowerPoint 프레젠테이션</vt:lpstr>
      <vt:lpstr>바꾸기 명령어들 (change, replace)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!명령으로 unix 명령어 실행하기</vt:lpstr>
      <vt:lpstr>!명령으로 unix 명령어 실행하기</vt:lpstr>
      <vt:lpstr>Vi 명령어 요약</vt:lpstr>
      <vt:lpstr>Vi 명령어 요약</vt:lpstr>
      <vt:lpstr>Vi 명령어 요약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고급vi사용법</dc:title>
  <dc:creator>SAMSUNG</dc:creator>
  <cp:lastModifiedBy>615강의실</cp:lastModifiedBy>
  <cp:revision>40</cp:revision>
  <dcterms:created xsi:type="dcterms:W3CDTF">2013-10-30T07:52:41Z</dcterms:created>
  <dcterms:modified xsi:type="dcterms:W3CDTF">2013-10-31T04:47:53Z</dcterms:modified>
</cp:coreProperties>
</file>