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73" r:id="rId9"/>
    <p:sldId id="261" r:id="rId10"/>
    <p:sldId id="262" r:id="rId11"/>
    <p:sldId id="268" r:id="rId12"/>
    <p:sldId id="263" r:id="rId13"/>
    <p:sldId id="269" r:id="rId14"/>
    <p:sldId id="270" r:id="rId15"/>
    <p:sldId id="271" r:id="rId16"/>
    <p:sldId id="272" r:id="rId17"/>
    <p:sldId id="26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E15098-8742-461D-BE73-BE22650C5615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E4AAEB0-BF0D-456B-AF7D-C552F41BCF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/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87624" y="476672"/>
            <a:ext cx="662473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 err="1" smtClean="0"/>
              <a:t>리눅스</a:t>
            </a:r>
            <a:r>
              <a:rPr lang="en-US" altLang="ko-KR" sz="4400" b="1" dirty="0" smtClean="0"/>
              <a:t> </a:t>
            </a:r>
            <a:r>
              <a:rPr lang="ko-KR" altLang="en-US" sz="4400" b="1" dirty="0" smtClean="0"/>
              <a:t>시스템 및 실험</a:t>
            </a:r>
            <a:endParaRPr lang="en-US" altLang="ko-KR" sz="4400" b="1" dirty="0" smtClean="0"/>
          </a:p>
          <a:p>
            <a:pPr algn="ctr"/>
            <a:r>
              <a:rPr lang="en-US" altLang="ko-KR" sz="4400" b="1" dirty="0" smtClean="0"/>
              <a:t>(Linux system and Lab)</a:t>
            </a:r>
          </a:p>
          <a:p>
            <a:endParaRPr lang="en-US" altLang="ko-KR" dirty="0" smtClean="0"/>
          </a:p>
          <a:p>
            <a:pPr algn="ctr"/>
            <a:r>
              <a:rPr lang="en-US" altLang="ko-KR" sz="3600" dirty="0" smtClean="0"/>
              <a:t>- Chapter 13. </a:t>
            </a:r>
            <a:r>
              <a:rPr lang="ko-KR" altLang="en-US" sz="3600" dirty="0" err="1" smtClean="0"/>
              <a:t>셸</a:t>
            </a:r>
            <a:r>
              <a:rPr lang="ko-KR" altLang="en-US" sz="3600" dirty="0" smtClean="0"/>
              <a:t> 입문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3717032"/>
            <a:ext cx="3384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발표자 김태빈 </a:t>
            </a:r>
            <a:r>
              <a:rPr lang="en-US" altLang="ko-KR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20082469</a:t>
            </a:r>
          </a:p>
          <a:p>
            <a:endParaRPr lang="en-US" altLang="ko-KR" b="1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      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문재우 </a:t>
            </a:r>
            <a:r>
              <a:rPr lang="en-US" altLang="ko-KR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20062403 </a:t>
            </a:r>
            <a:endParaRPr lang="ko-KR" altLang="en-US" dirty="0"/>
          </a:p>
          <a:p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        </a:t>
            </a:r>
            <a:r>
              <a:rPr lang="ko-KR" altLang="en-US" b="1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이대해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20062432</a:t>
            </a:r>
            <a:r>
              <a:rPr lang="ko-KR" alt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</a:t>
            </a:r>
            <a:endParaRPr lang="ko-KR" altLang="en-US" dirty="0"/>
          </a:p>
          <a:p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        이영석 </a:t>
            </a:r>
            <a:r>
              <a:rPr lang="en-US" altLang="ko-KR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20062444</a:t>
            </a:r>
            <a:endParaRPr lang="ko-KR" altLang="en-US" dirty="0"/>
          </a:p>
          <a:p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        주천호 </a:t>
            </a:r>
            <a:r>
              <a:rPr lang="en-US" altLang="ko-KR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20082551</a:t>
            </a:r>
            <a:endParaRPr lang="ko-KR" altLang="en-US" dirty="0"/>
          </a:p>
          <a:p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        정경진 </a:t>
            </a:r>
            <a:r>
              <a:rPr lang="en-US" altLang="ko-KR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20092799</a:t>
            </a:r>
            <a:endParaRPr lang="ko-KR" altLang="en-US" dirty="0"/>
          </a:p>
          <a:p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        박종현 </a:t>
            </a:r>
            <a:r>
              <a:rPr lang="en-US" altLang="ko-KR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20082483</a:t>
            </a:r>
            <a:endParaRPr lang="ko-KR" altLang="en-US" dirty="0"/>
          </a:p>
          <a:p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        이경성 </a:t>
            </a:r>
            <a:r>
              <a:rPr lang="en-US" altLang="ko-KR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20082510</a:t>
            </a:r>
            <a:endParaRPr lang="ko-KR" altLang="en-US" dirty="0"/>
          </a:p>
          <a:p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        김성호 </a:t>
            </a:r>
            <a:r>
              <a:rPr lang="en-US" altLang="ko-KR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20082456</a:t>
            </a:r>
            <a:r>
              <a:rPr lang="ko-KR" alt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404664"/>
            <a:ext cx="1571264" cy="1114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5. </a:t>
            </a: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 환경</a:t>
            </a:r>
            <a:endParaRPr lang="en-US" altLang="ko-KR" sz="2400" b="1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2400" b="1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5656" y="1052736"/>
            <a:ext cx="316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2000" b="1" dirty="0" err="1" smtClean="0">
                <a:latin typeface="HY동녘M" pitchFamily="18" charset="-127"/>
                <a:ea typeface="HY동녘M" pitchFamily="18" charset="-127"/>
              </a:rPr>
              <a:t>쉘</a:t>
            </a: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 환경 알아보기</a:t>
            </a:r>
            <a:endParaRPr lang="en-US" altLang="ko-KR" sz="2000" b="1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64373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3190168" y="2271742"/>
            <a:ext cx="107157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19672" y="5085184"/>
            <a:ext cx="669674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※</a:t>
            </a:r>
            <a:r>
              <a:rPr lang="en-US" altLang="ko-KR" sz="1500" dirty="0" err="1" smtClean="0">
                <a:latin typeface="HY동녘M" pitchFamily="18" charset="-127"/>
                <a:ea typeface="HY동녘M" pitchFamily="18" charset="-127"/>
              </a:rPr>
              <a:t>env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는 사용자의 작업환경에 대한 정보를 얻는데 쓰이는 명령어로써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부담</a:t>
            </a:r>
            <a:endParaRPr lang="en-US" altLang="ko-KR" sz="1500" dirty="0" smtClean="0"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   </a:t>
            </a:r>
            <a:r>
              <a:rPr lang="ko-KR" altLang="en-US" sz="1500" dirty="0" err="1" smtClean="0">
                <a:latin typeface="HY동녘M" pitchFamily="18" charset="-127"/>
                <a:ea typeface="HY동녘M" pitchFamily="18" charset="-127"/>
              </a:rPr>
              <a:t>스러울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 정도의 많은 양의 변수들이 있는데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이 변수들의 의미를 알아야 자</a:t>
            </a:r>
            <a:endParaRPr lang="en-US" altLang="ko-KR" sz="1500" dirty="0" smtClean="0"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  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신의 입맛에 맞게 꾸밀 수 있다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1500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476672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Unix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가 로그인 된 사용자에게 기본으로 제공하는 환경 변수들 </a:t>
            </a:r>
            <a:endParaRPr lang="en-US" altLang="ko-KR" b="1" dirty="0" smtClean="0"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31640" y="1268760"/>
          <a:ext cx="7500990" cy="47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04"/>
                <a:gridCol w="6177286"/>
              </a:tblGrid>
              <a:tr h="383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환경변수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47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 smtClean="0"/>
                        <a:t>HOME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 smtClean="0"/>
                        <a:t>사용자 홈 디렉터리의 위치</a:t>
                      </a:r>
                      <a:r>
                        <a:rPr lang="en-US" altLang="ko-KR" sz="1200" b="1" dirty="0" smtClean="0"/>
                        <a:t>. /etc/</a:t>
                      </a:r>
                      <a:r>
                        <a:rPr lang="en-US" altLang="ko-KR" sz="1200" b="1" dirty="0" err="1" smtClean="0"/>
                        <a:t>passwd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dirty="0" smtClean="0"/>
                        <a:t>파일의 여섯 번째 필드에 기록되어 있는 정보 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518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 smtClean="0"/>
                        <a:t>SHELL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 smtClean="0"/>
                        <a:t>Vi</a:t>
                      </a:r>
                      <a:r>
                        <a:rPr lang="ko-KR" altLang="en-US" sz="1200" b="1" dirty="0" smtClean="0"/>
                        <a:t>와 같은 명령어에서 </a:t>
                      </a:r>
                      <a:r>
                        <a:rPr lang="en-US" altLang="ko-KR" sz="1200" b="1" dirty="0" smtClean="0"/>
                        <a:t>!</a:t>
                      </a:r>
                      <a:r>
                        <a:rPr lang="ko-KR" altLang="en-US" sz="1200" b="1" dirty="0" smtClean="0"/>
                        <a:t>를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dirty="0" smtClean="0"/>
                        <a:t>통해 </a:t>
                      </a:r>
                      <a:r>
                        <a:rPr lang="en-US" altLang="ko-KR" sz="1200" b="1" dirty="0" smtClean="0"/>
                        <a:t>Unix</a:t>
                      </a:r>
                      <a:r>
                        <a:rPr lang="en-US" altLang="ko-KR" sz="1200" b="1" baseline="0" dirty="0" smtClean="0"/>
                        <a:t>  </a:t>
                      </a:r>
                      <a:r>
                        <a:rPr lang="ko-KR" altLang="en-US" sz="1200" b="1" baseline="0" dirty="0" smtClean="0"/>
                        <a:t>명령어를 실행하면 </a:t>
                      </a:r>
                      <a:r>
                        <a:rPr lang="en-US" altLang="ko-KR" sz="1200" b="1" baseline="0" dirty="0" smtClean="0"/>
                        <a:t>vi</a:t>
                      </a:r>
                      <a:r>
                        <a:rPr lang="ko-KR" altLang="en-US" sz="1200" b="1" baseline="0" dirty="0" smtClean="0"/>
                        <a:t>는 우선 이 환경 변수의 값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6018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 smtClean="0"/>
                        <a:t>TERM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/>
                        <a:t>사용자의 터미널은 이 환경 변수의 값에 따라 결정된다</a:t>
                      </a:r>
                      <a:r>
                        <a:rPr lang="en-US" altLang="ko-KR" sz="1200" b="1" dirty="0" smtClean="0"/>
                        <a:t>. </a:t>
                      </a:r>
                      <a:r>
                        <a:rPr lang="ko-KR" altLang="en-US" sz="1200" b="1" dirty="0" smtClean="0"/>
                        <a:t>처음에는 이 변수의 값은 </a:t>
                      </a:r>
                      <a:r>
                        <a:rPr lang="en-US" altLang="ko-KR" sz="1200" b="1" dirty="0" smtClean="0"/>
                        <a:t>unknown</a:t>
                      </a:r>
                      <a:r>
                        <a:rPr lang="ko-KR" altLang="en-US" sz="1200" b="1" dirty="0" smtClean="0"/>
                        <a:t>이다</a:t>
                      </a:r>
                      <a:r>
                        <a:rPr lang="en-US" altLang="ko-KR" sz="1200" b="1" dirty="0" smtClean="0"/>
                        <a:t>.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통신관련하여</a:t>
                      </a:r>
                      <a:r>
                        <a:rPr lang="ko-KR" altLang="en-US" sz="1200" b="1" baseline="0" dirty="0" smtClean="0"/>
                        <a:t> 가장 널리 사용되고 있는 터미널 타입이다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8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 smtClean="0"/>
                        <a:t>USER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/>
                        <a:t>프로그램들은 사용자의 </a:t>
                      </a:r>
                      <a:r>
                        <a:rPr lang="en-US" altLang="ko-KR" sz="1200" b="1" dirty="0" smtClean="0"/>
                        <a:t>ID</a:t>
                      </a:r>
                      <a:r>
                        <a:rPr lang="ko-KR" altLang="en-US" sz="1200" b="1" dirty="0" smtClean="0"/>
                        <a:t>를 신속하게 검색하고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그 </a:t>
                      </a:r>
                      <a:r>
                        <a:rPr lang="en-US" altLang="ko-KR" sz="1200" b="1" dirty="0" smtClean="0"/>
                        <a:t>ID</a:t>
                      </a:r>
                      <a:r>
                        <a:rPr lang="ko-KR" altLang="en-US" sz="1200" b="1" dirty="0" smtClean="0"/>
                        <a:t>를 계정 이름과 대응시킬 수 있다</a:t>
                      </a:r>
                      <a:r>
                        <a:rPr lang="en-US" altLang="ko-KR" sz="1200" b="1" dirty="0" smtClean="0"/>
                        <a:t>. </a:t>
                      </a:r>
                      <a:r>
                        <a:rPr lang="ko-KR" altLang="en-US" sz="1200" b="1" dirty="0" smtClean="0"/>
                        <a:t>하지만 계정의 이름은 환경 변수로 저장해놓고 사용한다면 좀 더 많은 시간을 절약할 수 있을 것이다</a:t>
                      </a:r>
                      <a:r>
                        <a:rPr lang="en-US" altLang="ko-KR" sz="1200" b="1" dirty="0" smtClean="0"/>
                        <a:t>. </a:t>
                      </a:r>
                      <a:r>
                        <a:rPr lang="ko-KR" altLang="en-US" sz="1200" b="1" dirty="0" smtClean="0"/>
                        <a:t>이 때</a:t>
                      </a:r>
                      <a:r>
                        <a:rPr lang="en-US" altLang="ko-KR" sz="1200" b="1" dirty="0" smtClean="0"/>
                        <a:t>, USER</a:t>
                      </a:r>
                      <a:r>
                        <a:rPr lang="ko-KR" altLang="en-US" sz="1200" b="1" dirty="0" smtClean="0"/>
                        <a:t>이라는 환경 변수를 사용한다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518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 smtClean="0"/>
                        <a:t>PATH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 smtClean="0"/>
                        <a:t>검색 대상이 되는 디렉터리와 검색 순서가 명시되어 있는 환경 변수이다</a:t>
                      </a:r>
                      <a:r>
                        <a:rPr lang="en-US" altLang="ko-KR" sz="1200" b="1" dirty="0" smtClean="0"/>
                        <a:t>. 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794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200" b="1" dirty="0" smtClean="0"/>
                        <a:t>MAIL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/>
                        <a:t>모든 프로그램들은 사용자의 기본 메일 박스가 어디 있는지를 알아야 동작하는데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그 위치를 명시하는데 쓰이는 환경 변수이다</a:t>
                      </a:r>
                      <a:r>
                        <a:rPr lang="en-US" altLang="ko-KR" sz="1200" b="1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200" b="1" dirty="0" smtClean="0"/>
                        <a:t>Ex) /</a:t>
                      </a:r>
                      <a:r>
                        <a:rPr lang="en-US" altLang="ko-KR" sz="1200" b="1" dirty="0" err="1" smtClean="0"/>
                        <a:t>var</a:t>
                      </a:r>
                      <a:r>
                        <a:rPr lang="en-US" altLang="ko-KR" sz="1200" b="1" dirty="0" smtClean="0"/>
                        <a:t>/mail/</a:t>
                      </a:r>
                      <a:r>
                        <a:rPr lang="en-US" altLang="ko-KR" sz="1200" b="1" dirty="0" err="1" smtClean="0"/>
                        <a:t>taylor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518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 smtClean="0"/>
                        <a:t>LOGNAME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 smtClean="0"/>
                        <a:t>USER</a:t>
                      </a:r>
                      <a:r>
                        <a:rPr lang="ko-KR" altLang="en-US" sz="1200" b="1" dirty="0" smtClean="0"/>
                        <a:t>와 같은 의미로 사용되는 환경변수 </a:t>
                      </a:r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404664"/>
            <a:ext cx="2600392" cy="1114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6. Bash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설정파일</a:t>
            </a:r>
            <a:endParaRPr lang="en-US" altLang="ko-KR" sz="2400" b="1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2400" b="1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3648" y="980728"/>
            <a:ext cx="5958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.profile( </a:t>
            </a: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혹은 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.</a:t>
            </a:r>
            <a:r>
              <a:rPr lang="en-US" altLang="ko-KR" sz="2000" b="1" dirty="0" err="1" smtClean="0">
                <a:latin typeface="HY동녘M" pitchFamily="18" charset="-127"/>
                <a:ea typeface="HY동녘M" pitchFamily="18" charset="-127"/>
              </a:rPr>
              <a:t>bash_profile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) </a:t>
            </a: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과 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.</a:t>
            </a:r>
            <a:r>
              <a:rPr lang="en-US" altLang="ko-KR" sz="2000" b="1" dirty="0" err="1" smtClean="0">
                <a:latin typeface="HY동녘M" pitchFamily="18" charset="-127"/>
                <a:ea typeface="HY동녘M" pitchFamily="18" charset="-127"/>
              </a:rPr>
              <a:t>bashrc</a:t>
            </a:r>
            <a:endParaRPr lang="en-US" altLang="ko-KR" sz="2000" b="1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1700808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.profile :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사용자가 로그인할 때 단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1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회 참조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.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bashrc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: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셀이 실행될 때 마다 반복해서 읽혀진다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	※ vi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로 파일을 편집하고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있는도중에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:!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ls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를 실행하면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vi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는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새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쉘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프로세스를 만든 다음 그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쉘로그인하여금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ls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명령어를 실행하게 하는데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이렇게 해서 만들어진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쉘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프로세스는 사용자가 로그인 한 다음에 이루어진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.profile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파일상의 변경에 대해서는 알지 못한다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332656"/>
            <a:ext cx="2576346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7. </a:t>
            </a: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쉘의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 기본 기능</a:t>
            </a:r>
            <a:endParaRPr lang="en-US" altLang="ko-KR" sz="2400" b="1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9040" y="1556792"/>
            <a:ext cx="78149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●</a:t>
            </a:r>
            <a:r>
              <a:rPr lang="ko-KR" altLang="en-US" b="1" dirty="0" smtClean="0"/>
              <a:t>명령어 처리</a:t>
            </a:r>
            <a:endParaRPr lang="en-US" altLang="ko-KR" b="1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이 기능은 쉘의 가장 기본적인 기능이면서 가장 중요한 기능으로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쉘은</a:t>
            </a:r>
            <a:r>
              <a:rPr lang="ko-KR" altLang="en-US" dirty="0" smtClean="0"/>
              <a:t> 사용자가 입력한 명령을 해석하고 적절한 프로그램을 실행시킨다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●시작 파일</a:t>
            </a:r>
            <a:endParaRPr lang="en-US" altLang="ko-KR" b="1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시작 파일을 이용하여 사용자의 사용 환경을 설정할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시작 파일은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로그인할 때 실행되어 다양한 환경변수 등을 설정하여 </a:t>
            </a:r>
            <a:r>
              <a:rPr lang="ko-KR" altLang="en-US" dirty="0" err="1" smtClean="0"/>
              <a:t>사용자별로</a:t>
            </a:r>
            <a:r>
              <a:rPr lang="ko-KR" altLang="en-US" dirty="0" smtClean="0"/>
              <a:t> 맞춤형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사용 환경을 설정한다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●</a:t>
            </a:r>
            <a:r>
              <a:rPr lang="ko-KR" altLang="en-US" b="1" dirty="0" smtClean="0"/>
              <a:t>스크립트</a:t>
            </a:r>
            <a:endParaRPr lang="en-US" altLang="ko-KR" b="1" dirty="0" smtClean="0"/>
          </a:p>
          <a:p>
            <a:r>
              <a:rPr lang="en-US" altLang="ko-KR" dirty="0" smtClean="0"/>
              <a:t> - </a:t>
            </a:r>
            <a:r>
              <a:rPr lang="ko-KR" altLang="en-US" dirty="0" err="1" smtClean="0"/>
              <a:t>쉘은</a:t>
            </a:r>
            <a:r>
              <a:rPr lang="ko-KR" altLang="en-US" dirty="0" smtClean="0"/>
              <a:t> 자체 내에 프로그래밍 기능이 있어 프로그램 작성이 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쉘의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프로그래밍 기능을 이용하면 여러 명령을 사용해 반복적으로 수행하는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작업을 하나의 프로그램으로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427984" y="1052736"/>
            <a:ext cx="1800200" cy="648072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68344" y="3212976"/>
            <a:ext cx="86409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후면처리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3212976"/>
            <a:ext cx="100811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명령어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3728" y="3212976"/>
            <a:ext cx="936104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스크립트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3212976"/>
            <a:ext cx="50405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07904" y="3212976"/>
            <a:ext cx="64807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재지정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27984" y="3212976"/>
            <a:ext cx="936104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대표문자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6096" y="3212976"/>
            <a:ext cx="720080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파이프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8184" y="3212976"/>
            <a:ext cx="64807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명령열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48264" y="3212976"/>
            <a:ext cx="64807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서브쉘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56376" y="3789040"/>
            <a:ext cx="100811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명령어처리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9" idx="0"/>
          </p:cNvCxnSpPr>
          <p:nvPr/>
        </p:nvCxnSpPr>
        <p:spPr>
          <a:xfrm flipV="1">
            <a:off x="1547664" y="2564904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547664" y="2564904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748464" y="2564904"/>
            <a:ext cx="0" cy="12241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364088" y="1700808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0" idx="0"/>
          </p:cNvCxnSpPr>
          <p:nvPr/>
        </p:nvCxnSpPr>
        <p:spPr>
          <a:xfrm rot="5400000" flipH="1" flipV="1">
            <a:off x="2789802" y="2366882"/>
            <a:ext cx="648072" cy="104411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1" idx="0"/>
          </p:cNvCxnSpPr>
          <p:nvPr/>
        </p:nvCxnSpPr>
        <p:spPr>
          <a:xfrm rot="5400000" flipH="1" flipV="1">
            <a:off x="3797914" y="2150858"/>
            <a:ext cx="648072" cy="147616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/>
          <p:nvPr/>
        </p:nvCxnSpPr>
        <p:spPr>
          <a:xfrm rot="5400000" flipH="1" flipV="1">
            <a:off x="4409982" y="2150858"/>
            <a:ext cx="648072" cy="147616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/>
          <p:nvPr/>
        </p:nvCxnSpPr>
        <p:spPr>
          <a:xfrm rot="5400000" flipH="1" flipV="1">
            <a:off x="5274078" y="2150858"/>
            <a:ext cx="648072" cy="147616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/>
          <p:nvPr/>
        </p:nvCxnSpPr>
        <p:spPr>
          <a:xfrm rot="5400000" flipH="1" flipV="1">
            <a:off x="6210182" y="2150858"/>
            <a:ext cx="648072" cy="147616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/>
          <p:nvPr/>
        </p:nvCxnSpPr>
        <p:spPr>
          <a:xfrm rot="5400000" flipH="1" flipV="1">
            <a:off x="6930262" y="2150858"/>
            <a:ext cx="648072" cy="147616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5400000" flipH="1" flipV="1">
            <a:off x="7650342" y="2150858"/>
            <a:ext cx="648072" cy="147616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8" idx="0"/>
          </p:cNvCxnSpPr>
          <p:nvPr/>
        </p:nvCxnSpPr>
        <p:spPr>
          <a:xfrm flipV="1">
            <a:off x="8100392" y="2564904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563888" y="4365104"/>
            <a:ext cx="64807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27784" y="4365104"/>
            <a:ext cx="64807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꺾인 연결선 59"/>
          <p:cNvCxnSpPr>
            <a:stCxn id="11" idx="2"/>
            <a:endCxn id="58" idx="0"/>
          </p:cNvCxnSpPr>
          <p:nvPr/>
        </p:nvCxnSpPr>
        <p:spPr>
          <a:xfrm rot="5400000">
            <a:off x="2771800" y="3753036"/>
            <a:ext cx="792088" cy="43204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1" idx="2"/>
            <a:endCxn id="57" idx="0"/>
          </p:cNvCxnSpPr>
          <p:nvPr/>
        </p:nvCxnSpPr>
        <p:spPr>
          <a:xfrm rot="16200000" flipH="1">
            <a:off x="3239852" y="3717032"/>
            <a:ext cx="792088" cy="5040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588224" y="4365104"/>
            <a:ext cx="86409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무조건부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760132" y="4365104"/>
            <a:ext cx="64807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조건부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endCxn id="65" idx="0"/>
          </p:cNvCxnSpPr>
          <p:nvPr/>
        </p:nvCxnSpPr>
        <p:spPr>
          <a:xfrm rot="5400000">
            <a:off x="5904148" y="3753036"/>
            <a:ext cx="792088" cy="43204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6200000" flipH="1">
            <a:off x="6354198" y="3735034"/>
            <a:ext cx="792088" cy="4680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95936" y="52292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err="1" smtClean="0"/>
              <a:t>쉘의</a:t>
            </a:r>
            <a:r>
              <a:rPr lang="ko-KR" altLang="en-US" b="1" dirty="0" smtClean="0"/>
              <a:t> 핵심 기능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2195736" y="1844824"/>
            <a:ext cx="4392488" cy="5040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시작 파일을 읽고 실행한다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2195736" y="2924944"/>
            <a:ext cx="4392488" cy="5040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프롬프트를 출력하고 사용자 명령을 기다린다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195736" y="4005064"/>
            <a:ext cx="4392488" cy="5040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 명령을 실행한다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2195736" y="764704"/>
            <a:ext cx="4392488" cy="50405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홈 디렉터리 </a:t>
            </a:r>
            <a:r>
              <a:rPr lang="en-US" altLang="ko-KR" b="1" dirty="0" smtClean="0">
                <a:solidFill>
                  <a:schemeClr val="tx1"/>
                </a:solidFill>
              </a:rPr>
              <a:t>or </a:t>
            </a:r>
            <a:r>
              <a:rPr lang="ko-KR" altLang="en-US" b="1" dirty="0" smtClean="0">
                <a:solidFill>
                  <a:schemeClr val="tx1"/>
                </a:solidFill>
              </a:rPr>
              <a:t>특정 디렉터리 시작파일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5896" y="5157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27784" y="4725144"/>
            <a:ext cx="117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Control-D</a:t>
            </a:r>
            <a:endParaRPr lang="ko-KR" altLang="en-US" dirty="0"/>
          </a:p>
        </p:txBody>
      </p:sp>
      <p:sp>
        <p:nvSpPr>
          <p:cNvPr id="36" name="아래쪽 화살표 35"/>
          <p:cNvSpPr/>
          <p:nvPr/>
        </p:nvSpPr>
        <p:spPr>
          <a:xfrm>
            <a:off x="4139952" y="1340768"/>
            <a:ext cx="360040" cy="432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4139952" y="2420888"/>
            <a:ext cx="360040" cy="432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>
            <a:off x="4139952" y="3501008"/>
            <a:ext cx="360040" cy="432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>
            <a:off x="3779912" y="4653136"/>
            <a:ext cx="360040" cy="432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Shape 44"/>
          <p:cNvCxnSpPr>
            <a:stCxn id="8" idx="2"/>
            <a:endCxn id="7" idx="3"/>
          </p:cNvCxnSpPr>
          <p:nvPr/>
        </p:nvCxnSpPr>
        <p:spPr>
          <a:xfrm rot="5400000" flipH="1" flipV="1">
            <a:off x="4824028" y="2744924"/>
            <a:ext cx="1332148" cy="2196244"/>
          </a:xfrm>
          <a:prstGeom prst="curvedConnector4">
            <a:avLst>
              <a:gd name="adj1" fmla="val -69961"/>
              <a:gd name="adj2" fmla="val 14051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07904" y="587727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err="1" smtClean="0"/>
              <a:t>쉘의</a:t>
            </a:r>
            <a:r>
              <a:rPr lang="ko-KR" altLang="en-US" b="1" dirty="0" smtClean="0"/>
              <a:t> 실행 절차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404664"/>
            <a:ext cx="1872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8.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용어 정리</a:t>
            </a:r>
            <a:endParaRPr lang="en-US" altLang="ko-KR" sz="2400" b="1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340768"/>
            <a:ext cx="771012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●</a:t>
            </a:r>
            <a:r>
              <a:rPr lang="ko-KR" altLang="en-US" b="1" dirty="0" smtClean="0"/>
              <a:t>명령어 </a:t>
            </a:r>
            <a:r>
              <a:rPr lang="ko-KR" altLang="en-US" b="1" dirty="0" err="1" smtClean="0"/>
              <a:t>앨리어스</a:t>
            </a:r>
            <a:r>
              <a:rPr lang="en-US" altLang="ko-KR" b="1" dirty="0" smtClean="0"/>
              <a:t>(command alias)</a:t>
            </a:r>
          </a:p>
          <a:p>
            <a:r>
              <a:rPr lang="en-US" altLang="ko-KR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명령문에 대한 별명</a:t>
            </a:r>
            <a:r>
              <a:rPr lang="en-US" altLang="ko-KR" dirty="0" smtClean="0"/>
              <a:t>(alias)</a:t>
            </a:r>
            <a:r>
              <a:rPr lang="ko-KR" altLang="en-US" dirty="0" smtClean="0"/>
              <a:t>을 만들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●명령 이력 관리 기능</a:t>
            </a:r>
            <a:r>
              <a:rPr lang="en-US" altLang="ko-KR" b="1" dirty="0" smtClean="0"/>
              <a:t>(command history)</a:t>
            </a:r>
          </a:p>
          <a:p>
            <a:r>
              <a:rPr lang="en-US" altLang="ko-KR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셸이</a:t>
            </a:r>
            <a:r>
              <a:rPr lang="ko-KR" altLang="en-US" dirty="0" smtClean="0"/>
              <a:t> 사용자가 실행했던 명령들의 이력을 관리하는 메커니즘을 지칭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●작업 제어</a:t>
            </a:r>
            <a:r>
              <a:rPr lang="en-US" altLang="ko-KR" b="1" dirty="0" smtClean="0"/>
              <a:t>(job control)</a:t>
            </a:r>
          </a:p>
          <a:p>
            <a:r>
              <a:rPr lang="en-US" altLang="ko-KR" dirty="0" smtClean="0"/>
              <a:t> - </a:t>
            </a:r>
            <a:r>
              <a:rPr lang="ko-KR" altLang="en-US" dirty="0" err="1" smtClean="0"/>
              <a:t>셸에서</a:t>
            </a:r>
            <a:r>
              <a:rPr lang="ko-KR" altLang="en-US" dirty="0" smtClean="0"/>
              <a:t> 실행 중인 다양한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관리하는 메커니즘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●로그인 </a:t>
            </a:r>
            <a:r>
              <a:rPr lang="ko-KR" altLang="en-US" b="1" dirty="0" err="1" smtClean="0"/>
              <a:t>셸</a:t>
            </a:r>
            <a:r>
              <a:rPr lang="en-US" altLang="ko-KR" b="1" dirty="0" smtClean="0"/>
              <a:t>(login shell) 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사용자가 로그인한 직후 사용하게 되는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●하위 </a:t>
            </a:r>
            <a:r>
              <a:rPr lang="ko-KR" altLang="en-US" b="1" dirty="0" err="1" smtClean="0"/>
              <a:t>셸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subshell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로그인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이외의 모든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19672" y="980728"/>
            <a:ext cx="6984776" cy="453650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2002L" pitchFamily="18" charset="-127"/>
                <a:ea typeface="2002L" pitchFamily="18" charset="-127"/>
              </a:rPr>
              <a:t>Thank you</a:t>
            </a:r>
            <a:endParaRPr lang="ko-KR" altLang="en-US" sz="9600" b="1" dirty="0">
              <a:solidFill>
                <a:schemeClr val="tx1"/>
              </a:solidFill>
              <a:latin typeface="2002L" pitchFamily="18" charset="-127"/>
              <a:ea typeface="2002L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404664"/>
            <a:ext cx="27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휴먼모음T" pitchFamily="18" charset="-127"/>
                <a:ea typeface="휴먼모음T" pitchFamily="18" charset="-127"/>
              </a:rPr>
              <a:t>목차</a:t>
            </a:r>
            <a:endParaRPr lang="ko-KR" altLang="en-US" sz="4800" b="1" dirty="0">
              <a:ln>
                <a:solidFill>
                  <a:schemeClr val="bg1">
                    <a:alpha val="0"/>
                  </a:schemeClr>
                </a:solidFill>
              </a:ln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340768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>
                <a:latin typeface="HY동녘M" pitchFamily="18" charset="-127"/>
                <a:ea typeface="HY동녘M" pitchFamily="18" charset="-127"/>
              </a:rPr>
              <a:t>셸의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 종류에는 </a:t>
            </a:r>
            <a:r>
              <a:rPr lang="ko-KR" altLang="en-US" b="1" dirty="0" err="1" smtClean="0">
                <a:latin typeface="HY동녘M" pitchFamily="18" charset="-127"/>
                <a:ea typeface="HY동녘M" pitchFamily="18" charset="-127"/>
              </a:rPr>
              <a:t>어떤것이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 있는가</a:t>
            </a: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??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셀의 유래</a:t>
            </a: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??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여러분은 지금 어떤 </a:t>
            </a:r>
            <a:r>
              <a:rPr lang="ko-KR" altLang="en-US" b="1" dirty="0" err="1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b="1" dirty="0" err="1" smtClean="0">
                <a:latin typeface="HY동녘M" pitchFamily="18" charset="-127"/>
                <a:ea typeface="HY동녘M" pitchFamily="18" charset="-127"/>
              </a:rPr>
              <a:t>을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b="1" dirty="0" err="1" smtClean="0">
                <a:latin typeface="HY동녘M" pitchFamily="18" charset="-127"/>
                <a:ea typeface="HY동녘M" pitchFamily="18" charset="-127"/>
              </a:rPr>
              <a:t>사용중인가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다른 </a:t>
            </a:r>
            <a:r>
              <a:rPr lang="ko-KR" altLang="en-US" b="1" dirty="0" err="1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b="1" dirty="0" err="1" smtClean="0">
                <a:latin typeface="HY동녘M" pitchFamily="18" charset="-127"/>
                <a:ea typeface="HY동녘M" pitchFamily="18" charset="-127"/>
              </a:rPr>
              <a:t>을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 사용하려면 </a:t>
            </a: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>
                <a:latin typeface="HY동녘M" pitchFamily="18" charset="-127"/>
                <a:ea typeface="HY동녘M" pitchFamily="18" charset="-127"/>
              </a:rPr>
              <a:t>셸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 환경</a:t>
            </a:r>
            <a:endParaRPr lang="en-US" altLang="ko-KR" b="1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Bash 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설정파일</a:t>
            </a:r>
            <a:endParaRPr lang="en-US" altLang="ko-KR" b="1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>
                <a:latin typeface="HY동녘M" pitchFamily="18" charset="-127"/>
                <a:ea typeface="HY동녘M" pitchFamily="18" charset="-127"/>
              </a:rPr>
              <a:t>쉘의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 기본 기능</a:t>
            </a:r>
            <a:endParaRPr lang="en-US" altLang="ko-KR" b="1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용어 정리</a:t>
            </a:r>
            <a:endParaRPr lang="en-US" altLang="ko-KR" b="1" dirty="0" smtClean="0">
              <a:latin typeface="HY동녘M" pitchFamily="18" charset="-127"/>
              <a:ea typeface="HY동녘M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3648" y="1268760"/>
            <a:ext cx="75608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2000" b="1" dirty="0" err="1" smtClean="0">
                <a:latin typeface="HY동녘M" pitchFamily="18" charset="-127"/>
                <a:ea typeface="HY동녘M" pitchFamily="18" charset="-127"/>
              </a:rPr>
              <a:t>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(Shell)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err="1" smtClean="0">
                <a:latin typeface="HY동녘M" pitchFamily="18" charset="-127"/>
                <a:ea typeface="HY동녘M" pitchFamily="18" charset="-127"/>
              </a:rPr>
              <a:t>쉘은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사용자와 운영체제 사이에 창구 역할을 하는 소프트웨어로 사용자로부터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800100" lvl="1" indent="-342900"/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     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명령어를 </a:t>
            </a:r>
            <a:r>
              <a:rPr lang="ko-KR" altLang="en-US" sz="1400" dirty="0" err="1" smtClean="0">
                <a:latin typeface="HY동녘M" pitchFamily="18" charset="-127"/>
                <a:ea typeface="HY동녘M" pitchFamily="18" charset="-127"/>
              </a:rPr>
              <a:t>입력받아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처리하는 명령어 처리기 역할을 수행함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사용자들의 일반적인 작업을 보다 편리하게 하기 위한 기능을 제공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사용자에 맞는 </a:t>
            </a:r>
            <a:r>
              <a:rPr lang="ko-KR" altLang="en-US" sz="1400" dirty="0" err="1" smtClean="0">
                <a:latin typeface="HY동녘M" pitchFamily="18" charset="-127"/>
                <a:ea typeface="HY동녘M" pitchFamily="18" charset="-127"/>
              </a:rPr>
              <a:t>쉘을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선택할 수 있음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476672"/>
            <a:ext cx="6120680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셸의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 종류에는 </a:t>
            </a: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어떤것이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 있는가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??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63688" y="321297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쉘의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종류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쉘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실행  파일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본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/bin/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콘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/bin/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/bin/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Bash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/bin/bash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tcsh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/bin/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tcsh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75656" y="5013176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&lt; 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이들</a:t>
            </a: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b="1" dirty="0" err="1" smtClean="0">
                <a:latin typeface="HY동녘M" pitchFamily="18" charset="-127"/>
                <a:ea typeface="HY동녘M" pitchFamily="18" charset="-127"/>
              </a:rPr>
              <a:t>쉘은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 유닉스 시스템의 사용을 더 편리하게 사용할 수 있게 해주는 공통적인 핵심 연산 부분</a:t>
            </a: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b="1" dirty="0" err="1" smtClean="0">
                <a:latin typeface="HY동녘M" pitchFamily="18" charset="-127"/>
                <a:ea typeface="HY동녘M" pitchFamily="18" charset="-127"/>
              </a:rPr>
              <a:t>커널</a:t>
            </a: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을 함께 공유</a:t>
            </a: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&gt;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259632" y="836712"/>
            <a:ext cx="7632848" cy="3456384"/>
            <a:chOff x="1619672" y="548680"/>
            <a:chExt cx="6552728" cy="2376264"/>
          </a:xfrm>
        </p:grpSpPr>
        <p:sp>
          <p:nvSpPr>
            <p:cNvPr id="5" name="타원 4"/>
            <p:cNvSpPr/>
            <p:nvPr/>
          </p:nvSpPr>
          <p:spPr>
            <a:xfrm>
              <a:off x="1619672" y="548680"/>
              <a:ext cx="3312368" cy="23762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  <a:bevelB w="25400" h="114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907704" y="980728"/>
              <a:ext cx="2808312" cy="16561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  <a:bevelB w="25400" h="114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1800" y="620688"/>
              <a:ext cx="1004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Korn</a:t>
              </a:r>
              <a:r>
                <a:rPr lang="en-US" altLang="ko-KR" b="1" dirty="0" smtClean="0"/>
                <a:t> </a:t>
              </a:r>
              <a:r>
                <a:rPr lang="ko-KR" altLang="en-US" b="1" dirty="0" err="1" smtClean="0"/>
                <a:t>쉘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9792" y="105273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Bourne </a:t>
              </a:r>
              <a:r>
                <a:rPr lang="ko-KR" altLang="en-US" b="1" dirty="0" err="1" smtClean="0"/>
                <a:t>쉘</a:t>
              </a:r>
              <a:endParaRPr lang="ko-KR" altLang="en-US" b="1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2411760" y="1412776"/>
              <a:ext cx="1872208" cy="10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  <a:bevelB w="25400" h="114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7824" y="1700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핵심</a:t>
              </a:r>
              <a:endParaRPr lang="ko-KR" altLang="en-US" b="1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5364088" y="980728"/>
              <a:ext cx="2808312" cy="16561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  <a:bevelB w="25400" h="114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5868144" y="1412776"/>
              <a:ext cx="1872208" cy="10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  <a:bevelB w="25400" h="114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44208" y="98072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 </a:t>
              </a:r>
              <a:r>
                <a:rPr lang="ko-KR" altLang="en-US" b="1" dirty="0" err="1" smtClean="0"/>
                <a:t>쉘</a:t>
              </a:r>
              <a:endParaRPr lang="ko-KR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44208" y="1700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핵심</a:t>
              </a:r>
              <a:endParaRPr lang="ko-KR" altLang="en-US" b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404665"/>
            <a:ext cx="698477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시스템에 설치된 </a:t>
            </a:r>
            <a:r>
              <a:rPr lang="ko-KR" altLang="en-US" sz="2000" b="1" dirty="0" err="1" smtClean="0">
                <a:latin typeface="HY동녘M" pitchFamily="18" charset="-127"/>
                <a:ea typeface="HY동녘M" pitchFamily="18" charset="-127"/>
              </a:rPr>
              <a:t>쉘의</a:t>
            </a: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 종류 확인</a:t>
            </a:r>
            <a:endParaRPr lang="en-US" altLang="ko-KR" sz="2000" b="1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ko-KR" sz="1600" dirty="0" smtClean="0"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시스템에 어떤 </a:t>
            </a:r>
            <a:r>
              <a:rPr lang="ko-KR" altLang="en-US" sz="1400" dirty="0" err="1" smtClean="0">
                <a:latin typeface="HY동녘M" pitchFamily="18" charset="-127"/>
                <a:ea typeface="HY동녘M" pitchFamily="18" charset="-127"/>
              </a:rPr>
              <a:t>쉘이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설치되어있는지 가장 쉬운 방법으로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/bin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디렉터리에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*</a:t>
            </a:r>
            <a:r>
              <a:rPr lang="en-US" altLang="ko-KR" sz="1400" dirty="0" err="1" smtClean="0">
                <a:latin typeface="HY동녘M" pitchFamily="18" charset="-127"/>
                <a:ea typeface="HY동녘M" pitchFamily="18" charset="-127"/>
              </a:rPr>
              <a:t>sh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로 끝나는 파일을 확인해보면 알 수 있다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800100" lvl="1" indent="-342900"/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Bash </a:t>
            </a: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의 위치 확인</a:t>
            </a:r>
            <a:endParaRPr lang="en-US" altLang="ko-KR" sz="2000" b="1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ko-KR" sz="1600" dirty="0" smtClean="0"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시스템 중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POSIX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표준을 따르지 않는 </a:t>
            </a:r>
            <a:r>
              <a:rPr lang="ko-KR" altLang="en-US" sz="1400" dirty="0" err="1" smtClean="0">
                <a:latin typeface="HY동녘M" pitchFamily="18" charset="-127"/>
                <a:ea typeface="HY동녘M" pitchFamily="18" charset="-127"/>
              </a:rPr>
              <a:t>쉘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프로그램들은 </a:t>
            </a:r>
            <a:r>
              <a:rPr lang="ko-KR" altLang="en-US" sz="1400" dirty="0" err="1" smtClean="0">
                <a:latin typeface="HY동녘M" pitchFamily="18" charset="-127"/>
                <a:ea typeface="HY동녘M" pitchFamily="18" charset="-127"/>
              </a:rPr>
              <a:t>다른위치에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있는 경우도 있다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환경 변수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PATH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에 있는 디렉터리들이 어떤 것이 있는지 먼저 확인한다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쉬운 방법으로는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bash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가 어디있는지 물어보는 것으로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‘which bash’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명령어를 사용하면 된다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000504"/>
            <a:ext cx="665321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699792" y="5085184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14612" y="4643446"/>
            <a:ext cx="11430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14612" y="5429264"/>
            <a:ext cx="85725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620688"/>
            <a:ext cx="2117887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2.</a:t>
            </a: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셸의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 유래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632" y="1412776"/>
            <a:ext cx="77123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●</a:t>
            </a:r>
            <a:r>
              <a:rPr lang="ko-KR" altLang="en-US" b="1" dirty="0" smtClean="0"/>
              <a:t>본 </a:t>
            </a:r>
            <a:r>
              <a:rPr lang="ko-KR" altLang="en-US" b="1" dirty="0" err="1" smtClean="0"/>
              <a:t>쉘</a:t>
            </a:r>
            <a:r>
              <a:rPr lang="en-US" altLang="ko-KR" b="1" dirty="0" smtClean="0"/>
              <a:t>(Bourne shell)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제일 먼저 만들어진 </a:t>
            </a:r>
            <a:r>
              <a:rPr lang="ko-KR" altLang="en-US" dirty="0" err="1" smtClean="0"/>
              <a:t>쉘로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AT&amp;T </a:t>
            </a:r>
            <a:r>
              <a:rPr lang="ko-KR" altLang="en-US" dirty="0" err="1" smtClean="0"/>
              <a:t>벨연구소의</a:t>
            </a:r>
            <a:r>
              <a:rPr lang="ko-KR" altLang="en-US" dirty="0" smtClean="0"/>
              <a:t> </a:t>
            </a:r>
            <a:r>
              <a:rPr lang="ko-KR" altLang="en-US" dirty="0" err="1" smtClean="0">
                <a:solidFill>
                  <a:schemeClr val="accent3"/>
                </a:solidFill>
              </a:rPr>
              <a:t>스티븐</a:t>
            </a:r>
            <a:r>
              <a:rPr lang="ko-KR" altLang="en-US" dirty="0" smtClean="0">
                <a:solidFill>
                  <a:schemeClr val="accent3"/>
                </a:solidFill>
              </a:rPr>
              <a:t> 본</a:t>
            </a:r>
            <a:r>
              <a:rPr lang="en-US" altLang="ko-KR" dirty="0" smtClean="0">
                <a:solidFill>
                  <a:schemeClr val="accent3"/>
                </a:solidFill>
              </a:rPr>
              <a:t>(Stephen Bourne)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에 의해 개발 되었고</a:t>
            </a:r>
            <a:r>
              <a:rPr lang="en-US" altLang="ko-KR" dirty="0" smtClean="0"/>
              <a:t>, 1977</a:t>
            </a:r>
            <a:r>
              <a:rPr lang="ko-KR" altLang="en-US" dirty="0" smtClean="0"/>
              <a:t>년에 처음으로 유닉스에 포함되었다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많은 유닉스에서 계정으로 사용될 만큼 </a:t>
            </a:r>
            <a:r>
              <a:rPr lang="ko-KR" altLang="en-US" dirty="0" smtClean="0">
                <a:solidFill>
                  <a:schemeClr val="accent3"/>
                </a:solidFill>
              </a:rPr>
              <a:t>오랫동안 인기를 누렸다</a:t>
            </a:r>
            <a:r>
              <a:rPr lang="en-US" altLang="ko-KR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ko-KR" altLang="en-US" dirty="0" smtClean="0"/>
              <a:t>●</a:t>
            </a:r>
            <a:r>
              <a:rPr lang="ko-KR" altLang="en-US" b="1" dirty="0" smtClean="0"/>
              <a:t>콘 </a:t>
            </a:r>
            <a:r>
              <a:rPr lang="ko-KR" altLang="en-US" b="1" dirty="0" err="1" smtClean="0"/>
              <a:t>쉘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Korn</a:t>
            </a:r>
            <a:r>
              <a:rPr lang="en-US" altLang="ko-KR" b="1" dirty="0" smtClean="0"/>
              <a:t> shell)</a:t>
            </a:r>
          </a:p>
          <a:p>
            <a:r>
              <a:rPr lang="en-US" altLang="ko-KR" dirty="0" smtClean="0"/>
              <a:t> - 1980</a:t>
            </a:r>
            <a:r>
              <a:rPr lang="ko-KR" altLang="en-US" dirty="0" smtClean="0"/>
              <a:t>년대에 </a:t>
            </a:r>
            <a:r>
              <a:rPr lang="ko-KR" altLang="en-US" dirty="0" err="1" smtClean="0"/>
              <a:t>벨연구소에서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본 </a:t>
            </a:r>
            <a:r>
              <a:rPr lang="ko-KR" altLang="en-US" dirty="0" err="1" smtClean="0">
                <a:solidFill>
                  <a:schemeClr val="accent3"/>
                </a:solidFill>
              </a:rPr>
              <a:t>쉘을</a:t>
            </a:r>
            <a:r>
              <a:rPr lang="ko-KR" altLang="en-US" dirty="0" smtClean="0">
                <a:solidFill>
                  <a:schemeClr val="accent3"/>
                </a:solidFill>
              </a:rPr>
              <a:t> 확장하여 </a:t>
            </a:r>
            <a:r>
              <a:rPr lang="ko-KR" altLang="en-US" dirty="0" smtClean="0"/>
              <a:t>만들어진 </a:t>
            </a:r>
            <a:r>
              <a:rPr lang="ko-KR" altLang="en-US" dirty="0" err="1" smtClean="0"/>
              <a:t>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●</a:t>
            </a:r>
            <a:r>
              <a:rPr lang="en-US" altLang="ko-KR" b="1" dirty="0" smtClean="0"/>
              <a:t>Bash(Bourne again shell)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이름이 의미하는 것처럼 </a:t>
            </a:r>
            <a:r>
              <a:rPr lang="en-US" altLang="ko-KR" dirty="0" smtClean="0"/>
              <a:t>GNU</a:t>
            </a:r>
            <a:r>
              <a:rPr lang="ko-KR" altLang="en-US" dirty="0" smtClean="0"/>
              <a:t>에서 </a:t>
            </a:r>
            <a:r>
              <a:rPr lang="ko-KR" altLang="en-US" dirty="0" smtClean="0">
                <a:solidFill>
                  <a:schemeClr val="accent3"/>
                </a:solidFill>
              </a:rPr>
              <a:t>본 쉘을 확장하여 </a:t>
            </a:r>
            <a:r>
              <a:rPr lang="ko-KR" altLang="en-US" dirty="0" smtClean="0"/>
              <a:t>개발한 </a:t>
            </a:r>
            <a:r>
              <a:rPr lang="ko-KR" altLang="en-US" dirty="0" err="1" smtClean="0"/>
              <a:t>쉘로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및 맥 </a:t>
            </a:r>
            <a:r>
              <a:rPr lang="en-US" altLang="ko-KR" dirty="0" smtClean="0"/>
              <a:t>OS X</a:t>
            </a:r>
            <a:r>
              <a:rPr lang="ko-KR" altLang="en-US" dirty="0" smtClean="0"/>
              <a:t>에서 기본 쉘로 사용되면서 널리 보급되었다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chemeClr val="accent3"/>
                </a:solidFill>
              </a:rPr>
              <a:t>Bash</a:t>
            </a:r>
            <a:r>
              <a:rPr lang="ko-KR" altLang="en-US" dirty="0" smtClean="0"/>
              <a:t>명령어는 본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명령어 구문을 확장하였으므로 대부분의 본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립트도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Bash</a:t>
            </a:r>
            <a:r>
              <a:rPr lang="ko-KR" altLang="en-US" dirty="0" smtClean="0">
                <a:solidFill>
                  <a:schemeClr val="accent3"/>
                </a:solidFill>
              </a:rPr>
              <a:t>에서 그대로 실행 가능하다</a:t>
            </a:r>
            <a:r>
              <a:rPr lang="en-US" altLang="ko-KR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ko-KR" altLang="en-US" dirty="0" smtClean="0"/>
              <a:t>●</a:t>
            </a:r>
            <a:r>
              <a:rPr lang="en-US" altLang="ko-KR" b="1" dirty="0" smtClean="0"/>
              <a:t>C </a:t>
            </a:r>
            <a:r>
              <a:rPr lang="ko-KR" altLang="en-US" b="1" dirty="0" err="1" smtClean="0"/>
              <a:t>쉘</a:t>
            </a:r>
            <a:r>
              <a:rPr lang="en-US" altLang="ko-KR" b="1" dirty="0" smtClean="0"/>
              <a:t>(C shell)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버클리 대학의 </a:t>
            </a:r>
            <a:r>
              <a:rPr lang="ko-KR" altLang="en-US" dirty="0" smtClean="0">
                <a:solidFill>
                  <a:schemeClr val="accent3"/>
                </a:solidFill>
              </a:rPr>
              <a:t>빌 </a:t>
            </a:r>
            <a:r>
              <a:rPr lang="ko-KR" altLang="en-US" dirty="0" err="1" smtClean="0">
                <a:solidFill>
                  <a:schemeClr val="accent3"/>
                </a:solidFill>
              </a:rPr>
              <a:t>조이</a:t>
            </a:r>
            <a:r>
              <a:rPr lang="en-US" altLang="ko-KR" dirty="0" smtClean="0">
                <a:solidFill>
                  <a:schemeClr val="accent3"/>
                </a:solidFill>
              </a:rPr>
              <a:t>(Bill Joy)</a:t>
            </a:r>
            <a:r>
              <a:rPr lang="ko-KR" altLang="en-US" dirty="0" smtClean="0"/>
              <a:t>에 의해서 개발된 것으로 쉘의 공통 핵심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기능 위에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언어의 특징을 많이 포함하도록 만들어졌는데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BSD </a:t>
            </a:r>
            <a:r>
              <a:rPr lang="ko-KR" altLang="en-US" dirty="0" smtClean="0">
                <a:solidFill>
                  <a:schemeClr val="accent3"/>
                </a:solidFill>
              </a:rPr>
              <a:t>계열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유닉스에서 많이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●</a:t>
            </a:r>
            <a:r>
              <a:rPr lang="en-US" altLang="ko-KR" b="1" dirty="0" err="1" smtClean="0"/>
              <a:t>tcsh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- C</a:t>
            </a:r>
            <a:r>
              <a:rPr lang="ko-KR" altLang="en-US" dirty="0" err="1" smtClean="0">
                <a:solidFill>
                  <a:schemeClr val="accent3"/>
                </a:solidFill>
              </a:rPr>
              <a:t>쉘을</a:t>
            </a:r>
            <a:r>
              <a:rPr lang="ko-KR" altLang="en-US" dirty="0" smtClean="0">
                <a:solidFill>
                  <a:schemeClr val="accent3"/>
                </a:solidFill>
              </a:rPr>
              <a:t> 개선한 버전</a:t>
            </a:r>
            <a:r>
              <a:rPr lang="ko-KR" altLang="en-US" dirty="0" smtClean="0"/>
              <a:t>이라고 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최근에 많이 사용되어 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476672"/>
            <a:ext cx="57647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3.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여러분은 지금 어떤 </a:t>
            </a: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셸을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사용중인가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1124744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본인이 사용하고 있는 </a:t>
            </a:r>
            <a:r>
              <a:rPr lang="ko-KR" altLang="en-US" sz="2000" b="1" dirty="0" err="1" smtClean="0">
                <a:latin typeface="HY동녘M" pitchFamily="18" charset="-127"/>
                <a:ea typeface="HY동녘M" pitchFamily="18" charset="-127"/>
              </a:rPr>
              <a:t>쉘의</a:t>
            </a: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 종류 알아보기</a:t>
            </a:r>
            <a:endParaRPr lang="en-US" altLang="ko-KR" sz="2000" b="1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607695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987824" y="2132856"/>
            <a:ext cx="85725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212976"/>
            <a:ext cx="60960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2904986" y="3284414"/>
            <a:ext cx="85725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76424" y="4070232"/>
            <a:ext cx="157163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4869160"/>
            <a:ext cx="80648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/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※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환경 변수의 값을 읽어 내려면 이름 앞에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$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기호를 붙이고 반드시 대문자를 사용하여 한다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800100" lvl="1" indent="-342900"/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800100" lvl="1" indent="-342900"/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※ Ps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명령어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(processor status)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의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–p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프로세스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ID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옵션과 함께 쓰면 어떤 </a:t>
            </a:r>
            <a:r>
              <a:rPr lang="ko-KR" altLang="en-US" sz="1400" dirty="0" err="1" smtClean="0">
                <a:latin typeface="HY동녘M" pitchFamily="18" charset="-127"/>
                <a:ea typeface="HY동녘M" pitchFamily="18" charset="-127"/>
              </a:rPr>
              <a:t>쉘이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현재 실행  인지 알 수 있다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800100" lvl="1" indent="-342900"/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pPr marL="800100" lvl="1" indent="-342900"/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※ /etc/</a:t>
            </a:r>
            <a:r>
              <a:rPr lang="en-US" altLang="ko-KR" sz="1400" dirty="0" err="1" smtClean="0">
                <a:latin typeface="HY동녘M" pitchFamily="18" charset="-127"/>
                <a:ea typeface="HY동녘M" pitchFamily="18" charset="-127"/>
              </a:rPr>
              <a:t>passwd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파일을 보면 어떤 사용자가 어떤 로그인 </a:t>
            </a:r>
            <a:r>
              <a:rPr lang="ko-KR" altLang="en-US" sz="1400" dirty="0" err="1" smtClean="0">
                <a:latin typeface="HY동녘M" pitchFamily="18" charset="-127"/>
                <a:ea typeface="HY동녘M" pitchFamily="18" charset="-127"/>
              </a:rPr>
              <a:t>쉘을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사용하고 있는지 알아 낼 수 있다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692696"/>
            <a:ext cx="6364259" cy="12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491880" y="620688"/>
            <a:ext cx="410445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178" y="4365104"/>
            <a:ext cx="806182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※ cut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명령어를 사용하여 사용자가 어떤 </a:t>
            </a:r>
            <a:r>
              <a:rPr lang="ko-KR" altLang="en-US" sz="1400" dirty="0" err="1" smtClean="0">
                <a:latin typeface="HY동녘M" pitchFamily="18" charset="-127"/>
                <a:ea typeface="HY동녘M" pitchFamily="18" charset="-127"/>
              </a:rPr>
              <a:t>셸들을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쓰고 있는지에 대한 통계를 내어보면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,</a:t>
            </a:r>
          </a:p>
          <a:p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    </a:t>
            </a:r>
            <a:r>
              <a:rPr lang="en-US" altLang="ko-KR" sz="1400" dirty="0" err="1" smtClean="0">
                <a:latin typeface="HY동녘M" pitchFamily="18" charset="-127"/>
                <a:ea typeface="HY동녘M" pitchFamily="18" charset="-127"/>
              </a:rPr>
              <a:t>passwd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파일의 각 줄에서 마지막 필드의 값만 정렬한 다음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같은 값을 갖는 줄의 수를 세면된다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  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204864"/>
            <a:ext cx="5472608" cy="59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851920" y="2132856"/>
            <a:ext cx="288032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82178" y="5157192"/>
            <a:ext cx="7386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※/etc/</a:t>
            </a:r>
            <a:r>
              <a:rPr lang="en-US" altLang="ko-KR" sz="1400" dirty="0" err="1" smtClean="0">
                <a:latin typeface="HY동녘M" pitchFamily="18" charset="-127"/>
                <a:ea typeface="HY동녘M" pitchFamily="18" charset="-127"/>
              </a:rPr>
              <a:t>passwd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파일을 보면 어떤 사용자가 어떤 로그인 </a:t>
            </a:r>
            <a:r>
              <a:rPr lang="ko-KR" altLang="en-US" sz="1400" dirty="0" err="1" smtClean="0">
                <a:latin typeface="HY동녘M" pitchFamily="18" charset="-127"/>
                <a:ea typeface="HY동녘M" pitchFamily="18" charset="-127"/>
              </a:rPr>
              <a:t>셸을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사용하고 있는지 알 수 있다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  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계정이름이 한 개 이기 때문에 한 개만 등장하게 된다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501008"/>
            <a:ext cx="6336703" cy="49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043608" y="5733256"/>
            <a:ext cx="795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※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원하는 정보만을 정확하게 추출하여 필드 </a:t>
            </a:r>
            <a:r>
              <a:rPr lang="ko-KR" altLang="en-US" sz="1400" dirty="0" err="1" smtClean="0">
                <a:latin typeface="HY동녘M" pitchFamily="18" charset="-127"/>
                <a:ea typeface="HY동녘M" pitchFamily="18" charset="-127"/>
              </a:rPr>
              <a:t>구분자로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: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기호를 사용하면 마지막 필드에 어떤 로그</a:t>
            </a:r>
            <a:endParaRPr lang="en-US" altLang="ko-KR" sz="1400" dirty="0" smtClean="0"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    </a:t>
            </a:r>
            <a:r>
              <a:rPr lang="ko-KR" altLang="en-US" sz="1400" dirty="0" smtClean="0">
                <a:latin typeface="HY동녘M" pitchFamily="18" charset="-127"/>
                <a:ea typeface="HY동녘M" pitchFamily="18" charset="-127"/>
              </a:rPr>
              <a:t>인 셸을 사용하고 있는지에 대한 정보가 있다</a:t>
            </a:r>
            <a:r>
              <a:rPr lang="en-US" altLang="ko-KR" sz="14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3429000"/>
            <a:ext cx="360040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4" animBg="1"/>
      <p:bldP spid="9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404664"/>
            <a:ext cx="3754554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4.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다른 </a:t>
            </a: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셸을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 사용하려면 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616" y="105273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로그인 </a:t>
            </a:r>
            <a:r>
              <a:rPr lang="ko-KR" altLang="en-US" sz="2000" b="1" dirty="0" err="1" smtClean="0">
                <a:latin typeface="HY동녘M" pitchFamily="18" charset="-127"/>
                <a:ea typeface="HY동녘M" pitchFamily="18" charset="-127"/>
              </a:rPr>
              <a:t>쉘을</a:t>
            </a: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 바꾸거나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현재 </a:t>
            </a:r>
            <a:r>
              <a:rPr lang="ko-KR" altLang="en-US" sz="2000" b="1" dirty="0" err="1" smtClean="0">
                <a:latin typeface="HY동녘M" pitchFamily="18" charset="-127"/>
                <a:ea typeface="HY동녘M" pitchFamily="18" charset="-127"/>
              </a:rPr>
              <a:t>쓰고있는</a:t>
            </a: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 로그인 </a:t>
            </a:r>
            <a:r>
              <a:rPr lang="ko-KR" altLang="en-US" sz="2000" b="1" dirty="0" err="1" smtClean="0">
                <a:latin typeface="HY동녘M" pitchFamily="18" charset="-127"/>
                <a:ea typeface="HY동녘M" pitchFamily="18" charset="-127"/>
              </a:rPr>
              <a:t>쉘이</a:t>
            </a:r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 무엇인지 확인</a:t>
            </a:r>
            <a:endParaRPr lang="en-US" altLang="ko-KR" sz="2000" b="1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478634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2259194" y="1985420"/>
            <a:ext cx="28575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2400" y="2485486"/>
            <a:ext cx="3714776" cy="57150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>
            <a:off x="3902268" y="2414048"/>
            <a:ext cx="928694" cy="21431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32" y="3068960"/>
            <a:ext cx="392909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※ 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책에 있는 것처럼 입력을 하였을 때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500" dirty="0" err="1" smtClean="0">
                <a:latin typeface="HY동녘M" pitchFamily="18" charset="-127"/>
                <a:ea typeface="HY동녘M" pitchFamily="18" charset="-127"/>
              </a:rPr>
              <a:t>두번째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 줄과 같이 뜨는 이유는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, /</a:t>
            </a:r>
            <a:r>
              <a:rPr lang="en-US" altLang="ko-KR" sz="1500" dirty="0" err="1" smtClean="0">
                <a:latin typeface="HY동녘M" pitchFamily="18" charset="-127"/>
                <a:ea typeface="HY동녘M" pitchFamily="18" charset="-127"/>
              </a:rPr>
              <a:t>usr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/local/bin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에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 ‘</a:t>
            </a:r>
            <a:r>
              <a:rPr lang="en-US" altLang="ko-KR" sz="1500" dirty="0" err="1" smtClean="0">
                <a:latin typeface="HY동녘M" pitchFamily="18" charset="-127"/>
                <a:ea typeface="HY동녘M" pitchFamily="18" charset="-127"/>
              </a:rPr>
              <a:t>gnuemacs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’</a:t>
            </a:r>
            <a:r>
              <a:rPr lang="ko-KR" altLang="en-US" sz="1500" dirty="0" smtClean="0">
                <a:latin typeface="HY동녘M" pitchFamily="18" charset="-127"/>
                <a:ea typeface="HY동녘M" pitchFamily="18" charset="-127"/>
              </a:rPr>
              <a:t>라는 파일이 존재하지 않기 때문임을 알 수 있다</a:t>
            </a:r>
            <a:r>
              <a:rPr lang="en-US" altLang="ko-KR" sz="15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1500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373</TotalTime>
  <Words>1075</Words>
  <Application>Microsoft Office PowerPoint</Application>
  <PresentationFormat>화면 슬라이드 쇼(4:3)</PresentationFormat>
  <Paragraphs>174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태양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재교</dc:creator>
  <cp:lastModifiedBy>재교</cp:lastModifiedBy>
  <cp:revision>43</cp:revision>
  <dcterms:created xsi:type="dcterms:W3CDTF">2012-11-03T07:49:55Z</dcterms:created>
  <dcterms:modified xsi:type="dcterms:W3CDTF">2012-11-05T11:17:42Z</dcterms:modified>
</cp:coreProperties>
</file>