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9" r:id="rId3"/>
    <p:sldId id="298" r:id="rId4"/>
    <p:sldId id="299" r:id="rId5"/>
    <p:sldId id="300" r:id="rId6"/>
    <p:sldId id="301" r:id="rId7"/>
    <p:sldId id="302" r:id="rId8"/>
    <p:sldId id="304" r:id="rId9"/>
    <p:sldId id="306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E920-517F-426D-8E0A-AA5DA92DBC21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F356-E10E-44DD-ADCB-CD05D66F70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8356-7FFF-4FE4-B708-CEE45B94DF55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2DD7-BA6F-478A-8B72-20DC74F7EF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 화면에서는 </a:t>
            </a:r>
            <a:r>
              <a:rPr lang="en-US" altLang="ko-KR" baseline="0" dirty="0" smtClean="0"/>
              <a:t>color </a:t>
            </a:r>
            <a:r>
              <a:rPr lang="ko-KR" altLang="en-US" baseline="0" dirty="0" smtClean="0"/>
              <a:t>라는 변수에 </a:t>
            </a:r>
            <a:r>
              <a:rPr lang="en-US" altLang="ko-KR" baseline="0" dirty="0" smtClean="0"/>
              <a:t>blue</a:t>
            </a:r>
            <a:r>
              <a:rPr lang="ko-KR" altLang="en-US" baseline="0" dirty="0" smtClean="0"/>
              <a:t>라는 문자열을 저장하고 있습니다</a:t>
            </a:r>
            <a:r>
              <a:rPr lang="en-US" altLang="ko-KR" baseline="0" dirty="0" smtClean="0"/>
              <a:t>.echo </a:t>
            </a:r>
            <a:r>
              <a:rPr lang="ko-KR" altLang="en-US" baseline="0" dirty="0" smtClean="0"/>
              <a:t>명령어를 사용하여 변수에 저장된 값을 출력하면 </a:t>
            </a:r>
            <a:r>
              <a:rPr lang="en-US" altLang="ko-KR" baseline="0" dirty="0" smtClean="0"/>
              <a:t>blue</a:t>
            </a:r>
            <a:r>
              <a:rPr lang="ko-KR" altLang="en-US" baseline="0" dirty="0" smtClean="0"/>
              <a:t>가 나오는 것을 알수있습니다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ko-KR" altLang="en-US" baseline="0" dirty="0" err="1" smtClean="0"/>
              <a:t>셸</a:t>
            </a:r>
            <a:r>
              <a:rPr lang="ko-KR" altLang="en-US" baseline="0" dirty="0" smtClean="0"/>
              <a:t> 변수들을 참조할 때에는 그 값에 반드시 달러 기호 </a:t>
            </a:r>
            <a:r>
              <a:rPr lang="en-US" altLang="ko-KR" baseline="0" dirty="0" smtClean="0"/>
              <a:t>‘$’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붙여야 한다는 것을 볼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셸</a:t>
            </a:r>
            <a:r>
              <a:rPr lang="ko-KR" altLang="en-US" baseline="0" dirty="0" smtClean="0"/>
              <a:t> 변수 안에 어떤 문자열을 저장해 놓고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변수 뒤에 다른 텍스트를 붙여 출력하고자 </a:t>
            </a:r>
            <a:r>
              <a:rPr lang="ko-KR" altLang="en-US" baseline="0" dirty="0" err="1" smtClean="0"/>
              <a:t>할때는</a:t>
            </a:r>
            <a:r>
              <a:rPr lang="ko-KR" altLang="en-US" baseline="0" dirty="0" smtClean="0"/>
              <a:t> 예의 </a:t>
            </a:r>
            <a:r>
              <a:rPr lang="ko-KR" altLang="en-US" baseline="0" dirty="0" err="1" smtClean="0"/>
              <a:t>네번째</a:t>
            </a:r>
            <a:r>
              <a:rPr lang="ko-KR" altLang="en-US" baseline="0" dirty="0" smtClean="0"/>
              <a:t> 줄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변수 이름 앞뒤에 중괄호 기호를 붙이면 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일곱째줄에서는</a:t>
            </a:r>
            <a:r>
              <a:rPr lang="ko-KR" altLang="en-US" baseline="0" dirty="0" smtClean="0"/>
              <a:t> 앞에서 </a:t>
            </a:r>
            <a:r>
              <a:rPr lang="ko-KR" altLang="en-US" baseline="0" dirty="0" err="1" smtClean="0"/>
              <a:t>설명한바와</a:t>
            </a:r>
            <a:r>
              <a:rPr lang="ko-KR" altLang="en-US" baseline="0" dirty="0" smtClean="0"/>
              <a:t> 같이 </a:t>
            </a:r>
            <a:r>
              <a:rPr lang="en-US" altLang="ko-KR" baseline="0" dirty="0" smtClean="0"/>
              <a:t>:-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$color</a:t>
            </a:r>
            <a:r>
              <a:rPr lang="ko-KR" altLang="en-US" baseline="0" dirty="0" smtClean="0"/>
              <a:t>가 정의되지 않은 경우 그 뒤에 오는 문자열을 대신 사용하도록 셸에게 알리는 것입니다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‘:-’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사용할 경우 </a:t>
            </a:r>
            <a:r>
              <a:rPr lang="en-US" altLang="ko-KR" baseline="0" dirty="0" smtClean="0"/>
              <a:t>color</a:t>
            </a:r>
            <a:r>
              <a:rPr lang="ko-KR" altLang="en-US" baseline="0" dirty="0" smtClean="0"/>
              <a:t>변수에 </a:t>
            </a:r>
            <a:r>
              <a:rPr lang="en-US" altLang="ko-KR" baseline="0" dirty="0" smtClean="0"/>
              <a:t>red</a:t>
            </a:r>
            <a:r>
              <a:rPr lang="ko-KR" altLang="en-US" baseline="0" dirty="0" smtClean="0"/>
              <a:t>가 저장이 안된것을 </a:t>
            </a:r>
            <a:r>
              <a:rPr lang="en-US" altLang="ko-KR" baseline="0" dirty="0" smtClean="0"/>
              <a:t>10</a:t>
            </a:r>
            <a:r>
              <a:rPr lang="ko-KR" altLang="en-US" baseline="0" dirty="0" err="1" smtClean="0"/>
              <a:t>째줄에서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이것을 보완하여 변수 </a:t>
            </a:r>
            <a:r>
              <a:rPr lang="en-US" altLang="ko-KR" baseline="0" dirty="0" smtClean="0"/>
              <a:t>$color</a:t>
            </a:r>
            <a:r>
              <a:rPr lang="ko-KR" altLang="en-US" baseline="0" dirty="0" smtClean="0"/>
              <a:t>가 정의되지 않은 경우 그 뒤에 오는 문자열을 변수에 할당하고 출력을 하기 위해서는 </a:t>
            </a:r>
            <a:r>
              <a:rPr lang="en-US" altLang="ko-KR" baseline="0" dirty="0" smtClean="0"/>
              <a:t>‘:=‘ </a:t>
            </a:r>
            <a:r>
              <a:rPr lang="ko-KR" altLang="en-US" baseline="0" dirty="0" smtClean="0"/>
              <a:t>을 사용하면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Read</a:t>
            </a:r>
            <a:r>
              <a:rPr lang="ko-KR" altLang="en-US" dirty="0" smtClean="0"/>
              <a:t>를 통해서도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변수 값을 설정할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입력한 문장은 </a:t>
            </a:r>
            <a:r>
              <a:rPr lang="en-US" altLang="ko-KR" dirty="0" smtClean="0"/>
              <a:t>read </a:t>
            </a:r>
            <a:r>
              <a:rPr lang="ko-KR" altLang="en-US" dirty="0" smtClean="0"/>
              <a:t>뒤에 명시된 변수들에 단어 단위로 대입되는데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예외적으로 마지막 변수에는 사용자가 입력한 문장의 남은 부분이 전부 대입됩니다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보시는 바와 같이 변수</a:t>
            </a:r>
            <a:r>
              <a:rPr lang="en-US" altLang="ko-KR" dirty="0" smtClean="0"/>
              <a:t>love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 </a:t>
            </a:r>
            <a:r>
              <a:rPr lang="ko-KR" altLang="en-US" dirty="0" smtClean="0"/>
              <a:t>가 저장되었고 변수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love you </a:t>
            </a:r>
            <a:r>
              <a:rPr lang="ko-KR" altLang="en-US" dirty="0" smtClean="0"/>
              <a:t>가 저장된것을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같이 변수 값을 설정 할 때 공백이 단어 사이를 구분하는 값으로 해석되는데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여덟째줄</a:t>
            </a:r>
            <a:r>
              <a:rPr lang="ko-KR" altLang="en-US" baseline="0" dirty="0" smtClean="0"/>
              <a:t> 에서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공백에 </a:t>
            </a:r>
            <a:r>
              <a:rPr lang="en-US" altLang="ko-KR" baseline="0" dirty="0" smtClean="0"/>
              <a:t>‘\’(</a:t>
            </a:r>
            <a:r>
              <a:rPr lang="ko-KR" altLang="en-US" baseline="0" dirty="0" err="1" smtClean="0"/>
              <a:t>역슬레쉬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붙여 그 공백이 단어 사이를 구분하는 값으로 해석되지 못하도록 만들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화면에 보시는 바와 같이 변수 </a:t>
            </a:r>
            <a:r>
              <a:rPr lang="en-US" altLang="ko-KR" baseline="0" dirty="0" smtClean="0"/>
              <a:t>love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I love</a:t>
            </a:r>
            <a:r>
              <a:rPr lang="ko-KR" altLang="en-US" baseline="0" dirty="0" smtClean="0"/>
              <a:t>가 저장되었고 변수 </a:t>
            </a:r>
            <a:r>
              <a:rPr lang="en-US" altLang="ko-KR" baseline="0" dirty="0" smtClean="0"/>
              <a:t>message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you</a:t>
            </a:r>
            <a:r>
              <a:rPr lang="ko-KR" altLang="en-US" baseline="0" dirty="0" smtClean="0"/>
              <a:t>가 저장된 것을 볼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셸이</a:t>
            </a:r>
            <a:r>
              <a:rPr lang="ko-KR" altLang="en-US" dirty="0" smtClean="0"/>
              <a:t> 변수의 값을 문자열로 취급하지만 수학적인 연산도 가능합니다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명령어를 사용하면 가능한데 이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명령어는 여러 개의 인자들을 받아 그 인자들에 대해서 산술 연산을 수행합니다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명령어 뒤의 인자들은 공백 문자에 의해 구분되어야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책에서는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의 인자로 주어진 변수가 만일 정의되지 않은 변수이거나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가지고 있지 않은 변수일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문법 오류가 발생하면서 </a:t>
            </a:r>
            <a:r>
              <a:rPr lang="en-US" altLang="ko-KR" baseline="0" dirty="0" err="1" smtClean="0"/>
              <a:t>expr</a:t>
            </a:r>
            <a:r>
              <a:rPr lang="ko-KR" altLang="en-US" baseline="0" dirty="0" smtClean="0"/>
              <a:t>은 정상적으로 수행되지 못한다고 되어 있는데 실행해본 결과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번째줄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받아들여 연산을 한 것을 알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그 </a:t>
            </a:r>
            <a:r>
              <a:rPr lang="ko-KR" altLang="en-US" baseline="0" dirty="0" err="1" smtClean="0"/>
              <a:t>일곱번째</a:t>
            </a:r>
            <a:r>
              <a:rPr lang="ko-KR" altLang="en-US" baseline="0" dirty="0" smtClean="0"/>
              <a:t> 줄에서 </a:t>
            </a:r>
            <a:r>
              <a:rPr lang="en-US" altLang="ko-KR" baseline="0" dirty="0" smtClean="0"/>
              <a:t>add</a:t>
            </a:r>
            <a:r>
              <a:rPr lang="ko-KR" altLang="en-US" baseline="0" dirty="0" smtClean="0"/>
              <a:t>변수에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대입한후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expr</a:t>
            </a:r>
            <a:r>
              <a:rPr lang="ko-KR" altLang="en-US" baseline="0" dirty="0" smtClean="0"/>
              <a:t>명령어의 인자로 사용하여 계산한 결과 오류가 발생한 것을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 쪽에서는 더하기 연산만을 해봤는데 보시는 것처럼 뺄셈</a:t>
            </a:r>
            <a:r>
              <a:rPr lang="en-US" altLang="ko-KR" dirty="0" smtClean="0"/>
              <a:t>,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나눗셈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나머지 연산도 가능하다는 것을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주의할 것은 곱셈 연산인데 곱셈 </a:t>
            </a:r>
            <a:r>
              <a:rPr lang="ko-KR" altLang="en-US" dirty="0" err="1" smtClean="0"/>
              <a:t>연산시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‘\*’</a:t>
            </a:r>
            <a:r>
              <a:rPr lang="ko-KR" altLang="en-US" dirty="0" err="1" smtClean="0"/>
              <a:t>역슬레쉬</a:t>
            </a:r>
            <a:r>
              <a:rPr lang="ko-KR" altLang="en-US" dirty="0" smtClean="0"/>
              <a:t> 뒤에 곱하기 부호를 붙였는데 그 이유는 그냥 </a:t>
            </a:r>
            <a:r>
              <a:rPr lang="en-US" altLang="ko-KR" dirty="0" smtClean="0"/>
              <a:t>*</a:t>
            </a:r>
            <a:r>
              <a:rPr lang="ko-KR" altLang="en-US" dirty="0" smtClean="0"/>
              <a:t>부호를 붙이게 되면 와일드카드 기호로 해석하기 때문에 숫자와 연산자만을 해석할 수 있는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명령어는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보고 오류를</a:t>
            </a:r>
            <a:r>
              <a:rPr lang="ko-KR" altLang="en-US" baseline="0" dirty="0" smtClean="0"/>
              <a:t> 띄우게</a:t>
            </a:r>
            <a:r>
              <a:rPr lang="ko-KR" altLang="en-US" dirty="0" smtClean="0"/>
              <a:t> 될 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Expr</a:t>
            </a:r>
            <a:r>
              <a:rPr lang="ko-KR" altLang="en-US" dirty="0" smtClean="0"/>
              <a:t>명령어를 통한 복잡한 </a:t>
            </a:r>
            <a:r>
              <a:rPr lang="ko-KR" altLang="en-US" dirty="0" err="1" smtClean="0"/>
              <a:t>연산시</a:t>
            </a:r>
            <a:r>
              <a:rPr lang="ko-KR" altLang="en-US" dirty="0" smtClean="0"/>
              <a:t> 일반적인 연산에서의 우선순위처럼 좌에서 우로 연산을 해나가고 </a:t>
            </a:r>
            <a:r>
              <a:rPr lang="ko-KR" altLang="en-US" dirty="0" err="1" smtClean="0"/>
              <a:t>괄호안에서</a:t>
            </a:r>
            <a:r>
              <a:rPr lang="ko-KR" altLang="en-US" dirty="0" smtClean="0"/>
              <a:t> 연산의 </a:t>
            </a:r>
            <a:r>
              <a:rPr lang="ko-KR" altLang="en-US" dirty="0" err="1" smtClean="0"/>
              <a:t>우선순의가</a:t>
            </a:r>
            <a:r>
              <a:rPr lang="ko-KR" altLang="en-US" dirty="0" smtClean="0"/>
              <a:t> 가장 높고 </a:t>
            </a:r>
            <a:r>
              <a:rPr lang="ko-KR" altLang="en-US" dirty="0" err="1" smtClean="0"/>
              <a:t>그다음으로</a:t>
            </a:r>
            <a:r>
              <a:rPr lang="ko-KR" altLang="en-US" dirty="0" smtClean="0"/>
              <a:t> 곱하기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나누기 </a:t>
            </a:r>
            <a:r>
              <a:rPr lang="ko-KR" altLang="en-US" dirty="0" err="1" smtClean="0"/>
              <a:t>그다음</a:t>
            </a:r>
            <a:r>
              <a:rPr lang="ko-KR" altLang="en-US" dirty="0" smtClean="0"/>
              <a:t>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줄에서는 곱하기 연산이 먼저 된</a:t>
            </a:r>
            <a:r>
              <a:rPr lang="ko-KR" altLang="en-US" baseline="0" dirty="0" smtClean="0"/>
              <a:t> 것을 알 수 있고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줄에서의 계산은 괄호 안의 연산을 먼저 한 것을 알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줄에서의 계산에서 괄호를 사용하였는데 괄호는 </a:t>
            </a:r>
            <a:r>
              <a:rPr lang="ko-KR" altLang="en-US" baseline="0" dirty="0" err="1" smtClean="0"/>
              <a:t>셸이</a:t>
            </a:r>
            <a:r>
              <a:rPr lang="ko-KR" altLang="en-US" baseline="0" dirty="0" smtClean="0"/>
              <a:t> 특별한 용도로 사용하는 문자이므로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수학적 연산에 사용 하려면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연산자와 같이 </a:t>
            </a:r>
            <a:r>
              <a:rPr lang="ko-KR" altLang="en-US" baseline="0" dirty="0" err="1" smtClean="0"/>
              <a:t>역슬레쉬</a:t>
            </a:r>
            <a:r>
              <a:rPr lang="ko-KR" altLang="en-US" baseline="0" dirty="0" smtClean="0"/>
              <a:t> 기호와 함께 사용하여야 합니다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-z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플래그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뒤에 오는 인자에 저장된 문자열의 길이가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0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이거나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정의되어 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	    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있지 않을 경우 참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-n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플래그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뒤에 오는 인자에 길이가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1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이상인 문자열이 저장되어 있는 경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	    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우에만 참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=  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연산자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=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연산자 왼쪽 문자열과 오른쪽 문자열이 같으면 참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!= 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연산자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!=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연산자 왼쪽 문자열과 오른쪽 문자열이 다르면 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라는 명령어가 쉘의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명령어처럼 </a:t>
            </a:r>
            <a:r>
              <a:rPr lang="ko-KR" altLang="en-US" dirty="0" err="1" smtClean="0"/>
              <a:t>동작할수</a:t>
            </a:r>
            <a:r>
              <a:rPr lang="ko-KR" altLang="en-US" dirty="0" smtClean="0"/>
              <a:t> 있게끔 함수를 만들어 봤습니다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9B4A-7EF5-4B50-AC5F-A4B541BF0EB7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078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50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82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55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89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79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479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03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93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572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74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7841-1D67-499A-8C03-F1E9FDB03FB6}" type="datetimeFigureOut">
              <a:rPr lang="ko-KR" altLang="en-US" smtClean="0"/>
              <a:pPr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E01D-7370-4C8A-AB2F-5BD345C485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940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23528" y="3068960"/>
            <a:ext cx="2674730" cy="2674730"/>
            <a:chOff x="971600" y="1988840"/>
            <a:chExt cx="2674730" cy="26747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2674730" cy="26747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36780" y="3227492"/>
              <a:ext cx="184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9712" y="692696"/>
            <a:ext cx="71642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Linux </a:t>
            </a:r>
            <a:r>
              <a:rPr lang="ko-KR" altLang="en-US" sz="36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시스템 및 실험 </a:t>
            </a:r>
            <a:r>
              <a:rPr lang="en-US" altLang="ko-KR" sz="36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4</a:t>
            </a:r>
            <a:r>
              <a:rPr lang="ko-KR" altLang="en-US" sz="36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조 발표</a:t>
            </a:r>
            <a:endParaRPr lang="en-US" altLang="ko-KR" sz="3600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44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Chapter 15, 16</a:t>
            </a:r>
            <a:endParaRPr lang="ko-KR" altLang="en-US" sz="4400" dirty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042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작업의 목록 보기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2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STAT(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프로세스 상태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필드의 값으로 출력되는 정보의 의미 </a:t>
            </a:r>
            <a:endParaRPr lang="ko-KR" altLang="en-US" sz="1500" dirty="0"/>
          </a:p>
        </p:txBody>
      </p:sp>
      <p:sp>
        <p:nvSpPr>
          <p:cNvPr id="12" name="번개 11"/>
          <p:cNvSpPr/>
          <p:nvPr/>
        </p:nvSpPr>
        <p:spPr>
          <a:xfrm>
            <a:off x="61156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Group 42"/>
          <p:cNvGraphicFramePr>
            <a:graphicFrameLocks noGrp="1"/>
          </p:cNvGraphicFramePr>
          <p:nvPr/>
        </p:nvGraphicFramePr>
        <p:xfrm>
          <a:off x="1187624" y="1916832"/>
          <a:ext cx="6480720" cy="3384378"/>
        </p:xfrm>
        <a:graphic>
          <a:graphicData uri="http://schemas.openxmlformats.org/drawingml/2006/table">
            <a:tbl>
              <a:tblPr/>
              <a:tblGrid>
                <a:gridCol w="1179550"/>
                <a:gridCol w="5301170"/>
              </a:tblGrid>
              <a:tr h="56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값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의미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실행 중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(Running)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휴면 중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(Sleeping) : 20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초 이하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유휴 상태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(Idle) : 20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초 이상 휴면 중인 경우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중지됨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(Stopped)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좀비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 프로세스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(Zombie Process)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208890" y="4725144"/>
            <a:ext cx="1152128" cy="576064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>
            <a:innerShdw blurRad="63500" dist="50800" dir="18900000">
              <a:schemeClr val="tx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691680" y="5301208"/>
            <a:ext cx="288032" cy="36004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7584" y="5661248"/>
            <a:ext cx="7128792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300" dirty="0" err="1" smtClean="0">
                <a:latin typeface="HY동녘M" pitchFamily="18" charset="-127"/>
                <a:ea typeface="HY동녘M" pitchFamily="18" charset="-127"/>
              </a:rPr>
              <a:t>좀비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 프로세스 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실행은 종료되었으나 아직 시스템 자원을 반환하지 못한 프로세스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27584" y="5658825"/>
            <a:ext cx="6264696" cy="288032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>
            <a:innerShdw blurRad="63500" dist="50800" dir="18900000">
              <a:schemeClr val="tx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작업의 목록 보기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2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 사용 예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-u</a:t>
            </a:r>
            <a:endParaRPr lang="ko-KR" altLang="en-US" sz="1500" dirty="0"/>
          </a:p>
        </p:txBody>
      </p:sp>
      <p:sp>
        <p:nvSpPr>
          <p:cNvPr id="12" name="번개 11"/>
          <p:cNvSpPr/>
          <p:nvPr/>
        </p:nvSpPr>
        <p:spPr>
          <a:xfrm>
            <a:off x="61156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760315"/>
            <a:ext cx="8352927" cy="282892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아래쪽 화살표 34"/>
          <p:cNvSpPr/>
          <p:nvPr/>
        </p:nvSpPr>
        <p:spPr bwMode="auto">
          <a:xfrm>
            <a:off x="539552" y="2204864"/>
            <a:ext cx="144016" cy="504056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1912476"/>
            <a:ext cx="10801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30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사용자이름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1" name="아래쪽 화살표 40"/>
          <p:cNvSpPr/>
          <p:nvPr/>
        </p:nvSpPr>
        <p:spPr bwMode="auto">
          <a:xfrm>
            <a:off x="1475656" y="1916832"/>
            <a:ext cx="144016" cy="792088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3608" y="1628800"/>
            <a:ext cx="10801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프로세스</a:t>
            </a:r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ID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3" name="아래쪽 화살표 42"/>
          <p:cNvSpPr/>
          <p:nvPr/>
        </p:nvSpPr>
        <p:spPr bwMode="auto">
          <a:xfrm>
            <a:off x="1979712" y="2348880"/>
            <a:ext cx="144016" cy="360040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47664" y="2056492"/>
            <a:ext cx="10801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CPU </a:t>
            </a:r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점유율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5" name="아래쪽 화살표 44"/>
          <p:cNvSpPr/>
          <p:nvPr/>
        </p:nvSpPr>
        <p:spPr bwMode="auto">
          <a:xfrm>
            <a:off x="2555776" y="1772816"/>
            <a:ext cx="144016" cy="936104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1484784"/>
            <a:ext cx="1152128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RAM </a:t>
            </a:r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점유율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 bwMode="auto">
          <a:xfrm>
            <a:off x="3131840" y="2348880"/>
            <a:ext cx="144016" cy="360040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792" y="1856437"/>
            <a:ext cx="1080120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가상메모리</a:t>
            </a:r>
            <a:endParaRPr lang="en-US" altLang="ko-KR" sz="1300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사용량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 bwMode="auto">
          <a:xfrm>
            <a:off x="3707904" y="1916832"/>
            <a:ext cx="144016" cy="792088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3848" y="1412776"/>
            <a:ext cx="1224136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실제 </a:t>
            </a:r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physical</a:t>
            </a:r>
          </a:p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메모리사용량</a:t>
            </a:r>
            <a:endParaRPr lang="en-US" altLang="ko-KR" sz="1300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1" name="아래쪽 화살표 50"/>
          <p:cNvSpPr/>
          <p:nvPr/>
        </p:nvSpPr>
        <p:spPr bwMode="auto">
          <a:xfrm>
            <a:off x="4139952" y="2348880"/>
            <a:ext cx="144016" cy="360040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920" y="2060848"/>
            <a:ext cx="792088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터미널</a:t>
            </a:r>
            <a:endParaRPr lang="en-US" altLang="ko-KR" sz="1300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아래쪽 화살표 52"/>
          <p:cNvSpPr/>
          <p:nvPr/>
        </p:nvSpPr>
        <p:spPr bwMode="auto">
          <a:xfrm>
            <a:off x="5004048" y="2348880"/>
            <a:ext cx="144016" cy="360040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7173" y="2060848"/>
            <a:ext cx="792088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상태</a:t>
            </a:r>
            <a:endParaRPr lang="en-US" altLang="ko-KR" sz="1300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 bwMode="auto">
          <a:xfrm>
            <a:off x="5508104" y="1916832"/>
            <a:ext cx="144016" cy="792088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1096288"/>
            <a:ext cx="2736304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다중 프로세서 시스템의 경우</a:t>
            </a:r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이 필드에는 해당 프로세스가 어떤 프로세서 위에서 실행되고 있는지를 알리는 번호가 오게 된다</a:t>
            </a:r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7" name="아래쪽 화살표 56"/>
          <p:cNvSpPr/>
          <p:nvPr/>
        </p:nvSpPr>
        <p:spPr bwMode="auto">
          <a:xfrm>
            <a:off x="6300192" y="2348880"/>
            <a:ext cx="144016" cy="360040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6136" y="1928445"/>
            <a:ext cx="1224136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현재까지의</a:t>
            </a:r>
            <a:endParaRPr lang="en-US" altLang="ko-KR" sz="1300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ctr"/>
            <a:r>
              <a:rPr lang="en-US" altLang="ko-KR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CPU</a:t>
            </a:r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사용시간</a:t>
            </a:r>
            <a:endParaRPr lang="en-US" altLang="ko-KR" sz="1300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9" name="아래쪽 화살표 58"/>
          <p:cNvSpPr/>
          <p:nvPr/>
        </p:nvSpPr>
        <p:spPr bwMode="auto">
          <a:xfrm>
            <a:off x="7236296" y="2276872"/>
            <a:ext cx="144016" cy="432048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 pitchFamily="18" charset="0"/>
              <a:ea typeface="HY견명조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1988840"/>
            <a:ext cx="1296144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30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실행한 명령어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4. kill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명령어로 프로세스 강제 종료하기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1124744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kill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명령어가 하는 일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프로세스에게 시그널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(signal)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을 보내는 일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1772816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kill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명령어를 통해 보낼 수 있는 시그널 </a:t>
            </a:r>
            <a:endParaRPr lang="ko-KR" altLang="en-US" dirty="0"/>
          </a:p>
        </p:txBody>
      </p:sp>
      <p:sp>
        <p:nvSpPr>
          <p:cNvPr id="23" name="번개 22"/>
          <p:cNvSpPr/>
          <p:nvPr/>
        </p:nvSpPr>
        <p:spPr>
          <a:xfrm>
            <a:off x="611560" y="114601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번개 28"/>
          <p:cNvSpPr/>
          <p:nvPr/>
        </p:nvSpPr>
        <p:spPr>
          <a:xfrm>
            <a:off x="611560" y="1791659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55"/>
          <p:cNvGraphicFramePr>
            <a:graphicFrameLocks noGrp="1"/>
          </p:cNvGraphicFramePr>
          <p:nvPr/>
        </p:nvGraphicFramePr>
        <p:xfrm>
          <a:off x="899592" y="2420888"/>
          <a:ext cx="6912768" cy="3096343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  <a:gridCol w="2304256"/>
              </a:tblGrid>
              <a:tr h="666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시그널 번호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시그널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의미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9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SIGHUP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로그아웃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SIGINT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인터럽트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SIGKILL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프로세스 종료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(kill)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15 (default)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SIGTERM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소프트웨어 종료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4. kill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명령어로 프로세스 강제 종료하기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1124744"/>
            <a:ext cx="3384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방법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1 : kill –KILL %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제어번호 </a:t>
            </a:r>
            <a:endParaRPr lang="ko-KR" altLang="en-US" dirty="0"/>
          </a:p>
        </p:txBody>
      </p:sp>
      <p:sp>
        <p:nvSpPr>
          <p:cNvPr id="23" name="번개 22"/>
          <p:cNvSpPr/>
          <p:nvPr/>
        </p:nvSpPr>
        <p:spPr>
          <a:xfrm>
            <a:off x="611560" y="114601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4048125" cy="21336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번개 14"/>
          <p:cNvSpPr/>
          <p:nvPr/>
        </p:nvSpPr>
        <p:spPr>
          <a:xfrm>
            <a:off x="611560" y="378904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3779748"/>
            <a:ext cx="3384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방법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 : kill –KILL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프로세스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ID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149080"/>
            <a:ext cx="7410450" cy="235267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4. kill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명령어로 프로세스 강제 종료하기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1124744"/>
            <a:ext cx="3384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방법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1 : kill –KILL %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제어번호 </a:t>
            </a:r>
            <a:endParaRPr lang="ko-KR" altLang="en-US" dirty="0"/>
          </a:p>
        </p:txBody>
      </p:sp>
      <p:sp>
        <p:nvSpPr>
          <p:cNvPr id="23" name="번개 22"/>
          <p:cNvSpPr/>
          <p:nvPr/>
        </p:nvSpPr>
        <p:spPr>
          <a:xfrm>
            <a:off x="611560" y="114601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4048125" cy="21336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번개 14"/>
          <p:cNvSpPr/>
          <p:nvPr/>
        </p:nvSpPr>
        <p:spPr>
          <a:xfrm>
            <a:off x="611560" y="378904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3779748"/>
            <a:ext cx="3384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방법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2 : kill –KILL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프로세스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ID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149080"/>
            <a:ext cx="7410450" cy="235267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755576" y="3015614"/>
            <a:ext cx="40324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5576" y="5895934"/>
            <a:ext cx="74168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4. kill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명령어로 프로세스 강제 종료하기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1124744"/>
            <a:ext cx="63367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방법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3 : kill –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시그널번호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/-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시그널이름 프로세스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ID</a:t>
            </a:r>
            <a:endParaRPr lang="ko-KR" altLang="en-US" dirty="0"/>
          </a:p>
        </p:txBody>
      </p:sp>
      <p:sp>
        <p:nvSpPr>
          <p:cNvPr id="23" name="번개 22"/>
          <p:cNvSpPr/>
          <p:nvPr/>
        </p:nvSpPr>
        <p:spPr>
          <a:xfrm>
            <a:off x="611560" y="114601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628800"/>
            <a:ext cx="7577138" cy="3312368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827584" y="3429000"/>
            <a:ext cx="3456384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27584" y="4005064"/>
            <a:ext cx="40324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으로 구부러진 화살표 19"/>
          <p:cNvSpPr/>
          <p:nvPr/>
        </p:nvSpPr>
        <p:spPr>
          <a:xfrm>
            <a:off x="611560" y="2348880"/>
            <a:ext cx="216024" cy="1440160"/>
          </a:xfrm>
          <a:prstGeom prst="curvedRightArrow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으로 구부러진 화살표 21"/>
          <p:cNvSpPr/>
          <p:nvPr/>
        </p:nvSpPr>
        <p:spPr>
          <a:xfrm>
            <a:off x="611560" y="2924944"/>
            <a:ext cx="216024" cy="1440160"/>
          </a:xfrm>
          <a:prstGeom prst="curved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5041195"/>
            <a:ext cx="7632848" cy="56938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342900" indent="-342900"/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kill 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명령어 실행 후 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!!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를 입력하여 해당 명령어를 한번 더 실행했을 때 그 결과로 화면에</a:t>
            </a:r>
            <a:endParaRPr lang="en-US" altLang="ko-KR" sz="13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‘No such process’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가 출력되면 </a:t>
            </a:r>
            <a:r>
              <a:rPr lang="en-US" altLang="ko-KR" sz="1300" dirty="0" err="1" smtClean="0">
                <a:latin typeface="HY동녘M" pitchFamily="18" charset="-127"/>
                <a:ea typeface="HY동녘M" pitchFamily="18" charset="-127"/>
              </a:rPr>
              <a:t>kii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명령어가 정상적으로 프로세스를 종료 시킨 것이다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806424"/>
            <a:ext cx="7632848" cy="292388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342900" indent="-342900"/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SIGTERM – SIGHUP – SIGKILL 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순서로 사용하는 것이 바람직하다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SIGKILL</a:t>
            </a:r>
            <a:r>
              <a:rPr lang="ko-KR" altLang="en-US" sz="1300" dirty="0" smtClean="0">
                <a:latin typeface="HY동녘M" pitchFamily="18" charset="-127"/>
                <a:ea typeface="HY동녘M" pitchFamily="18" charset="-127"/>
              </a:rPr>
              <a:t>은 마지막에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!</a:t>
            </a:r>
            <a:r>
              <a:rPr lang="en-US" altLang="ko-KR" sz="13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  <p:sp>
        <p:nvSpPr>
          <p:cNvPr id="17" name="번개 16"/>
          <p:cNvSpPr/>
          <p:nvPr/>
        </p:nvSpPr>
        <p:spPr>
          <a:xfrm>
            <a:off x="611560" y="5031838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번개 23"/>
          <p:cNvSpPr/>
          <p:nvPr/>
        </p:nvSpPr>
        <p:spPr>
          <a:xfrm>
            <a:off x="611560" y="5805264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14282" y="21429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268760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3200" dirty="0" smtClean="0">
                <a:latin typeface="HY동녘M" pitchFamily="18" charset="-127"/>
                <a:ea typeface="HY동녘M" pitchFamily="18" charset="-127"/>
              </a:rPr>
              <a:t> 변수들</a:t>
            </a:r>
            <a:endParaRPr lang="en-US" altLang="ko-KR" sz="32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3200" dirty="0" smtClean="0">
                <a:latin typeface="HY동녘M" pitchFamily="18" charset="-127"/>
                <a:ea typeface="HY동녘M" pitchFamily="18" charset="-127"/>
              </a:rPr>
              <a:t> 연산</a:t>
            </a:r>
            <a:endParaRPr lang="en-US" altLang="ko-KR" sz="32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HY동녘M" pitchFamily="18" charset="-127"/>
                <a:ea typeface="HY동녘M" pitchFamily="18" charset="-127"/>
              </a:rPr>
              <a:t>비교 기능들</a:t>
            </a:r>
            <a:endParaRPr lang="en-US" altLang="ko-KR" sz="32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 smtClean="0">
                <a:latin typeface="HY동녘M" pitchFamily="18" charset="-127"/>
                <a:ea typeface="HY동녘M" pitchFamily="18" charset="-127"/>
              </a:rPr>
              <a:t>조건식들</a:t>
            </a:r>
            <a:endParaRPr lang="en-US" altLang="ko-KR" sz="32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 smtClean="0">
                <a:latin typeface="HY동녘M" pitchFamily="18" charset="-127"/>
                <a:ea typeface="HY동녘M" pitchFamily="18" charset="-127"/>
              </a:rPr>
              <a:t>반복식들</a:t>
            </a:r>
            <a:endParaRPr lang="en-US" altLang="ko-KR" sz="32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HY동녘M" pitchFamily="18" charset="-127"/>
                <a:ea typeface="HY동녘M" pitchFamily="18" charset="-127"/>
              </a:rPr>
              <a:t>Bash  </a:t>
            </a:r>
            <a:r>
              <a:rPr lang="ko-KR" altLang="en-US" sz="3200" dirty="0" smtClean="0">
                <a:latin typeface="HY동녘M" pitchFamily="18" charset="-127"/>
                <a:ea typeface="HY동녘M" pitchFamily="18" charset="-127"/>
              </a:rPr>
              <a:t>함수</a:t>
            </a:r>
            <a:endParaRPr lang="en-US" altLang="ko-KR" sz="32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642918"/>
            <a:ext cx="596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변수들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397A7704-87F4-40E2-A90B-77B3EBC09DB8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42910" y="1357298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쉘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변수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28596" y="2285992"/>
            <a:ext cx="8486775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변수는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마다 다르게 지원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값은 문자열이며 공백을 포함하면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이용하여 설정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변수의 값을 참조하려면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또는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╜┼╕φ┴╢"/>
                <a:ea typeface="+mn-ea"/>
                <a:cs typeface="+mn-cs"/>
              </a:rPr>
              <a:t>‘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이중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╜┼╕φ┴╢"/>
                <a:ea typeface="+mn-ea"/>
                <a:cs typeface="+mn-cs"/>
              </a:rPr>
              <a:t>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인용부호는 변수 내 공백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개행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등을 포함할 때 사용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변수를 삭제하기 위해서는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unset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이용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659095" y="2000240"/>
          <a:ext cx="5484905" cy="1419220"/>
        </p:xfrm>
        <a:graphic>
          <a:graphicData uri="http://schemas.openxmlformats.org/presentationml/2006/ole">
            <p:oleObj spid="_x0000_s2050" name="Visio" r:id="rId5" imgW="2933700" imgH="766762" progId="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642918"/>
            <a:ext cx="596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변수들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3" name="Group 71"/>
          <p:cNvGraphicFramePr>
            <a:graphicFrameLocks noGrp="1"/>
          </p:cNvGraphicFramePr>
          <p:nvPr/>
        </p:nvGraphicFramePr>
        <p:xfrm>
          <a:off x="428596" y="2857496"/>
          <a:ext cx="8137525" cy="3139440"/>
        </p:xfrm>
        <a:graphic>
          <a:graphicData uri="http://schemas.openxmlformats.org/drawingml/2006/table">
            <a:tbl>
              <a:tblPr/>
              <a:tblGrid>
                <a:gridCol w="1720850"/>
                <a:gridCol w="64166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의미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${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:-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단어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}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변수가 지정되고 널이 아니면 그 값을 사용한다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그렇지 않으면 단어의 값이 사용되고 변수는 변하지 않는다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${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:=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단어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}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변수가 지정되고 널이 아니면 그 값을 사용한다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그렇지 않으면 단어의 값이 변수에 배정되고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이 새로운 값이 사용된다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${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:?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단어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}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변수가 지정되고 널이 아니면 그 값을 사용한다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그렇지 않으면 에러 메시지인 단어를 출력하고 쉘 스크립트를 종료한다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단어가 생략되면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쉘 스크립트를 종료하기 전에 “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parameter null or not set"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이라는 메시지를 출력한다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${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:+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단어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}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변수가 지정되고 널이 아니면 단어로 대치한다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그렇지 않으면 아무것도 대치하지 않는다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7158" y="1571612"/>
            <a:ext cx="8486775" cy="133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쉘에서는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지정되지 않은 변수도 사용할 수 있음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–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옵션을 사용하면 지정되지 않은 변수에 대해서 에러 메시지를 출력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16-1.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변수 값 설정하기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59632" y="3462908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285860"/>
            <a:ext cx="857049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 rot="10800000">
            <a:off x="3571868" y="2214554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2071679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FF0000"/>
                </a:solidFill>
              </a:rPr>
              <a:t>셸</a:t>
            </a:r>
            <a:r>
              <a:rPr lang="ko-KR" altLang="en-US" sz="2800" dirty="0" smtClean="0">
                <a:solidFill>
                  <a:srgbClr val="FF0000"/>
                </a:solidFill>
              </a:rPr>
              <a:t> 변수 값 설정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4357686" y="3071810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57818" y="3000373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‘{‘ ‘}’ </a:t>
            </a:r>
            <a:r>
              <a:rPr lang="ko-KR" altLang="en-US" sz="2800" dirty="0" smtClean="0">
                <a:solidFill>
                  <a:srgbClr val="FF0000"/>
                </a:solidFill>
              </a:rPr>
              <a:t>사용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5000628" y="3857628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00760" y="3714752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‘:-’ </a:t>
            </a:r>
            <a:r>
              <a:rPr lang="ko-KR" altLang="en-US" sz="2800" dirty="0" smtClean="0">
                <a:solidFill>
                  <a:srgbClr val="FF0000"/>
                </a:solidFill>
              </a:rPr>
              <a:t>사용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5000628" y="4857760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43636" y="4786323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‘:=’ </a:t>
            </a:r>
            <a:r>
              <a:rPr lang="ko-KR" altLang="en-US" sz="2800" dirty="0" smtClean="0">
                <a:solidFill>
                  <a:srgbClr val="FF0000"/>
                </a:solidFill>
              </a:rPr>
              <a:t>사용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14612" y="2857496"/>
            <a:ext cx="1000132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714612" y="3643314"/>
            <a:ext cx="1571636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14612" y="4643446"/>
            <a:ext cx="1571636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385" y="662730"/>
            <a:ext cx="1381343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2800" b="1" u="sng" dirty="0">
              <a:ln>
                <a:solidFill>
                  <a:schemeClr val="bg1">
                    <a:alpha val="0"/>
                  </a:schemeClr>
                </a:solidFill>
              </a:ln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268760"/>
            <a:ext cx="7344816" cy="45008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100" dirty="0" err="1" smtClean="0">
                <a:latin typeface="HY동녘M" pitchFamily="18" charset="-127"/>
                <a:ea typeface="HY동녘M" pitchFamily="18" charset="-127"/>
              </a:rPr>
              <a:t>셸에서의</a:t>
            </a:r>
            <a:r>
              <a:rPr lang="ko-KR" altLang="en-US" sz="2100" dirty="0" smtClean="0">
                <a:latin typeface="HY동녘M" pitchFamily="18" charset="-127"/>
                <a:ea typeface="HY동녘M" pitchFamily="18" charset="-127"/>
              </a:rPr>
              <a:t> 작업 제어 </a:t>
            </a:r>
            <a:r>
              <a:rPr lang="en-US" altLang="ko-KR" sz="2100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2100" dirty="0" smtClean="0">
                <a:latin typeface="HY동녘M" pitchFamily="18" charset="-127"/>
                <a:ea typeface="HY동녘M" pitchFamily="18" charset="-127"/>
              </a:rPr>
              <a:t>실행 중인 작업 중지시키기</a:t>
            </a: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100" dirty="0" smtClean="0">
                <a:latin typeface="HY동녘M" pitchFamily="18" charset="-127"/>
                <a:ea typeface="HY동녘M" pitchFamily="18" charset="-127"/>
              </a:rPr>
              <a:t>전면 작업과 후면 작업</a:t>
            </a: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100" dirty="0" smtClean="0">
                <a:latin typeface="HY동녘M" pitchFamily="18" charset="-127"/>
                <a:ea typeface="HY동녘M" pitchFamily="18" charset="-127"/>
              </a:rPr>
              <a:t>실행 중인 작업의 목록 보기</a:t>
            </a: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100" dirty="0" smtClean="0">
                <a:latin typeface="HY동녘M" pitchFamily="18" charset="-127"/>
                <a:ea typeface="HY동녘M" pitchFamily="18" charset="-127"/>
              </a:rPr>
              <a:t>Kill </a:t>
            </a:r>
            <a:r>
              <a:rPr lang="ko-KR" altLang="en-US" sz="2100" dirty="0" smtClean="0">
                <a:latin typeface="HY동녘M" pitchFamily="18" charset="-127"/>
                <a:ea typeface="HY동녘M" pitchFamily="18" charset="-127"/>
              </a:rPr>
              <a:t>명령어로 프로세스 강제 종료하기</a:t>
            </a:r>
            <a:endParaRPr lang="en-US" altLang="ko-KR" sz="21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916832"/>
            <a:ext cx="3456384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^z(ctrl + z)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로 작업 일시 중지 시키기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!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3212976"/>
            <a:ext cx="3456384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fg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명령어와 </a:t>
            </a:r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bg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명령어 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!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  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4509120"/>
            <a:ext cx="3456384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jobs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명령어와 </a:t>
            </a:r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명령어 및 플래그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642918"/>
            <a:ext cx="596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변수들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14348" y="1285860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표준 입력으로부터 변수 읽기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7158" y="2786058"/>
            <a:ext cx="8486775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명령은 사용자가 입력한 값을 받아 사용자가 생성한 변수에 저장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표준입력으로부터 한 줄을 읽고 명시된 변수에게 그 줄로부터 연속된 단어들을 할당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남은 단어들은 마지막의 명명된 변수에 할당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만일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하나의 변수만을 지정하면 전체 줄은 그 변수에 저장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형식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read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16-1.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변수 값 설정하기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571612"/>
            <a:ext cx="850112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 rot="10800000">
            <a:off x="4286248" y="264318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9256" y="2285992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Read</a:t>
            </a:r>
            <a:r>
              <a:rPr lang="ko-KR" altLang="en-US" sz="2800" dirty="0" smtClean="0">
                <a:solidFill>
                  <a:srgbClr val="FF0000"/>
                </a:solidFill>
              </a:rPr>
              <a:t>를 통한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err="1" smtClean="0">
                <a:solidFill>
                  <a:srgbClr val="FF0000"/>
                </a:solidFill>
              </a:rPr>
              <a:t>셸</a:t>
            </a:r>
            <a:r>
              <a:rPr lang="ko-KR" altLang="en-US" sz="2800" dirty="0" smtClean="0">
                <a:solidFill>
                  <a:srgbClr val="FF0000"/>
                </a:solidFill>
              </a:rPr>
              <a:t> 변수 값 설정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57158" y="4357694"/>
            <a:ext cx="428628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000496" y="4500570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14942" y="4357694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‘\’ </a:t>
            </a:r>
            <a:r>
              <a:rPr lang="ko-KR" altLang="en-US" sz="2800" dirty="0" smtClean="0">
                <a:solidFill>
                  <a:srgbClr val="FF0000"/>
                </a:solidFill>
              </a:rPr>
              <a:t>사용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85984" y="2428868"/>
            <a:ext cx="57150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16-2.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연산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701205" y="3645024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500174"/>
            <a:ext cx="835824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 rot="10800000">
            <a:off x="3571868" y="2571744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86314" y="2357430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FF0000"/>
                </a:solidFill>
              </a:rPr>
              <a:t>expr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명령어를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사용하여 연산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3714744" y="3786190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57752" y="3571877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값을 가지고 있지 않은 변수를 사용하여 계산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3786182" y="478632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57752" y="4643446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FF0000"/>
                </a:solidFill>
              </a:rPr>
              <a:t>문자값을</a:t>
            </a:r>
            <a:r>
              <a:rPr lang="ko-KR" altLang="en-US" sz="2800" dirty="0" smtClean="0">
                <a:solidFill>
                  <a:srgbClr val="FF0000"/>
                </a:solidFill>
              </a:rPr>
              <a:t> 가지고 있는 변수를 사용하여 계산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14546" y="2428868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16-2.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연산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67744" y="3462908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428736"/>
            <a:ext cx="850836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 rot="10800000">
            <a:off x="3571868" y="2786058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86314" y="271462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-(</a:t>
            </a:r>
            <a:r>
              <a:rPr lang="ko-KR" altLang="en-US" sz="2800" dirty="0" smtClean="0">
                <a:solidFill>
                  <a:srgbClr val="FF0000"/>
                </a:solidFill>
              </a:rPr>
              <a:t>뺄셈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</a:rPr>
              <a:t> 연산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00364" y="3357562"/>
            <a:ext cx="428628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714744" y="3500438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29190" y="3357562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*(</a:t>
            </a:r>
            <a:r>
              <a:rPr lang="ko-KR" altLang="en-US" sz="2800" dirty="0" smtClean="0">
                <a:solidFill>
                  <a:srgbClr val="FF0000"/>
                </a:solidFill>
              </a:rPr>
              <a:t>곱셈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</a:rPr>
              <a:t> 연산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3714744" y="4214818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00628" y="4071942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/ (</a:t>
            </a:r>
            <a:r>
              <a:rPr lang="ko-KR" altLang="en-US" sz="2800" dirty="0" smtClean="0">
                <a:solidFill>
                  <a:srgbClr val="FF0000"/>
                </a:solidFill>
              </a:rPr>
              <a:t>나눗셈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</a:rPr>
              <a:t> 연산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478632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%(</a:t>
            </a:r>
            <a:r>
              <a:rPr lang="ko-KR" altLang="en-US" sz="2800" dirty="0" smtClean="0">
                <a:solidFill>
                  <a:srgbClr val="FF0000"/>
                </a:solidFill>
              </a:rPr>
              <a:t>나머지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</a:rPr>
              <a:t> 연산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3786182" y="4929198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16-2.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 연산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2214554"/>
            <a:ext cx="850658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타원 14"/>
          <p:cNvSpPr/>
          <p:nvPr/>
        </p:nvSpPr>
        <p:spPr>
          <a:xfrm>
            <a:off x="2786050" y="378619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86182" y="378619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16-3. 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비교 함수들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7158" y="1428736"/>
            <a:ext cx="8486775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또는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연산자를 사용하여 조건문의 참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거짓을 평가함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3200" dirty="0" smtClean="0"/>
              <a:t>Ex)test 3 -eq 4  = [ 3 –</a:t>
            </a:r>
            <a:r>
              <a:rPr lang="en-US" altLang="ko-KR" sz="3200" dirty="0" err="1" smtClean="0"/>
              <a:t>eq</a:t>
            </a:r>
            <a:r>
              <a:rPr lang="en-US" altLang="ko-KR" sz="3200" dirty="0" smtClean="0"/>
              <a:t> 4 ]</a:t>
            </a:r>
            <a:endParaRPr lang="ko-KR" altLang="en-US" sz="3200" dirty="0" smtClean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조건이 참이면 종료 상태가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지정되며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거짓이면 종료상태가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아닌 값으로 지정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형식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test  -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옵션  파일명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500042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16-3.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비교 함수들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596" y="1571612"/>
            <a:ext cx="796270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휴먼옛체" pitchFamily="18" charset="-127"/>
                <a:ea typeface="휴먼옛체" pitchFamily="18" charset="-127"/>
              </a:rPr>
              <a:t>-</a:t>
            </a:r>
            <a:r>
              <a:rPr lang="ko-KR" altLang="en-US" dirty="0" smtClean="0">
                <a:latin typeface="휴먼옛체" pitchFamily="18" charset="-127"/>
                <a:ea typeface="휴먼옛체" pitchFamily="18" charset="-127"/>
              </a:rPr>
              <a:t>비교 연산자들</a:t>
            </a:r>
            <a:endParaRPr lang="ko-KR" altLang="en-US" dirty="0"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24" name="Group 3"/>
          <p:cNvGraphicFramePr>
            <a:graphicFrameLocks noGrp="1"/>
          </p:cNvGraphicFramePr>
          <p:nvPr/>
        </p:nvGraphicFramePr>
        <p:xfrm>
          <a:off x="857224" y="2285992"/>
          <a:ext cx="7215238" cy="3357585"/>
        </p:xfrm>
        <a:graphic>
          <a:graphicData uri="http://schemas.openxmlformats.org/drawingml/2006/table">
            <a:tbl>
              <a:tblPr/>
              <a:tblGrid>
                <a:gridCol w="1635279"/>
                <a:gridCol w="5579959"/>
              </a:tblGrid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옵션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–eq 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= 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–ne 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!= 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–gt 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&gt; 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–ge 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&gt;= 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–lt 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&lt; 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–le 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n1 &lt;= 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4393" y="662730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16-3. 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비교 함수들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18" name="Group 3"/>
          <p:cNvGraphicFramePr>
            <a:graphicFrameLocks noGrp="1"/>
          </p:cNvGraphicFramePr>
          <p:nvPr/>
        </p:nvGraphicFramePr>
        <p:xfrm>
          <a:off x="1000100" y="1714488"/>
          <a:ext cx="6983412" cy="2194560"/>
        </p:xfrm>
        <a:graphic>
          <a:graphicData uri="http://schemas.openxmlformats.org/drawingml/2006/table">
            <a:tbl>
              <a:tblPr/>
              <a:tblGrid>
                <a:gridCol w="2303462"/>
                <a:gridCol w="46799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옵션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결과가 참이 되기 위한 조건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-z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문자열의 길이가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-n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문자열의 길이가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아님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=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문자열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같음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!=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문자열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다름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문자열이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00034" y="1214422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휴먼옛체" pitchFamily="18" charset="-127"/>
                <a:ea typeface="휴먼옛체" pitchFamily="18" charset="-127"/>
              </a:rPr>
              <a:t>test </a:t>
            </a:r>
            <a:r>
              <a:rPr lang="ko-KR" altLang="en-US" dirty="0">
                <a:latin typeface="휴먼옛체" pitchFamily="18" charset="-127"/>
                <a:ea typeface="휴먼옛체" pitchFamily="18" charset="-127"/>
              </a:rPr>
              <a:t>문의 문자열을 위한 옵션</a:t>
            </a:r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1000100" y="4500570"/>
          <a:ext cx="7000924" cy="1714512"/>
        </p:xfrm>
        <a:graphic>
          <a:graphicData uri="http://schemas.openxmlformats.org/drawingml/2006/table">
            <a:tbl>
              <a:tblPr/>
              <a:tblGrid>
                <a:gridCol w="1239747"/>
                <a:gridCol w="5761177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옵션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부정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(NOT)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00034" y="4000504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휴먼옛체" pitchFamily="18" charset="-127"/>
                <a:ea typeface="휴먼옛체" pitchFamily="18" charset="-127"/>
              </a:rPr>
              <a:t>test </a:t>
            </a:r>
            <a:r>
              <a:rPr lang="ko-KR" altLang="en-US" dirty="0">
                <a:latin typeface="휴먼옛체" pitchFamily="18" charset="-127"/>
                <a:ea typeface="휴먼옛체" pitchFamily="18" charset="-127"/>
              </a:rPr>
              <a:t>문의 논리 연산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16-3. 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비교 함수들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2071678"/>
            <a:ext cx="838203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 rot="10800000">
            <a:off x="4143372" y="3500438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14942" y="335756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-z </a:t>
            </a:r>
            <a:r>
              <a:rPr lang="ko-KR" altLang="en-US" sz="2400" dirty="0" smtClean="0">
                <a:solidFill>
                  <a:srgbClr val="FF0000"/>
                </a:solidFill>
              </a:rPr>
              <a:t>플래그 사용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143372" y="3929066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4929190" y="4286256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5000628" y="4643446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86380" y="378619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-n </a:t>
            </a:r>
            <a:r>
              <a:rPr lang="ko-KR" altLang="en-US" sz="2400" dirty="0" smtClean="0">
                <a:solidFill>
                  <a:srgbClr val="FF0000"/>
                </a:solidFill>
              </a:rPr>
              <a:t>플래그 사용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198" y="414338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=</a:t>
            </a:r>
            <a:r>
              <a:rPr lang="ko-KR" altLang="en-US" sz="2400" dirty="0" smtClean="0">
                <a:solidFill>
                  <a:srgbClr val="FF0000"/>
                </a:solidFill>
              </a:rPr>
              <a:t>연산자 사용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2198" y="457200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!=</a:t>
            </a:r>
            <a:r>
              <a:rPr lang="ko-KR" altLang="en-US" sz="2400" dirty="0" smtClean="0">
                <a:solidFill>
                  <a:srgbClr val="FF0000"/>
                </a:solidFill>
              </a:rPr>
              <a:t>연산자 사용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16-3. 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비교 함수들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1142984"/>
            <a:ext cx="796270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2000" dirty="0" smtClean="0"/>
              <a:t>-</a:t>
            </a:r>
            <a:r>
              <a:rPr lang="ko-KR" altLang="en-US" sz="2000" dirty="0" smtClean="0"/>
              <a:t>파일 시스템 비교 플래그들</a:t>
            </a:r>
            <a:endParaRPr lang="ko-KR" altLang="en-US" sz="2000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28596" y="1643051"/>
          <a:ext cx="8286808" cy="4842383"/>
        </p:xfrm>
        <a:graphic>
          <a:graphicData uri="http://schemas.openxmlformats.org/drawingml/2006/table">
            <a:tbl>
              <a:tblPr/>
              <a:tblGrid>
                <a:gridCol w="1699608"/>
                <a:gridCol w="6587200"/>
              </a:tblGrid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-L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존재하고 다른 파일을 가리키면 참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심볼릭 링크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-d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디렉터리이면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-e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-ef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두 개의 파일이 똑같이 정의되어 있으면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-f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regular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-nt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첫 번째 파일이 두 번째 파일보다 새로운 것이면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-ot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첫 번째 파일이 두 번째 파일보다 오래되었으면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-g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존재하고 지정된 그룹 안에서 수행되면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-r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존재하고 읽을 수 있으면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-s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존재하고 데이터를 가지면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-w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존재하고 쓸 수 있으면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-x</a:t>
                      </a:r>
                      <a:endParaRPr lang="en-US" sz="16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파일이 존재하고 실행 가능하면 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1. </a:t>
            </a:r>
            <a:r>
              <a:rPr lang="ko-KR" altLang="en-US" sz="2400" dirty="0" err="1" smtClean="0">
                <a:latin typeface="HY동녘M" pitchFamily="18" charset="-127"/>
                <a:ea typeface="HY동녘M" pitchFamily="18" charset="-127"/>
              </a:rPr>
              <a:t>셸에서의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작업 제어 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 중지시키기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1260000"/>
            <a:ext cx="6954590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모든 작업은 프로세스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(Process)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라는 개념을 통해 실현된다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sz="1500" dirty="0"/>
          </a:p>
        </p:txBody>
      </p:sp>
      <p:sp>
        <p:nvSpPr>
          <p:cNvPr id="12" name="번개 11"/>
          <p:cNvSpPr/>
          <p:nvPr/>
        </p:nvSpPr>
        <p:spPr>
          <a:xfrm>
            <a:off x="720000" y="126000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번개 14"/>
          <p:cNvSpPr/>
          <p:nvPr/>
        </p:nvSpPr>
        <p:spPr>
          <a:xfrm>
            <a:off x="720000" y="252000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00000" y="2520000"/>
            <a:ext cx="6954590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실행중인 프로세스는 하나 이상이 될 수 있다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1500" dirty="0"/>
          </a:p>
        </p:txBody>
      </p:sp>
      <p:sp>
        <p:nvSpPr>
          <p:cNvPr id="17" name="번개 16"/>
          <p:cNvSpPr/>
          <p:nvPr/>
        </p:nvSpPr>
        <p:spPr>
          <a:xfrm>
            <a:off x="720000" y="378000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00000" y="3780000"/>
            <a:ext cx="7776456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프로세스는 작업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(jobs)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라고 하며 현재 실행중인 작업은 현행 작업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(current job)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이라 한다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1500" dirty="0"/>
          </a:p>
        </p:txBody>
      </p:sp>
      <p:sp>
        <p:nvSpPr>
          <p:cNvPr id="19" name="번개 18"/>
          <p:cNvSpPr/>
          <p:nvPr/>
        </p:nvSpPr>
        <p:spPr>
          <a:xfrm>
            <a:off x="720000" y="504000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5013176"/>
            <a:ext cx="7272400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작업은 일시 중지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실행 중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종료의 세가지 상태 정보를 지닌다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852936"/>
            <a:ext cx="541260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16-4.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조건문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71472" y="1571612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then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57158" y="2643182"/>
            <a:ext cx="8486775" cy="184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다음의 조건식이 참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(true)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이면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뒤의 명령어들을 실행하라는 의미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조건이 비교될 때 결과값이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이면 참으로 인식</a:t>
            </a:r>
          </a:p>
        </p:txBody>
      </p:sp>
      <p:graphicFrame>
        <p:nvGraphicFramePr>
          <p:cNvPr id="24" name="Group 15"/>
          <p:cNvGraphicFramePr>
            <a:graphicFrameLocks noGrp="1"/>
          </p:cNvGraphicFramePr>
          <p:nvPr/>
        </p:nvGraphicFramePr>
        <p:xfrm>
          <a:off x="1428728" y="4643446"/>
          <a:ext cx="6119812" cy="1655763"/>
        </p:xfrm>
        <a:graphic>
          <a:graphicData uri="http://schemas.openxmlformats.org/drawingml/2006/table">
            <a:tbl>
              <a:tblPr/>
              <a:tblGrid>
                <a:gridCol w="6119812"/>
              </a:tblGrid>
              <a:tr h="165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if [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]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then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조건이 참이면 명령들을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fi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16-4.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조건문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42910" y="1571612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 then  else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7158" y="2786058"/>
            <a:ext cx="848677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조건문이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참이면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아래의 명령어들이 수행되고 그렇지 않을 경우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 명령어들이 수행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290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Group 15"/>
          <p:cNvGraphicFramePr>
            <a:graphicFrameLocks noGrp="1"/>
          </p:cNvGraphicFramePr>
          <p:nvPr/>
        </p:nvGraphicFramePr>
        <p:xfrm>
          <a:off x="714348" y="4214818"/>
          <a:ext cx="7273925" cy="2160588"/>
        </p:xfrm>
        <a:graphic>
          <a:graphicData uri="http://schemas.openxmlformats.org/drawingml/2006/table">
            <a:tbl>
              <a:tblPr/>
              <a:tblGrid>
                <a:gridCol w="7273925"/>
              </a:tblGrid>
              <a:tr h="2160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if [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]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then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조건이 참이면 명령어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들을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else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조건이 거짓이면 명령어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들을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fi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16-4.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조건문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42910" y="1285860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 then  elif 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7158" y="2143116"/>
            <a:ext cx="8486775" cy="126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참이면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 명령들이 수행되고 조건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참이면 그 뒤의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 명령어가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참이 아니면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 명령어를 수행</a:t>
            </a:r>
          </a:p>
        </p:txBody>
      </p:sp>
      <p:graphicFrame>
        <p:nvGraphicFramePr>
          <p:cNvPr id="16" name="Group 15"/>
          <p:cNvGraphicFramePr>
            <a:graphicFrameLocks noGrp="1"/>
          </p:cNvGraphicFramePr>
          <p:nvPr/>
        </p:nvGraphicFramePr>
        <p:xfrm>
          <a:off x="642910" y="3643314"/>
          <a:ext cx="7416800" cy="2809875"/>
        </p:xfrm>
        <a:graphic>
          <a:graphicData uri="http://schemas.openxmlformats.org/drawingml/2006/table">
            <a:tbl>
              <a:tblPr/>
              <a:tblGrid>
                <a:gridCol w="7416800"/>
              </a:tblGrid>
              <a:tr h="2809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if [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1]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then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이 참이면 명령들을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elif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 [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2]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then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가 참이면 명령들을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else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1,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가 거짓이면 명령들을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fi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2"/>
                          <a:cs typeface="한컴바탕" pitchFamily="18" charset="2"/>
                        </a:rPr>
                        <a:t>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420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16-4.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조건문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785926"/>
            <a:ext cx="842968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000496" y="385762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조건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496" y="435769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조건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가 참일때 명령들 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0496" y="485776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조건</a:t>
            </a:r>
            <a:r>
              <a:rPr lang="en-US" altLang="ko-KR" dirty="0" smtClean="0">
                <a:solidFill>
                  <a:srgbClr val="FF0000"/>
                </a:solidFill>
              </a:rPr>
              <a:t>1,</a:t>
            </a:r>
            <a:r>
              <a:rPr lang="ko-KR" altLang="en-US" dirty="0" smtClean="0">
                <a:solidFill>
                  <a:srgbClr val="FF0000"/>
                </a:solidFill>
              </a:rPr>
              <a:t>조건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가 모두 거짓일때 명령들 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0496" y="550070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6" y="328612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조건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이 참일때 명령들 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0496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조건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16-4.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조건문</a:t>
            </a:r>
            <a:endParaRPr lang="en-US" altLang="ko-KR" sz="28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1472" y="928670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1472" y="1785926"/>
            <a:ext cx="7715303" cy="571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단일 문자열의 값에 근거한 다중 선택의 분기를 지원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Bourne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쉘에서는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쉘에서는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문법 구조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914400" marR="0" lvl="2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스트링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</a:p>
          <a:p>
            <a:pPr marL="914400" marR="0" lvl="2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패턴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command list ;;</a:t>
            </a:r>
          </a:p>
          <a:p>
            <a:pPr marL="914400" marR="0" lvl="2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…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14400" marR="0" lvl="2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패턴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n) command list ;;</a:t>
            </a:r>
          </a:p>
          <a:p>
            <a:pPr marL="914400" marR="0" lvl="2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esac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Parameter(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스트링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일치하는 패턴을 가진 명령 행이 수행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패턴 검색에는 와일드 카드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(?, *)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사용 가능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16-5.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순환문</a:t>
            </a:r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00034" y="1142984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7158" y="1857364"/>
            <a:ext cx="8486775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각 반복기간 동안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반복변수의 다른 값을 사용하여 명령의 목록이 여러 차례 실행되도록 함</a:t>
            </a:r>
          </a:p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단어 리스트에 있는 각각의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단어값을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변수값으로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할당하여 명령어 리스트들을 실행</a:t>
            </a:r>
          </a:p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문법 구조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1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in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]</a:t>
            </a:r>
          </a:p>
          <a:p>
            <a:pPr marL="457200" marR="0" lvl="1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</a:t>
            </a:r>
          </a:p>
          <a:p>
            <a:pPr marL="457200" marR="0" lvl="1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	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명령리스트</a:t>
            </a:r>
          </a:p>
          <a:p>
            <a:pPr marL="457200" marR="0" lvl="1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done</a:t>
            </a:r>
          </a:p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56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다음에 설정된 변수 리스트의 값이 변수에 할당되는 동안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done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까지의 명령 행이 수행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16-5. </a:t>
            </a:r>
            <a:r>
              <a:rPr lang="ko-KR" altLang="en-US" sz="2800" dirty="0" err="1" smtClean="0">
                <a:latin typeface="HY동녘M" pitchFamily="18" charset="-127"/>
                <a:ea typeface="HY동녘M" pitchFamily="18" charset="-127"/>
              </a:rPr>
              <a:t>순환문</a:t>
            </a:r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14348" y="1285860"/>
            <a:ext cx="779303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8596" y="1857364"/>
            <a:ext cx="8486775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문법 구조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명령리스트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[break]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[continue]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done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조건이 참인 동안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done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사이의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명령행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수행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명령은 강제로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종료할 때 사용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강제로 다음 조건을 비교하고자 할 때 사용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3" y="66273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16-6. bash</a:t>
            </a:r>
            <a:r>
              <a:rPr lang="ko-KR" altLang="en-US" sz="2800" dirty="0" smtClean="0">
                <a:latin typeface="HY동녘M" pitchFamily="18" charset="-127"/>
                <a:ea typeface="HY동녘M" pitchFamily="18" charset="-127"/>
              </a:rPr>
              <a:t>함수</a:t>
            </a:r>
            <a:r>
              <a:rPr lang="en-US" altLang="ko-KR" sz="2800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627800" y="7243770"/>
            <a:ext cx="1905000" cy="457200"/>
          </a:xfrm>
          <a:noFill/>
        </p:spPr>
        <p:txBody>
          <a:bodyPr/>
          <a:lstStyle/>
          <a:p>
            <a:fld id="{36D2B20E-D92E-4B72-9679-E79FC1612580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7158" y="1357298"/>
            <a:ext cx="8486775" cy="2417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본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쉘에서는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함수를 정의할 수 있음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csh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alias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비슷한 함수 제공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선언 형식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functionname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</a:rPr>
              <a:t>{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수행문장들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714752"/>
            <a:ext cx="83934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8000992" y="61436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0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1673932" y="1988840"/>
            <a:ext cx="5778388" cy="2880320"/>
            <a:chOff x="1673932" y="1988840"/>
            <a:chExt cx="5778388" cy="2880320"/>
          </a:xfrm>
        </p:grpSpPr>
        <p:sp>
          <p:nvSpPr>
            <p:cNvPr id="4" name="대각선 방향의 모서리가 둥근 사각형 3"/>
            <p:cNvSpPr/>
            <p:nvPr/>
          </p:nvSpPr>
          <p:spPr>
            <a:xfrm>
              <a:off x="1673932" y="1988840"/>
              <a:ext cx="5778388" cy="2880320"/>
            </a:xfrm>
            <a:prstGeom prst="round2Diag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대각선 방향의 모서리가 둥근 사각형 4"/>
            <p:cNvSpPr/>
            <p:nvPr/>
          </p:nvSpPr>
          <p:spPr>
            <a:xfrm>
              <a:off x="1826822" y="2168860"/>
              <a:ext cx="5472608" cy="2520280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26042"/>
            <a:ext cx="863098" cy="86309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19866" y="536805"/>
            <a:ext cx="2412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309320"/>
            <a:ext cx="2412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3306" y="3105834"/>
            <a:ext cx="23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269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51520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1. </a:t>
            </a:r>
            <a:r>
              <a:rPr lang="ko-KR" altLang="en-US" sz="2400" dirty="0" err="1" smtClean="0">
                <a:latin typeface="HY동녘M" pitchFamily="18" charset="-127"/>
                <a:ea typeface="HY동녘M" pitchFamily="18" charset="-127"/>
              </a:rPr>
              <a:t>셸에서의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작업 제어 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 중지시키기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260000"/>
            <a:ext cx="3456384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^z(ctrl + z)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로 작업 일시 중지 시키기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!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sz="1500" dirty="0"/>
          </a:p>
        </p:txBody>
      </p:sp>
      <p:sp>
        <p:nvSpPr>
          <p:cNvPr id="12" name="번개 11"/>
          <p:cNvSpPr/>
          <p:nvPr/>
        </p:nvSpPr>
        <p:spPr>
          <a:xfrm>
            <a:off x="611560" y="126000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28800"/>
            <a:ext cx="3816424" cy="36004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132856"/>
            <a:ext cx="3816424" cy="1944216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221088"/>
            <a:ext cx="3816424" cy="61918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번개 20"/>
          <p:cNvSpPr/>
          <p:nvPr/>
        </p:nvSpPr>
        <p:spPr>
          <a:xfrm>
            <a:off x="457200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8024" y="1268760"/>
            <a:ext cx="3456384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fg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명령어로 작업 재개 시키기 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!</a:t>
            </a:r>
            <a:endParaRPr lang="ko-KR" altLang="en-US" sz="15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1628800"/>
            <a:ext cx="3821356" cy="12241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572000" y="2996952"/>
            <a:ext cx="410445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다시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man sort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명령어를 치지 않고 </a:t>
            </a:r>
            <a:r>
              <a:rPr lang="en-US" altLang="ko-KR" sz="1400" dirty="0" err="1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fg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만 입력하면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바로 해당 프로세스를 실행할 수 있다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전면 작업과 후면 작업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2"/>
            <a:ext cx="345638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전면 작업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fg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(foreground)</a:t>
            </a:r>
            <a:endParaRPr lang="ko-KR" altLang="en-US" dirty="0"/>
          </a:p>
        </p:txBody>
      </p:sp>
      <p:sp>
        <p:nvSpPr>
          <p:cNvPr id="12" name="번개 11"/>
          <p:cNvSpPr/>
          <p:nvPr/>
        </p:nvSpPr>
        <p:spPr>
          <a:xfrm>
            <a:off x="61156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2399622"/>
            <a:ext cx="345638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후면 작업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bg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(background)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1700808"/>
            <a:ext cx="345638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사용자가 모니터와 키보드를 통해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직접 입출력을 주고받을 수 있는 작업</a:t>
            </a:r>
            <a:endParaRPr lang="ko-KR" altLang="en-US" sz="1400" dirty="0"/>
          </a:p>
        </p:txBody>
      </p:sp>
      <p:sp>
        <p:nvSpPr>
          <p:cNvPr id="19" name="번개 18"/>
          <p:cNvSpPr/>
          <p:nvPr/>
        </p:nvSpPr>
        <p:spPr>
          <a:xfrm>
            <a:off x="611560" y="2431521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7584" y="2924944"/>
            <a:ext cx="3600400" cy="16004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사용자와 직접적으로 입출력을 주고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받을 수 없다는 점만 제외하면 전면 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작업과 다른 점이 거의 없음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명령어를 입력할 때 뒤에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&amp;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를 붙여주면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후면 작업이 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자동 통보 기능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전면 작업이 필요 할 시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해당 작업을 일시 중지 시키고 통보 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  <p:sp>
        <p:nvSpPr>
          <p:cNvPr id="24" name="번개 23"/>
          <p:cNvSpPr/>
          <p:nvPr/>
        </p:nvSpPr>
        <p:spPr>
          <a:xfrm>
            <a:off x="611560" y="4725144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7584" y="4653136"/>
            <a:ext cx="345638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작업 전환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5157192"/>
            <a:ext cx="345638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작업을 일시 중지 시킨 다음 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fg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나 </a:t>
            </a: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bg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명령어를 입력한다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  <p:sp>
        <p:nvSpPr>
          <p:cNvPr id="27" name="번개 26"/>
          <p:cNvSpPr/>
          <p:nvPr/>
        </p:nvSpPr>
        <p:spPr>
          <a:xfrm>
            <a:off x="4716016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32040" y="1196752"/>
            <a:ext cx="345638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주의 할 점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32040" y="1700808"/>
            <a:ext cx="367240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일시 정지 된 작업도 시스템 자원 소모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!</a:t>
            </a:r>
          </a:p>
          <a:p>
            <a:pPr marL="342900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     적절한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일시 정지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사용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다른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사용자에게 영향을 끼칠 수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반환은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강제종료 함으로써 가능하다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1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stty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tostop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명령어로 후면작업 프로세스의 문제를 해결할 수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전면 작업과 후면 작업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7" y="1124744"/>
            <a:ext cx="3935565" cy="1296144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124744"/>
            <a:ext cx="7105650" cy="191452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284984"/>
            <a:ext cx="7128792" cy="18002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284984"/>
            <a:ext cx="7105650" cy="191452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작업의 목록 보기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2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jobs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현재 작업중인 프로세스 목록 보기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  <p:sp>
        <p:nvSpPr>
          <p:cNvPr id="12" name="번개 11"/>
          <p:cNvSpPr/>
          <p:nvPr/>
        </p:nvSpPr>
        <p:spPr>
          <a:xfrm>
            <a:off x="61156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198" y="1619999"/>
            <a:ext cx="5214970" cy="18000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번개 21"/>
          <p:cNvSpPr/>
          <p:nvPr/>
        </p:nvSpPr>
        <p:spPr>
          <a:xfrm>
            <a:off x="611560" y="3645024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9592" y="3573016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en-US" altLang="ko-KR" sz="15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jobs</a:t>
            </a:r>
            <a:r>
              <a:rPr lang="ko-KR" altLang="en-US" sz="15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보다 상세하게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현재 작업중인 프로세스 목록 보기 </a:t>
            </a:r>
            <a:endParaRPr lang="ko-KR" altLang="en-US" sz="15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077072"/>
            <a:ext cx="5184576" cy="2016224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작업의 목록 보기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2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명령어와 함께 쓰면 유용한 플래그들</a:t>
            </a:r>
            <a:endParaRPr lang="ko-KR" altLang="en-US" sz="1500" dirty="0"/>
          </a:p>
        </p:txBody>
      </p:sp>
      <p:sp>
        <p:nvSpPr>
          <p:cNvPr id="12" name="번개 11"/>
          <p:cNvSpPr/>
          <p:nvPr/>
        </p:nvSpPr>
        <p:spPr>
          <a:xfrm>
            <a:off x="61156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roup 43"/>
          <p:cNvGraphicFramePr>
            <a:graphicFrameLocks noGrp="1"/>
          </p:cNvGraphicFramePr>
          <p:nvPr/>
        </p:nvGraphicFramePr>
        <p:xfrm>
          <a:off x="899592" y="1700810"/>
          <a:ext cx="7488832" cy="4540550"/>
        </p:xfrm>
        <a:graphic>
          <a:graphicData uri="http://schemas.openxmlformats.org/drawingml/2006/table">
            <a:tbl>
              <a:tblPr/>
              <a:tblGrid>
                <a:gridCol w="823902"/>
                <a:gridCol w="6664930"/>
              </a:tblGrid>
              <a:tr h="42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itchFamily="18" charset="-127"/>
                          <a:ea typeface="HY동녘B" pitchFamily="18" charset="-127"/>
                        </a:rPr>
                        <a:t>플래그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itchFamily="18" charset="-127"/>
                          <a:ea typeface="HY동녘B" pitchFamily="18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83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시스템에 설치된 모든 터미널에 대해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그 터미널들에 연관된 모든 프로세스의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목록을 표시한다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현재 시스템상에 존재하는 모든 프로세스들의 목록을 표시한다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운영체제가 필요한 프로세스들을 제외한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나머지 모든 프로세스들의 목록을 표시한다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각각의 프로세스 정보를 자세히 표시한다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-t xx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터미널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ttyxx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에 연관된 프로세스들만을 표시한다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출력 형태를 사용자 중심적으로 만든다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프로세스 정보를 출력할 때 사용하는 한 줄의 길이를 보다 넓게 강제 설정하고자 할 때 사용하는 플래그이다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 –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ww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와 같이 여러 번 사용하면 한 줄의 길이를 보다 넓게 설정한다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운영체제의 일부로 실행되는 프로세스들을 표시한다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467833" y="2027274"/>
            <a:ext cx="1255746" cy="4188772"/>
            <a:chOff x="467833" y="2027274"/>
            <a:chExt cx="1255746" cy="4188772"/>
          </a:xfrm>
        </p:grpSpPr>
        <p:sp>
          <p:nvSpPr>
            <p:cNvPr id="18" name="직사각형 17"/>
            <p:cNvSpPr/>
            <p:nvPr/>
          </p:nvSpPr>
          <p:spPr>
            <a:xfrm>
              <a:off x="931491" y="3162234"/>
              <a:ext cx="792088" cy="432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h="114300" prst="riblet"/>
              <a:bevelB/>
              <a:extrusionClr>
                <a:schemeClr val="accent4">
                  <a:lumMod val="50000"/>
                </a:schemeClr>
              </a:extrusionClr>
              <a:contourClr>
                <a:schemeClr val="bg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0858" y="5783998"/>
              <a:ext cx="792088" cy="432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scene3d>
              <a:camera prst="orthographicFront"/>
              <a:lightRig rig="threePt" dir="t"/>
            </a:scene3d>
            <a:sp3d extrusionH="76200">
              <a:bevelT w="114300" h="11430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67833" y="2027274"/>
              <a:ext cx="431759" cy="3969489"/>
              <a:chOff x="467833" y="2027274"/>
              <a:chExt cx="431759" cy="3969489"/>
            </a:xfrm>
          </p:grpSpPr>
          <p:sp>
            <p:nvSpPr>
              <p:cNvPr id="40" name="자유형 39"/>
              <p:cNvSpPr/>
              <p:nvPr/>
            </p:nvSpPr>
            <p:spPr>
              <a:xfrm>
                <a:off x="591879" y="2488019"/>
                <a:ext cx="248093" cy="903767"/>
              </a:xfrm>
              <a:custGeom>
                <a:avLst/>
                <a:gdLst>
                  <a:gd name="connsiteX0" fmla="*/ 248093 w 248093"/>
                  <a:gd name="connsiteY0" fmla="*/ 903767 h 903767"/>
                  <a:gd name="connsiteX1" fmla="*/ 3544 w 248093"/>
                  <a:gd name="connsiteY1" fmla="*/ 244548 h 903767"/>
                  <a:gd name="connsiteX2" fmla="*/ 226828 w 248093"/>
                  <a:gd name="connsiteY2" fmla="*/ 0 h 90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093" h="903767">
                    <a:moveTo>
                      <a:pt x="248093" y="903767"/>
                    </a:moveTo>
                    <a:cubicBezTo>
                      <a:pt x="127590" y="649471"/>
                      <a:pt x="7088" y="395176"/>
                      <a:pt x="3544" y="244548"/>
                    </a:cubicBezTo>
                    <a:cubicBezTo>
                      <a:pt x="0" y="93920"/>
                      <a:pt x="113414" y="46960"/>
                      <a:pt x="226828" y="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467833" y="2027274"/>
                <a:ext cx="350874" cy="3969489"/>
              </a:xfrm>
              <a:custGeom>
                <a:avLst/>
                <a:gdLst>
                  <a:gd name="connsiteX0" fmla="*/ 350874 w 350874"/>
                  <a:gd name="connsiteY0" fmla="*/ 3969489 h 3969489"/>
                  <a:gd name="connsiteX1" fmla="*/ 0 w 350874"/>
                  <a:gd name="connsiteY1" fmla="*/ 588335 h 3969489"/>
                  <a:gd name="connsiteX2" fmla="*/ 350874 w 350874"/>
                  <a:gd name="connsiteY2" fmla="*/ 439479 h 396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874" h="3969489">
                    <a:moveTo>
                      <a:pt x="350874" y="3969489"/>
                    </a:moveTo>
                    <a:cubicBezTo>
                      <a:pt x="175437" y="2573079"/>
                      <a:pt x="0" y="1176670"/>
                      <a:pt x="0" y="588335"/>
                    </a:cubicBezTo>
                    <a:cubicBezTo>
                      <a:pt x="0" y="0"/>
                      <a:pt x="175437" y="219739"/>
                      <a:pt x="350874" y="43947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줄무늬가 있는 오른쪽 화살표 41"/>
              <p:cNvSpPr/>
              <p:nvPr/>
            </p:nvSpPr>
            <p:spPr>
              <a:xfrm>
                <a:off x="755576" y="2348880"/>
                <a:ext cx="144016" cy="288032"/>
              </a:xfrm>
              <a:prstGeom prst="stripedRightArrow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ood" dir="t">
              <a:rot lat="0" lon="0" rev="1800000"/>
            </a:lightRig>
          </a:scene3d>
          <a:sp3d extrusionH="101600" contourW="12700" prstMaterial="metal">
            <a:bevelT w="2032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9211" y="188640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000" y="540000"/>
            <a:ext cx="75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실행 중인 작업의 목록 보기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2"/>
            <a:ext cx="712879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 사용 예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ps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-ax</a:t>
            </a:r>
            <a:endParaRPr lang="ko-KR" altLang="en-US" sz="1500" dirty="0"/>
          </a:p>
        </p:txBody>
      </p:sp>
      <p:sp>
        <p:nvSpPr>
          <p:cNvPr id="12" name="번개 11"/>
          <p:cNvSpPr/>
          <p:nvPr/>
        </p:nvSpPr>
        <p:spPr>
          <a:xfrm>
            <a:off x="611560" y="1268760"/>
            <a:ext cx="216024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75856" y="1840468"/>
            <a:ext cx="1008112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/>
            <a:r>
              <a:rPr lang="ko-KR" altLang="en-US" sz="13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현재 상태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11560" y="1556792"/>
            <a:ext cx="4464496" cy="936104"/>
            <a:chOff x="611560" y="1556792"/>
            <a:chExt cx="4464496" cy="936104"/>
          </a:xfrm>
        </p:grpSpPr>
        <p:grpSp>
          <p:nvGrpSpPr>
            <p:cNvPr id="42" name="그룹 41"/>
            <p:cNvGrpSpPr/>
            <p:nvPr/>
          </p:nvGrpSpPr>
          <p:grpSpPr>
            <a:xfrm>
              <a:off x="611560" y="1556792"/>
              <a:ext cx="2160240" cy="652428"/>
              <a:chOff x="611560" y="1556792"/>
              <a:chExt cx="2160240" cy="6524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1560" y="1916832"/>
                <a:ext cx="1224136" cy="292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342900" indent="-342900"/>
                <a:r>
                  <a:rPr lang="ko-KR" altLang="en-US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프로세스 </a:t>
                </a:r>
                <a:r>
                  <a:rPr lang="en-US" altLang="ko-KR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ID</a:t>
                </a:r>
                <a:endParaRPr lang="ko-KR" altLang="en-US" sz="1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7664" y="1556792"/>
                <a:ext cx="1224136" cy="292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342900" indent="-342900"/>
                <a:r>
                  <a:rPr lang="ko-KR" altLang="en-US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연관된 </a:t>
                </a:r>
                <a:r>
                  <a:rPr lang="en-US" altLang="ko-KR" sz="1300" dirty="0" err="1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tty</a:t>
                </a:r>
                <a:endParaRPr lang="ko-KR" altLang="en-US" sz="13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331640" y="1844824"/>
              <a:ext cx="3744416" cy="648072"/>
              <a:chOff x="1331640" y="1844824"/>
              <a:chExt cx="3744416" cy="648072"/>
            </a:xfrm>
          </p:grpSpPr>
          <p:sp>
            <p:nvSpPr>
              <p:cNvPr id="16" name="아래쪽 화살표 15"/>
              <p:cNvSpPr/>
              <p:nvPr/>
            </p:nvSpPr>
            <p:spPr>
              <a:xfrm>
                <a:off x="1331640" y="2204864"/>
                <a:ext cx="288032" cy="288032"/>
              </a:xfrm>
              <a:prstGeom prst="down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아래쪽 화살표 19"/>
              <p:cNvSpPr/>
              <p:nvPr/>
            </p:nvSpPr>
            <p:spPr>
              <a:xfrm>
                <a:off x="2051720" y="1844824"/>
                <a:ext cx="288032" cy="648072"/>
              </a:xfrm>
              <a:prstGeom prst="down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아래쪽 화살표 21"/>
              <p:cNvSpPr/>
              <p:nvPr/>
            </p:nvSpPr>
            <p:spPr>
              <a:xfrm>
                <a:off x="3563888" y="2132856"/>
                <a:ext cx="288032" cy="360040"/>
              </a:xfrm>
              <a:prstGeom prst="down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아래쪽 화살표 23"/>
              <p:cNvSpPr/>
              <p:nvPr/>
            </p:nvSpPr>
            <p:spPr>
              <a:xfrm>
                <a:off x="4788024" y="1844824"/>
                <a:ext cx="288032" cy="648072"/>
              </a:xfrm>
              <a:prstGeom prst="down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564905"/>
            <a:ext cx="7056784" cy="1944216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43" name="그룹 42"/>
          <p:cNvGrpSpPr/>
          <p:nvPr/>
        </p:nvGrpSpPr>
        <p:grpSpPr>
          <a:xfrm>
            <a:off x="4067944" y="1192396"/>
            <a:ext cx="2736304" cy="1300500"/>
            <a:chOff x="4067944" y="1192396"/>
            <a:chExt cx="2736304" cy="1300500"/>
          </a:xfrm>
        </p:grpSpPr>
        <p:sp>
          <p:nvSpPr>
            <p:cNvPr id="32" name="아래쪽 화살표 31"/>
            <p:cNvSpPr/>
            <p:nvPr/>
          </p:nvSpPr>
          <p:spPr>
            <a:xfrm>
              <a:off x="6012160" y="1484784"/>
              <a:ext cx="288032" cy="1008112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067944" y="1192396"/>
              <a:ext cx="2736304" cy="656784"/>
              <a:chOff x="4067944" y="1192396"/>
              <a:chExt cx="2736304" cy="65678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7944" y="1556792"/>
                <a:ext cx="2088232" cy="292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342900" indent="-342900"/>
                <a:r>
                  <a:rPr lang="ko-KR" altLang="en-US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현재 까지 </a:t>
                </a:r>
                <a:r>
                  <a:rPr lang="en-US" altLang="ko-KR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CPU </a:t>
                </a:r>
                <a:r>
                  <a:rPr lang="ko-KR" altLang="en-US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사용 시간</a:t>
                </a:r>
                <a:endParaRPr lang="ko-KR" altLang="en-US" sz="1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652120" y="1192396"/>
                <a:ext cx="1152128" cy="292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342900" indent="-342900"/>
                <a:r>
                  <a:rPr lang="ko-KR" altLang="en-US" sz="1300" dirty="0" smtClean="0">
                    <a:solidFill>
                      <a:srgbClr val="FF0000"/>
                    </a:solidFill>
                    <a:latin typeface="HY동녘M" pitchFamily="18" charset="-127"/>
                    <a:ea typeface="HY동녘M" pitchFamily="18" charset="-127"/>
                  </a:rPr>
                  <a:t>실행한 명령</a:t>
                </a:r>
                <a:endParaRPr lang="ko-KR" altLang="en-US" sz="13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084787"/>
            <a:ext cx="7056784" cy="115252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6" name="타원 35"/>
          <p:cNvSpPr/>
          <p:nvPr/>
        </p:nvSpPr>
        <p:spPr>
          <a:xfrm>
            <a:off x="4175968" y="4545128"/>
            <a:ext cx="108000" cy="36000"/>
          </a:xfrm>
          <a:prstGeom prst="ellipse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161218" y="4653136"/>
            <a:ext cx="144016" cy="72008"/>
          </a:xfrm>
          <a:prstGeom prst="ellipse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139952" y="4797152"/>
            <a:ext cx="180000" cy="108000"/>
          </a:xfrm>
          <a:prstGeom prst="ellipse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118686" y="4951801"/>
            <a:ext cx="216000" cy="144000"/>
          </a:xfrm>
          <a:prstGeom prst="ellipse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840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2118</Words>
  <Application>Microsoft Office PowerPoint</Application>
  <PresentationFormat>화면 슬라이드 쇼(4:3)</PresentationFormat>
  <Paragraphs>406</Paragraphs>
  <Slides>38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0" baseType="lpstr">
      <vt:lpstr>Office 테마</vt:lpstr>
      <vt:lpstr>Visio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km</cp:lastModifiedBy>
  <cp:revision>123</cp:revision>
  <dcterms:created xsi:type="dcterms:W3CDTF">2011-08-18T01:53:11Z</dcterms:created>
  <dcterms:modified xsi:type="dcterms:W3CDTF">2011-11-23T03:47:32Z</dcterms:modified>
</cp:coreProperties>
</file>