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0" r:id="rId1"/>
  </p:sldMasterIdLst>
  <p:notesMasterIdLst>
    <p:notesMasterId r:id="rId18"/>
  </p:notesMasterIdLst>
  <p:sldIdLst>
    <p:sldId id="287" r:id="rId2"/>
    <p:sldId id="296" r:id="rId3"/>
    <p:sldId id="283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277" r:id="rId17"/>
  </p:sldIdLst>
  <p:sldSz cx="9144000" cy="6858000" type="screen4x3"/>
  <p:notesSz cx="6805613" cy="9939338"/>
  <p:embeddedFontLst>
    <p:embeddedFont>
      <p:font typeface="나눔고딕" charset="-127"/>
      <p:regular r:id="rId19"/>
      <p:bold r:id="rId20"/>
    </p:embeddedFont>
    <p:embeddedFont>
      <p:font typeface="Lucida Sans" pitchFamily="34" charset="0"/>
      <p:regular r:id="rId21"/>
      <p:bold r:id="rId22"/>
      <p:italic r:id="rId23"/>
      <p:boldItalic r:id="rId24"/>
    </p:embeddedFont>
    <p:embeddedFont>
      <p:font typeface="맑은 고딕" pitchFamily="50" charset="-127"/>
      <p:regular r:id="rId25"/>
      <p:bold r:id="rId26"/>
    </p:embeddedFont>
    <p:embeddedFont>
      <p:font typeface="Wingdings 2" pitchFamily="18" charset="2"/>
      <p:regular r:id="rId27"/>
    </p:embeddedFont>
    <p:embeddedFont>
      <p:font typeface="HY견고딕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FF873C"/>
    <a:srgbClr val="FD7C35"/>
    <a:srgbClr val="FF8232"/>
    <a:srgbClr val="FF963C"/>
    <a:srgbClr val="FF863B"/>
    <a:srgbClr val="FF9933"/>
    <a:srgbClr val="FF7D25"/>
    <a:srgbClr val="FF6E00"/>
    <a:srgbClr val="FF822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2" autoAdjust="0"/>
    <p:restoredTop sz="94660"/>
  </p:normalViewPr>
  <p:slideViewPr>
    <p:cSldViewPr>
      <p:cViewPr>
        <p:scale>
          <a:sx n="81" d="100"/>
          <a:sy n="81" d="100"/>
        </p:scale>
        <p:origin x="-2880" y="-840"/>
      </p:cViewPr>
      <p:guideLst>
        <p:guide orient="horz" pos="900"/>
        <p:guide orient="horz" pos="210"/>
        <p:guide orient="horz" pos="2795"/>
        <p:guide orient="horz" pos="4110"/>
        <p:guide orient="horz" pos="935"/>
        <p:guide pos="2880"/>
        <p:guide pos="5507"/>
        <p:guide pos="1127"/>
        <p:guide pos="267"/>
        <p:guide pos="14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991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780" r:id="rId13"/>
    <p:sldLayoutId id="2147483771" r:id="rId14"/>
    <p:sldLayoutId id="2147483770" r:id="rId15"/>
    <p:sldLayoutId id="2147483786" r:id="rId16"/>
    <p:sldLayoutId id="2147483787" r:id="rId17"/>
    <p:sldLayoutId id="2147483788" r:id="rId18"/>
    <p:sldLayoutId id="2147483781" r:id="rId19"/>
    <p:sldLayoutId id="2147483782" r:id="rId20"/>
    <p:sldLayoutId id="2147483783" r:id="rId21"/>
    <p:sldLayoutId id="2147483784" r:id="rId22"/>
    <p:sldLayoutId id="2147483789" r:id="rId23"/>
    <p:sldLayoutId id="2147483790" r:id="rId24"/>
    <p:sldLayoutId id="2147483791" r:id="rId25"/>
    <p:sldLayoutId id="2147483785" r:id="rId26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338914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   1</a:t>
            </a:r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조</a:t>
            </a:r>
            <a:r>
              <a:rPr lang="en-US" altLang="ko-KR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</a:t>
            </a:r>
          </a:p>
          <a:p>
            <a:r>
              <a:rPr lang="en-US" altLang="ko-KR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   20104251 </a:t>
            </a:r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김동준</a:t>
            </a:r>
            <a:endParaRPr lang="en-US" altLang="ko-KR" sz="2000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      20092500 </a:t>
            </a:r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민경준 </a:t>
            </a:r>
            <a:endParaRPr lang="en-US" altLang="ko-KR" sz="2000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     </a:t>
            </a:r>
            <a:endParaRPr lang="ko-KR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006" y="834022"/>
            <a:ext cx="6359433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20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리눅스</a:t>
            </a:r>
            <a:r>
              <a:rPr lang="ko-KR" altLang="en-US" sz="42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 시스템 이론 및 실험</a:t>
            </a:r>
            <a:endParaRPr lang="en-US" altLang="ko-KR" sz="4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  <a:p>
            <a:pPr algn="r"/>
            <a:r>
              <a:rPr lang="en-US" altLang="ko-KR" sz="2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Linux System and Lab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80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17.2 </a:t>
            </a:r>
            <a:r>
              <a:rPr lang="ko-KR" altLang="en-US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내가 가진 명령어의 개수 </a:t>
            </a:r>
            <a:r>
              <a:rPr lang="en-US" altLang="ko-KR" sz="2800" b="1" spc="-8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cmdcnt</a:t>
            </a:r>
            <a:r>
              <a:rPr lang="en-US" altLang="ko-KR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660" y="1769815"/>
            <a:ext cx="8286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cmdcnt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 program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PATH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안에 저장된 모든 디렉터리들을 찾아서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그 안에 들어 있는 실행 파일의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수를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합산하는 프로그램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PATH</a:t>
            </a:r>
            <a:r>
              <a:rPr lang="ko-KR" altLang="en-US" dirty="0" smtClean="0">
                <a:solidFill>
                  <a:schemeClr val="bg1"/>
                </a:solidFill>
              </a:rPr>
              <a:t>에 저장된 디렉터리들을 순서대로 검사해 보려면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우선 </a:t>
            </a:r>
            <a:r>
              <a:rPr lang="en-US" altLang="ko-KR" dirty="0" smtClean="0">
                <a:solidFill>
                  <a:schemeClr val="bg1"/>
                </a:solidFill>
              </a:rPr>
              <a:t>PATH</a:t>
            </a:r>
            <a:r>
              <a:rPr lang="ko-KR" altLang="en-US" dirty="0" smtClean="0">
                <a:solidFill>
                  <a:schemeClr val="bg1"/>
                </a:solidFill>
              </a:rPr>
              <a:t>에 저장된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 문자열에 포함되어 있는 </a:t>
            </a:r>
            <a:r>
              <a:rPr lang="en-US" altLang="ko-KR" dirty="0" smtClean="0">
                <a:solidFill>
                  <a:schemeClr val="bg1"/>
                </a:solidFill>
              </a:rPr>
              <a:t>‘:’</a:t>
            </a:r>
            <a:r>
              <a:rPr lang="ko-KR" altLang="en-US" dirty="0" smtClean="0">
                <a:solidFill>
                  <a:schemeClr val="bg1"/>
                </a:solidFill>
              </a:rPr>
              <a:t>기호를 공백문자</a:t>
            </a:r>
            <a:r>
              <a:rPr lang="en-US" altLang="ko-KR" dirty="0" smtClean="0">
                <a:solidFill>
                  <a:schemeClr val="bg1"/>
                </a:solidFill>
              </a:rPr>
              <a:t>(Space)</a:t>
            </a:r>
            <a:r>
              <a:rPr lang="ko-KR" altLang="en-US" dirty="0" smtClean="0">
                <a:solidFill>
                  <a:schemeClr val="bg1"/>
                </a:solidFill>
              </a:rPr>
              <a:t>로 치환하는 작업이 필요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8048625" cy="166687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42620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80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17.2 </a:t>
            </a:r>
            <a:r>
              <a:rPr lang="ko-KR" altLang="en-US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내가 가진 명령어의 개수 </a:t>
            </a:r>
            <a:r>
              <a:rPr lang="en-US" altLang="ko-KR" sz="2800" b="1" spc="-8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cmdcnt</a:t>
            </a:r>
            <a:r>
              <a:rPr lang="en-US" altLang="ko-KR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660" y="1769815"/>
            <a:ext cx="3991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cmdcnt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 program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Script </a:t>
            </a:r>
            <a:r>
              <a:rPr lang="ko-KR" altLang="en-US" dirty="0" smtClean="0">
                <a:solidFill>
                  <a:schemeClr val="bg1"/>
                </a:solidFill>
              </a:rPr>
              <a:t>작성 </a:t>
            </a:r>
            <a:r>
              <a:rPr lang="en-US" altLang="ko-KR" dirty="0" smtClean="0">
                <a:solidFill>
                  <a:schemeClr val="bg1"/>
                </a:solidFill>
              </a:rPr>
              <a:t>( </a:t>
            </a:r>
            <a:r>
              <a:rPr lang="ko-KR" altLang="en-US" dirty="0" smtClean="0">
                <a:solidFill>
                  <a:schemeClr val="bg1"/>
                </a:solidFill>
              </a:rPr>
              <a:t>파일명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</a:rPr>
              <a:t>cmdcnt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4" y="2780928"/>
            <a:ext cx="7920000" cy="381715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92064" y="3573016"/>
            <a:ext cx="4888048" cy="2880320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445224"/>
            <a:ext cx="5400000" cy="126576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11760" y="4689505"/>
            <a:ext cx="2376264" cy="17965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652064" y="2348880"/>
            <a:ext cx="0" cy="2340625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52064" y="2348880"/>
            <a:ext cx="351984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5301" y="2179325"/>
            <a:ext cx="302433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어떤 파일이 실행 파일인지 검사</a:t>
            </a:r>
            <a:endParaRPr lang="ko-KR" altLang="en-U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21093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817" y="714357"/>
            <a:ext cx="80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17.3 </a:t>
            </a:r>
            <a:r>
              <a:rPr lang="ko-KR" altLang="en-US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 디스크 남은 용량 확인 </a:t>
            </a:r>
            <a:r>
              <a:rPr lang="en-US" altLang="ko-KR" sz="2800" b="1" spc="-8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diskspace</a:t>
            </a:r>
            <a:r>
              <a:rPr lang="en-US" altLang="ko-KR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660" y="1769815"/>
            <a:ext cx="8286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diskspace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 program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en-US" altLang="ko-KR" dirty="0" err="1" smtClean="0">
                <a:solidFill>
                  <a:schemeClr val="bg1"/>
                </a:solidFill>
              </a:rPr>
              <a:t>df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명령어와 </a:t>
            </a:r>
            <a:r>
              <a:rPr lang="en-US" altLang="ko-KR" dirty="0" err="1" smtClean="0">
                <a:solidFill>
                  <a:schemeClr val="bg1"/>
                </a:solidFill>
              </a:rPr>
              <a:t>awk</a:t>
            </a:r>
            <a:r>
              <a:rPr lang="ko-KR" altLang="en-US" dirty="0" smtClean="0">
                <a:solidFill>
                  <a:schemeClr val="bg1"/>
                </a:solidFill>
              </a:rPr>
              <a:t>명령어를 조합하여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  디스크 가용 공간 현황을 정리해 주는 </a:t>
            </a:r>
            <a:r>
              <a:rPr lang="en-US" altLang="ko-KR" dirty="0" smtClean="0">
                <a:solidFill>
                  <a:schemeClr val="bg1"/>
                </a:solidFill>
              </a:rPr>
              <a:t>Script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en-US" altLang="ko-KR" dirty="0" err="1" smtClean="0">
                <a:solidFill>
                  <a:schemeClr val="bg1"/>
                </a:solidFill>
              </a:rPr>
              <a:t>df</a:t>
            </a:r>
            <a:r>
              <a:rPr lang="en-US" altLang="ko-KR" dirty="0" smtClean="0">
                <a:solidFill>
                  <a:schemeClr val="bg1"/>
                </a:solidFill>
              </a:rPr>
              <a:t> –k </a:t>
            </a:r>
            <a:r>
              <a:rPr lang="ko-KR" altLang="en-US" dirty="0" smtClean="0">
                <a:solidFill>
                  <a:schemeClr val="bg1"/>
                </a:solidFill>
              </a:rPr>
              <a:t>명령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(Kb</a:t>
            </a:r>
            <a:r>
              <a:rPr lang="ko-KR" altLang="en-US" dirty="0" smtClean="0">
                <a:solidFill>
                  <a:schemeClr val="bg1"/>
                </a:solidFill>
              </a:rPr>
              <a:t>단위로 보여줌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84984"/>
            <a:ext cx="5400000" cy="311070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554" y="5309546"/>
            <a:ext cx="3492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 </a:t>
            </a:r>
            <a:r>
              <a:rPr lang="en-US" altLang="ko-KR" sz="1400" b="1" dirty="0" err="1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df</a:t>
            </a:r>
            <a:r>
              <a:rPr lang="en-US" altLang="ko-KR" sz="1400" b="1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(Display Free space)</a:t>
            </a:r>
          </a:p>
          <a:p>
            <a:r>
              <a:rPr lang="en-US" altLang="ko-KR" sz="140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ko-KR" altLang="en-US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형식 </a:t>
            </a:r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en-US" altLang="ko-KR" sz="1400" dirty="0" err="1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df</a:t>
            </a:r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[option] [File]</a:t>
            </a:r>
          </a:p>
          <a:p>
            <a:endParaRPr lang="en-US" altLang="ko-KR" sz="1400" dirty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en-US" altLang="ko-KR" sz="1400" b="1" dirty="0" err="1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awk</a:t>
            </a:r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 </a:t>
            </a:r>
            <a:r>
              <a:rPr lang="en-US" altLang="ko-KR" sz="1400" dirty="0" err="1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Aho</a:t>
            </a:r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Weinberger, Kernighan )</a:t>
            </a:r>
          </a:p>
          <a:p>
            <a:r>
              <a:rPr lang="en-US" altLang="ko-KR" sz="140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: </a:t>
            </a:r>
            <a:r>
              <a:rPr lang="ko-KR" altLang="en-US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특정 패턴의 문자들을 원하는</a:t>
            </a:r>
            <a:endParaRPr lang="en-US" altLang="ko-KR" sz="1400" dirty="0" smtClean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sz="140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ko-KR" altLang="en-US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포맷으로 변경하는 명령어</a:t>
            </a:r>
            <a:endParaRPr lang="ko-KR" altLang="en-US" sz="1400" dirty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13370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817" y="714357"/>
            <a:ext cx="80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17.3 </a:t>
            </a:r>
            <a:r>
              <a:rPr lang="ko-KR" altLang="en-US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내 디스크 남은 용량 확인 </a:t>
            </a:r>
            <a:r>
              <a:rPr lang="en-US" altLang="ko-KR" sz="2800" b="1" spc="-8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diskspace</a:t>
            </a:r>
            <a:r>
              <a:rPr lang="en-US" altLang="ko-KR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660" y="1769815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diskspace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 program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Script </a:t>
            </a:r>
            <a:r>
              <a:rPr lang="ko-KR" altLang="en-US" dirty="0" smtClean="0">
                <a:solidFill>
                  <a:schemeClr val="bg1"/>
                </a:solidFill>
              </a:rPr>
              <a:t>작성 </a:t>
            </a:r>
            <a:r>
              <a:rPr lang="en-US" altLang="ko-KR" dirty="0" smtClean="0">
                <a:solidFill>
                  <a:schemeClr val="bg1"/>
                </a:solidFill>
              </a:rPr>
              <a:t>( </a:t>
            </a:r>
            <a:r>
              <a:rPr lang="ko-KR" altLang="en-US" dirty="0" smtClean="0">
                <a:solidFill>
                  <a:schemeClr val="bg1"/>
                </a:solidFill>
              </a:rPr>
              <a:t>파일명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</a:rPr>
              <a:t>diskspace</a:t>
            </a:r>
            <a:r>
              <a:rPr lang="en-US" altLang="ko-KR" dirty="0" smtClean="0">
                <a:solidFill>
                  <a:schemeClr val="bg1"/>
                </a:solidFill>
              </a:rPr>
              <a:t> 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0" y="2708920"/>
            <a:ext cx="5040000" cy="3365266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724128" y="2708920"/>
            <a:ext cx="297389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$$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현재 프로세스의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ID</a:t>
            </a:r>
            <a:endParaRPr lang="en-US" altLang="ko-KR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Signal trap </a:t>
            </a:r>
            <a:r>
              <a:rPr lang="ko-KR" altLang="en-US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생성</a:t>
            </a:r>
            <a:endParaRPr lang="en-US" altLang="ko-KR" dirty="0" smtClean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dirty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입력으로 들어오는 행에 대해</a:t>
            </a:r>
            <a:endParaRPr lang="en-US" altLang="ko-KR" dirty="0" smtClean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ko-KR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ko-KR" altLang="en-US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번째 필드 값을 전부 더한다</a:t>
            </a:r>
            <a:endParaRPr lang="en-US" altLang="ko-KR" dirty="0" smtClean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19872" y="6453336"/>
            <a:ext cx="55739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*Signal trap :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특정한 </a:t>
            </a:r>
            <a:r>
              <a:rPr lang="en-US" altLang="ko-KR" sz="1400" b="1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Signal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이나 </a:t>
            </a:r>
            <a:r>
              <a:rPr lang="en-US" altLang="ko-KR" sz="1400" b="1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Error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가 발생했을 때 실행되는 명령어</a:t>
            </a:r>
            <a:endParaRPr lang="en-US" altLang="ko-KR" sz="1400" b="1" dirty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81" y="5089657"/>
            <a:ext cx="3600000" cy="1158333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2233240" y="3730136"/>
            <a:ext cx="288032" cy="237424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8660" y="4005064"/>
            <a:ext cx="2012612" cy="216024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2521272" y="3459192"/>
            <a:ext cx="3215294" cy="653885"/>
          </a:xfrm>
          <a:prstGeom prst="bentConnector3">
            <a:avLst>
              <a:gd name="adj1" fmla="val 55634"/>
            </a:avLst>
          </a:prstGeom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6"/>
          </p:cNvCxnSpPr>
          <p:nvPr/>
        </p:nvCxnSpPr>
        <p:spPr>
          <a:xfrm flipV="1">
            <a:off x="2521272" y="2852936"/>
            <a:ext cx="3202856" cy="995912"/>
          </a:xfrm>
          <a:prstGeom prst="bentConnector3">
            <a:avLst/>
          </a:prstGeom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3608" y="4485735"/>
            <a:ext cx="1035358" cy="16390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/>
          <p:nvPr/>
        </p:nvCxnSpPr>
        <p:spPr>
          <a:xfrm flipV="1">
            <a:off x="2078966" y="4113076"/>
            <a:ext cx="3657600" cy="454610"/>
          </a:xfrm>
          <a:prstGeom prst="bentConnector3">
            <a:avLst>
              <a:gd name="adj1" fmla="val 65802"/>
            </a:avLst>
          </a:prstGeom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184607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4817" y="714357"/>
            <a:ext cx="80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17.4 </a:t>
            </a:r>
            <a:r>
              <a:rPr lang="en-US" altLang="ko-KR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Shell script</a:t>
            </a:r>
            <a:r>
              <a:rPr lang="ko-KR" altLang="en-US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Game </a:t>
            </a:r>
            <a:r>
              <a:rPr lang="ko-KR" altLang="en-US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만들기</a:t>
            </a:r>
            <a:endParaRPr lang="en-US" altLang="ko-KR" sz="2800" b="1" spc="-8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660" y="1769815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6"/>
                </a:solidFill>
              </a:rPr>
              <a:t>hilow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 game program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   Script </a:t>
            </a:r>
            <a:r>
              <a:rPr lang="ko-KR" altLang="en-US" dirty="0" smtClean="0">
                <a:solidFill>
                  <a:schemeClr val="bg1"/>
                </a:solidFill>
              </a:rPr>
              <a:t>작성 </a:t>
            </a:r>
            <a:r>
              <a:rPr lang="en-US" altLang="ko-KR" dirty="0" smtClean="0">
                <a:solidFill>
                  <a:schemeClr val="bg1"/>
                </a:solidFill>
              </a:rPr>
              <a:t>( </a:t>
            </a:r>
            <a:r>
              <a:rPr lang="ko-KR" altLang="en-US" dirty="0" smtClean="0">
                <a:solidFill>
                  <a:schemeClr val="bg1"/>
                </a:solidFill>
              </a:rPr>
              <a:t>파일명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</a:rPr>
              <a:t>hilow</a:t>
            </a:r>
            <a:r>
              <a:rPr lang="en-US" altLang="ko-KR" dirty="0" smtClean="0">
                <a:solidFill>
                  <a:schemeClr val="bg1"/>
                </a:solidFill>
              </a:rPr>
              <a:t> 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11" y="2348880"/>
            <a:ext cx="4680000" cy="436257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45711" y="4005064"/>
            <a:ext cx="2010465" cy="216024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5485" y="2636912"/>
            <a:ext cx="39741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무작위로 </a:t>
            </a:r>
            <a:r>
              <a:rPr lang="en-US" altLang="ko-KR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ko-KR" altLang="en-US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에서 </a:t>
            </a:r>
            <a:r>
              <a:rPr lang="en-US" altLang="ko-KR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biggest</a:t>
            </a:r>
            <a:r>
              <a:rPr lang="ko-KR" altLang="en-US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중 하나의 </a:t>
            </a:r>
            <a:r>
              <a:rPr lang="ko-KR" altLang="en-US" sz="1400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숫자를 </a:t>
            </a:r>
            <a:r>
              <a:rPr lang="ko-KR" altLang="en-US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생성</a:t>
            </a:r>
            <a:endParaRPr lang="en-US" altLang="ko-KR" sz="1400" b="1" dirty="0" smtClean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1400" b="1" dirty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입력한 숫자가 작을 때</a:t>
            </a:r>
            <a:endParaRPr lang="en-US" altLang="ko-KR" sz="1400" b="1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1400" b="1" dirty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입력한 숫자가 클 때</a:t>
            </a:r>
            <a:endParaRPr lang="en-US" altLang="ko-KR" sz="1400" b="1" dirty="0" smtClean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altLang="ko-KR" sz="1400" b="1" dirty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틀리면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guesses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를 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 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증가</a:t>
            </a:r>
            <a:endParaRPr lang="ko-KR" alt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4917057"/>
            <a:ext cx="2808312" cy="31214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16016" y="5229200"/>
            <a:ext cx="2808312" cy="291706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16016" y="5520906"/>
            <a:ext cx="2808312" cy="28435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7" idx="1"/>
          </p:cNvCxnSpPr>
          <p:nvPr/>
        </p:nvCxnSpPr>
        <p:spPr>
          <a:xfrm rot="10800000">
            <a:off x="2123488" y="3212977"/>
            <a:ext cx="2592528" cy="1860153"/>
          </a:xfrm>
          <a:prstGeom prst="bentConnector3">
            <a:avLst>
              <a:gd name="adj1" fmla="val 36434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9" idx="1"/>
          </p:cNvCxnSpPr>
          <p:nvPr/>
        </p:nvCxnSpPr>
        <p:spPr>
          <a:xfrm rot="10800000">
            <a:off x="1979712" y="3645025"/>
            <a:ext cx="2736304" cy="1730029"/>
          </a:xfrm>
          <a:prstGeom prst="bentConnector3">
            <a:avLst>
              <a:gd name="adj1" fmla="val 44538"/>
            </a:avLst>
          </a:prstGeom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1" idx="1"/>
          </p:cNvCxnSpPr>
          <p:nvPr/>
        </p:nvCxnSpPr>
        <p:spPr>
          <a:xfrm rot="10800000">
            <a:off x="2555776" y="4113077"/>
            <a:ext cx="2160240" cy="1550009"/>
          </a:xfrm>
          <a:prstGeom prst="bentConnector3">
            <a:avLst>
              <a:gd name="adj1" fmla="val 67366"/>
            </a:avLst>
          </a:prstGeom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3851920" y="2780928"/>
            <a:ext cx="216024" cy="0"/>
          </a:xfrm>
          <a:prstGeom prst="line">
            <a:avLst/>
          </a:prstGeom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2" idx="1"/>
          </p:cNvCxnSpPr>
          <p:nvPr/>
        </p:nvCxnSpPr>
        <p:spPr>
          <a:xfrm rot="10800000">
            <a:off x="4067945" y="2780928"/>
            <a:ext cx="77767" cy="1332148"/>
          </a:xfrm>
          <a:prstGeom prst="bentConnector2">
            <a:avLst/>
          </a:prstGeom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5" y="4097270"/>
            <a:ext cx="4320000" cy="247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318403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54892"/>
            <a:ext cx="48768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817" y="714357"/>
            <a:ext cx="80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17.4 </a:t>
            </a:r>
            <a:r>
              <a:rPr lang="en-US" altLang="ko-KR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Shell script</a:t>
            </a:r>
            <a:r>
              <a:rPr lang="ko-KR" altLang="en-US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Game </a:t>
            </a:r>
            <a:r>
              <a:rPr lang="ko-KR" altLang="en-US" sz="28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만들기</a:t>
            </a:r>
            <a:endParaRPr lang="en-US" altLang="ko-KR" sz="2800" b="1" spc="-8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29569" y="3399803"/>
            <a:ext cx="2834719" cy="216024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5485" y="2636912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문법 오류</a:t>
            </a:r>
            <a:r>
              <a:rPr lang="en-US" altLang="ko-KR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  <a:p>
            <a:endParaRPr lang="en-US" altLang="ko-KR" sz="1400" b="1" dirty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4" name="꺾인 연결선 23"/>
          <p:cNvCxnSpPr>
            <a:stCxn id="22" idx="1"/>
            <a:endCxn id="26" idx="3"/>
          </p:cNvCxnSpPr>
          <p:nvPr/>
        </p:nvCxnSpPr>
        <p:spPr>
          <a:xfrm rot="10800000" flipV="1">
            <a:off x="3953477" y="3507815"/>
            <a:ext cx="376092" cy="65113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4817" y="1772816"/>
            <a:ext cx="8089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너무 엄격한 </a:t>
            </a:r>
            <a:r>
              <a:rPr lang="en-US" altLang="ko-KR" sz="2200" b="1" spc="-8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Bash Script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5485" y="4005064"/>
            <a:ext cx="3667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syntax </a:t>
            </a:r>
            <a:r>
              <a:rPr lang="en-US" altLang="ko-KR" sz="1400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error near unexpected token </a:t>
            </a:r>
            <a:r>
              <a:rPr lang="en-US" altLang="ko-KR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‘then</a:t>
            </a:r>
            <a:r>
              <a:rPr lang="en-US" altLang="ko-KR" sz="1400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329569" y="2606862"/>
            <a:ext cx="1538575" cy="216024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7" idx="1"/>
          </p:cNvCxnSpPr>
          <p:nvPr/>
        </p:nvCxnSpPr>
        <p:spPr>
          <a:xfrm rot="10800000" flipV="1">
            <a:off x="1290891" y="2714874"/>
            <a:ext cx="3038679" cy="427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485" y="5301208"/>
            <a:ext cx="6437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Bash shell</a:t>
            </a:r>
            <a:r>
              <a:rPr lang="ko-KR" altLang="en-US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을 이용하여 스크립트를 작성 할 때 공백 또한 정확하게 입력해 주어야 함</a:t>
            </a:r>
            <a:r>
              <a:rPr lang="en-US" altLang="ko-KR" sz="1400" b="1" dirty="0" smtClean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 altLang="ko-KR" sz="1400" b="1" dirty="0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1214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38302" y="3338408"/>
            <a:ext cx="3714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4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Q &amp; A</a:t>
            </a:r>
            <a:endParaRPr lang="ko-KR" altLang="en-US" sz="4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60000" dist="29997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6681637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목표</a:t>
            </a:r>
            <a:endParaRPr lang="en-US" altLang="ko-KR" sz="2800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400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■</a:t>
            </a:r>
            <a:r>
              <a:rPr lang="ko-KR" altLang="en-US" sz="1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원하는 파일을 빨리 찾는  </a:t>
            </a:r>
            <a:r>
              <a:rPr lang="en-US" altLang="ko-KR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mylocate</a:t>
            </a:r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■ 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시스템에 설치된 명령어의 개수를 세어 주는 </a:t>
            </a:r>
            <a:r>
              <a:rPr lang="en-US" altLang="ko-KR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cmdcnt</a:t>
            </a:r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■ 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디스크의 사용 현황에 대한 통계를 보여주는 </a:t>
            </a:r>
            <a:r>
              <a:rPr lang="en-US" altLang="ko-KR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diskspace</a:t>
            </a:r>
            <a:endParaRPr lang="en-US" altLang="ko-KR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■ 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무료할 때 좋은 </a:t>
            </a:r>
            <a:r>
              <a:rPr lang="en-US" altLang="ko-KR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hi-low game</a:t>
            </a:r>
            <a:r>
              <a:rPr lang="ko-KR" altLang="en-US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006" y="834022"/>
            <a:ext cx="43909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200" b="1" spc="-15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C</a:t>
            </a:r>
            <a:r>
              <a:rPr lang="en-US" altLang="ko-KR" sz="4200" b="1" spc="-15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hapter 17</a:t>
            </a:r>
          </a:p>
          <a:p>
            <a:r>
              <a:rPr lang="ko-KR" altLang="en-US" sz="4200" b="1" spc="-15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고급 </a:t>
            </a:r>
            <a:r>
              <a:rPr lang="ko-KR" altLang="en-US" sz="4200" b="1" spc="-15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셸</a:t>
            </a:r>
            <a:r>
              <a:rPr lang="ko-KR" altLang="en-US" sz="4200" b="1" spc="-15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프로그래밍</a:t>
            </a:r>
            <a:endParaRPr lang="en-US" altLang="ko-KR" sz="4200" b="1" spc="-15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142976" y="2492896"/>
            <a:ext cx="72866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8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17.1</a:t>
            </a:r>
            <a:r>
              <a:rPr lang="en-US" altLang="ko-KR" sz="2400" b="1" spc="-8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spc="-8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파일 탐색 스크립트 </a:t>
            </a:r>
            <a:r>
              <a:rPr lang="en-US" altLang="ko-KR" sz="2400" b="1" spc="-8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mylocate</a:t>
            </a:r>
            <a:endParaRPr lang="en-US" altLang="ko-KR" sz="2400" b="1" spc="-8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pc="-8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17.2 </a:t>
            </a:r>
            <a:r>
              <a:rPr lang="ko-KR" altLang="en-US" sz="2400" b="1" spc="-8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내가 가진 명령어의 개수 </a:t>
            </a:r>
            <a:r>
              <a:rPr lang="en-US" altLang="ko-KR" sz="2400" b="1" spc="-8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cmdcnt</a:t>
            </a:r>
            <a:r>
              <a:rPr lang="en-US" altLang="ko-KR" sz="2400" b="1" spc="-8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program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8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17.3 </a:t>
            </a:r>
            <a:r>
              <a:rPr lang="ko-KR" altLang="en-US" sz="2400" b="1" spc="-8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내디스크</a:t>
            </a:r>
            <a:r>
              <a:rPr lang="ko-KR" altLang="en-US" sz="2400" b="1" spc="-8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남은 용량 확인 </a:t>
            </a:r>
            <a:r>
              <a:rPr lang="en-US" altLang="ko-KR" sz="2400" b="1" spc="-8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diskspace</a:t>
            </a:r>
            <a:r>
              <a:rPr lang="en-US" altLang="ko-KR" sz="2400" b="1" spc="-8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 program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8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itchFamily="50" charset="-127"/>
                <a:ea typeface="나눔고딕" pitchFamily="50" charset="-127"/>
              </a:rPr>
              <a:t>17.4 </a:t>
            </a:r>
            <a:r>
              <a:rPr lang="en-US" altLang="ko-KR" sz="2400" b="1" spc="-8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Shell </a:t>
            </a:r>
            <a:r>
              <a:rPr lang="en-US" altLang="ko-KR" sz="2400" b="1" spc="-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script</a:t>
            </a:r>
            <a:r>
              <a:rPr lang="ko-KR" altLang="en-US" sz="2400" b="1" spc="-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로 </a:t>
            </a:r>
            <a:r>
              <a:rPr lang="en-US" altLang="ko-KR" sz="2400" b="1" spc="-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Game </a:t>
            </a:r>
            <a:r>
              <a:rPr lang="ko-KR" altLang="en-US" sz="2400" b="1" spc="-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만들기</a:t>
            </a:r>
            <a:endParaRPr lang="en-US" altLang="ko-KR" sz="2400" b="1" spc="-8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158" y="714356"/>
            <a:ext cx="248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C</a:t>
            </a:r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ontents</a:t>
            </a:r>
            <a:endParaRPr lang="ko-KR" altLang="en-US" sz="3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17.1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 탐색 스크립트 </a:t>
            </a:r>
            <a:r>
              <a:rPr lang="en-US" altLang="ko-KR" sz="2800" b="1" spc="-8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mylocate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744355"/>
            <a:ext cx="84644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Locate program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  컴퓨터상에 존재하는 모든 파일들과 디렉터리 이름들의 데이터베이스를 가지고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  있어서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파일의 이름을 주면 해당 파일을 순식간에 </a:t>
            </a:r>
            <a:r>
              <a:rPr lang="ko-KR" altLang="en-US" dirty="0" smtClean="0">
                <a:solidFill>
                  <a:schemeClr val="bg1"/>
                </a:solidFill>
              </a:rPr>
              <a:t>찾아</a:t>
            </a:r>
            <a:r>
              <a:rPr lang="ko-KR" altLang="en-US" dirty="0" smtClean="0">
                <a:solidFill>
                  <a:schemeClr val="bg1"/>
                </a:solidFill>
              </a:rPr>
              <a:t>주는 프로그램이다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보안상 중대한 결함이 있음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개별 사용자의 권한에 따라 동작하는 것이 아니라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시스템상에 존재하는 모든 파일과 디렉터리에 색인을 무차별적으로 걸기 때문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2400" b="1" dirty="0" smtClean="0">
              <a:solidFill>
                <a:schemeClr val="accent6"/>
              </a:solidFill>
            </a:endParaRPr>
          </a:p>
          <a:p>
            <a:r>
              <a:rPr lang="en-US" altLang="ko-KR" sz="2400" b="1" dirty="0" smtClean="0">
                <a:solidFill>
                  <a:schemeClr val="accent6"/>
                </a:solidFill>
              </a:rPr>
              <a:t>Locate program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의 구현</a:t>
            </a:r>
            <a:endParaRPr lang="en-US" altLang="ko-KR" sz="2400" b="1" dirty="0" smtClean="0">
              <a:solidFill>
                <a:schemeClr val="accent6"/>
              </a:solidFill>
            </a:endParaRPr>
          </a:p>
          <a:p>
            <a:endParaRPr lang="en-US" altLang="ko-KR" sz="2400" b="1" dirty="0" smtClean="0">
              <a:solidFill>
                <a:schemeClr val="accent6"/>
              </a:solidFill>
            </a:endParaRPr>
          </a:p>
          <a:p>
            <a:r>
              <a:rPr lang="en-US" altLang="ko-KR" sz="2400" dirty="0" smtClean="0">
                <a:solidFill>
                  <a:schemeClr val="accent6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두 개의 스크립트로 나누어짐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1) </a:t>
            </a:r>
            <a:r>
              <a:rPr lang="ko-KR" altLang="en-US" dirty="0" smtClean="0">
                <a:solidFill>
                  <a:schemeClr val="bg1"/>
                </a:solidFill>
              </a:rPr>
              <a:t>사용 가능한 파일과 디렉터리의 데이터베이스를 만들기 위한 것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2) </a:t>
            </a:r>
            <a:r>
              <a:rPr lang="en-US" altLang="ko-KR" dirty="0" err="1" smtClean="0">
                <a:solidFill>
                  <a:schemeClr val="bg1"/>
                </a:solidFill>
              </a:rPr>
              <a:t>Grep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명령어를 사용해서 이 데이터베이스를 검색하는 것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17.1</a:t>
            </a:r>
            <a:r>
              <a:rPr lang="en-US" altLang="ko-KR" sz="2800" b="1" spc="-8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 탐색 스크립트 </a:t>
            </a:r>
            <a:r>
              <a:rPr lang="en-US" altLang="ko-KR" sz="2800" b="1" spc="-8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mylocate</a:t>
            </a:r>
            <a:endParaRPr lang="en-US" altLang="ko-KR" sz="2800" b="1" spc="-8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660" y="1769816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chemeClr val="accent6"/>
                </a:solidFill>
              </a:rPr>
              <a:t>Database </a:t>
            </a:r>
            <a:r>
              <a:rPr lang="ko-KR" altLang="en-US" sz="2400" b="1" smtClean="0">
                <a:solidFill>
                  <a:schemeClr val="accent6"/>
                </a:solidFill>
              </a:rPr>
              <a:t>만들기</a:t>
            </a:r>
            <a:endParaRPr lang="en-US" altLang="ko-KR" sz="2400" b="1" smtClean="0">
              <a:solidFill>
                <a:schemeClr val="accent6"/>
              </a:solidFill>
            </a:endParaRPr>
          </a:p>
          <a:p>
            <a:r>
              <a:rPr lang="en-US" altLang="ko-KR" sz="2000" smtClean="0">
                <a:solidFill>
                  <a:schemeClr val="accent6"/>
                </a:solidFill>
              </a:rPr>
              <a:t>  </a:t>
            </a:r>
            <a:r>
              <a:rPr lang="en-US" altLang="ko-KR" err="1" smtClean="0">
                <a:solidFill>
                  <a:schemeClr val="bg1"/>
                </a:solidFill>
              </a:rPr>
              <a:t>mkmylocatedb</a:t>
            </a:r>
            <a:r>
              <a:rPr lang="ko-KR" altLang="en-US" smtClean="0">
                <a:solidFill>
                  <a:schemeClr val="bg1"/>
                </a:solidFill>
              </a:rPr>
              <a:t>라는 이름의 파일을 스크립트로 작성</a:t>
            </a:r>
            <a:endParaRPr lang="en-US" altLang="ko-KR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9364"/>
          <a:stretch/>
        </p:blipFill>
        <p:spPr bwMode="auto">
          <a:xfrm>
            <a:off x="692834" y="2780928"/>
            <a:ext cx="7920000" cy="3024336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607989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dirty="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17.1</a:t>
            </a:r>
            <a:r>
              <a:rPr lang="en-US" altLang="ko-KR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 탐색 스크립트 </a:t>
            </a:r>
            <a:r>
              <a:rPr lang="en-US" altLang="ko-KR" sz="2800" b="1" spc="-8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mylocate</a:t>
            </a:r>
            <a:endParaRPr lang="en-US" altLang="ko-KR" sz="2800" b="1" spc="-8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660" y="1769816"/>
            <a:ext cx="828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Database 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만들기</a:t>
            </a:r>
            <a:endParaRPr lang="en-US" altLang="ko-KR" sz="2400" b="1" dirty="0" smtClean="0">
              <a:solidFill>
                <a:schemeClr val="accent6"/>
              </a:solidFill>
            </a:endParaRPr>
          </a:p>
          <a:p>
            <a:r>
              <a:rPr lang="en-US" altLang="ko-KR" sz="2000" dirty="0" smtClean="0">
                <a:solidFill>
                  <a:schemeClr val="accent6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작성 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chmod</a:t>
            </a:r>
            <a:r>
              <a:rPr lang="en-US" altLang="ko-KR" dirty="0" smtClean="0">
                <a:solidFill>
                  <a:schemeClr val="bg1"/>
                </a:solidFill>
              </a:rPr>
              <a:t> +x </a:t>
            </a:r>
            <a:r>
              <a:rPr lang="en-US" altLang="ko-KR" dirty="0" err="1" smtClean="0">
                <a:solidFill>
                  <a:schemeClr val="bg1"/>
                </a:solidFill>
              </a:rPr>
              <a:t>mkmylocatedb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</a:rPr>
              <a:t>사용하여 실행권한을 추가해줌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4" y="2628781"/>
            <a:ext cx="7920000" cy="2561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8660" y="5365085"/>
            <a:ext cx="7957628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en-US" altLang="ko-KR" dirty="0" smtClean="0">
                <a:solidFill>
                  <a:schemeClr val="bg1"/>
                </a:solidFill>
              </a:rPr>
              <a:t>./</a:t>
            </a:r>
            <a:r>
              <a:rPr lang="en-US" altLang="ko-KR" dirty="0" err="1" smtClean="0">
                <a:solidFill>
                  <a:schemeClr val="bg1"/>
                </a:solidFill>
              </a:rPr>
              <a:t>mkmylocatedb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명령어를 실행할 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권한 오류 메시지를 보이지 않게 만들기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위해서</a:t>
            </a:r>
            <a:r>
              <a:rPr lang="en-US" altLang="ko-KR" dirty="0" smtClean="0">
                <a:solidFill>
                  <a:schemeClr val="bg1"/>
                </a:solidFill>
              </a:rPr>
              <a:t>  2&gt; /</a:t>
            </a:r>
            <a:r>
              <a:rPr lang="en-US" altLang="ko-KR" dirty="0" err="1" smtClean="0">
                <a:solidFill>
                  <a:schemeClr val="bg1"/>
                </a:solidFill>
              </a:rPr>
              <a:t>dev</a:t>
            </a:r>
            <a:r>
              <a:rPr lang="en-US" altLang="ko-KR" dirty="0" smtClean="0">
                <a:solidFill>
                  <a:schemeClr val="bg1"/>
                </a:solidFill>
              </a:rPr>
              <a:t>/null </a:t>
            </a:r>
            <a:r>
              <a:rPr lang="ko-KR" altLang="en-US" dirty="0" smtClean="0">
                <a:solidFill>
                  <a:schemeClr val="bg1"/>
                </a:solidFill>
              </a:rPr>
              <a:t>문구를 추가해서 실행한다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*/</a:t>
            </a:r>
            <a:r>
              <a:rPr lang="en-US" altLang="ko-KR" sz="1200" dirty="0" err="1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</a:t>
            </a:r>
            <a:r>
              <a:rPr lang="en-US" altLang="ko-KR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/null : “</a:t>
            </a:r>
            <a:r>
              <a:rPr lang="ko-KR" altLang="en-US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비트 휴지통</a:t>
            </a:r>
            <a:r>
              <a:rPr lang="en-US" altLang="ko-KR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 </a:t>
            </a:r>
            <a:r>
              <a:rPr lang="ko-KR" altLang="en-US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이라고도 불리는 일종의 전자적 블랙홀</a:t>
            </a:r>
            <a:r>
              <a:rPr lang="en-US" altLang="ko-KR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ko-KR" altLang="en-US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 파일에 추가된 데이터는 즉시 사라지며</a:t>
            </a:r>
            <a:r>
              <a:rPr lang="en-US" altLang="ko-KR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</a:p>
          <a:p>
            <a:r>
              <a:rPr lang="en-US" altLang="ko-KR" sz="1200" dirty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r>
              <a:rPr lang="ko-KR" altLang="en-US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 파일의 크지는 절대로 </a:t>
            </a:r>
            <a:r>
              <a:rPr lang="en-US" altLang="ko-KR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r>
              <a:rPr lang="ko-KR" altLang="en-US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이상 증가하지 않는다</a:t>
            </a:r>
            <a:r>
              <a:rPr lang="en-US" altLang="ko-KR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r>
              <a:rPr lang="ko-KR" altLang="en-US" sz="12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ko-KR" altLang="en-US" sz="1200" dirty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2064" y="4581128"/>
            <a:ext cx="4672024" cy="14401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2064" y="4869160"/>
            <a:ext cx="4672024" cy="14401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4" idx="1"/>
          </p:cNvCxnSpPr>
          <p:nvPr/>
        </p:nvCxnSpPr>
        <p:spPr>
          <a:xfrm flipH="1">
            <a:off x="431799" y="4941168"/>
            <a:ext cx="260265" cy="0"/>
          </a:xfrm>
          <a:prstGeom prst="line">
            <a:avLst/>
          </a:prstGeom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431799" y="4941168"/>
            <a:ext cx="1" cy="720080"/>
          </a:xfrm>
          <a:prstGeom prst="line">
            <a:avLst/>
          </a:prstGeom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433013" y="5661248"/>
            <a:ext cx="260265" cy="0"/>
          </a:xfrm>
          <a:prstGeom prst="line">
            <a:avLst/>
          </a:prstGeom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431799" y="4653136"/>
            <a:ext cx="260265" cy="0"/>
          </a:xfrm>
          <a:prstGeom prst="line">
            <a:avLst/>
          </a:prstGeom>
          <a:ln w="285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31799" y="2348880"/>
            <a:ext cx="1214" cy="2304256"/>
          </a:xfrm>
          <a:prstGeom prst="line">
            <a:avLst/>
          </a:prstGeom>
          <a:ln w="285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433013" y="2352378"/>
            <a:ext cx="260265" cy="0"/>
          </a:xfrm>
          <a:prstGeom prst="line">
            <a:avLst/>
          </a:prstGeom>
          <a:ln w="285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443298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17.1</a:t>
            </a:r>
            <a:r>
              <a:rPr lang="en-US" altLang="ko-KR" sz="2800" b="1" spc="-8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 탐색 스크립트 </a:t>
            </a:r>
            <a:r>
              <a:rPr lang="en-US" altLang="ko-KR" sz="2800" b="1" spc="-8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mylocate</a:t>
            </a:r>
            <a:endParaRPr lang="en-US" altLang="ko-KR" sz="2800" b="1" spc="-8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660" y="1769815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/>
                </a:solidFill>
              </a:rPr>
              <a:t>Database 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만들기</a:t>
            </a:r>
            <a:endParaRPr lang="en-US" altLang="ko-KR" sz="2400" b="1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head</a:t>
            </a:r>
            <a:r>
              <a:rPr lang="ko-KR" altLang="en-US" dirty="0" smtClean="0">
                <a:solidFill>
                  <a:schemeClr val="bg1"/>
                </a:solidFill>
              </a:rPr>
              <a:t>명령어를 이용해 파일의 내용을 일부를 확인할 수 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또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wc</a:t>
            </a:r>
            <a:r>
              <a:rPr lang="ko-KR" altLang="en-US" dirty="0" smtClean="0">
                <a:solidFill>
                  <a:schemeClr val="bg1"/>
                </a:solidFill>
              </a:rPr>
              <a:t>명령어에 </a:t>
            </a:r>
            <a:r>
              <a:rPr lang="en-US" altLang="ko-KR" dirty="0" smtClean="0">
                <a:solidFill>
                  <a:schemeClr val="bg1"/>
                </a:solidFill>
              </a:rPr>
              <a:t>–l flag</a:t>
            </a:r>
            <a:r>
              <a:rPr lang="ko-KR" altLang="en-US" dirty="0" smtClean="0">
                <a:solidFill>
                  <a:schemeClr val="bg1"/>
                </a:solidFill>
              </a:rPr>
              <a:t>를 주어  총 몇 줄로 구성 되어있는지 확인할 수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4" y="2996952"/>
            <a:ext cx="7920000" cy="3159918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92063" y="5124090"/>
            <a:ext cx="3319219" cy="267419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2064" y="3501007"/>
            <a:ext cx="3319219" cy="159720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1"/>
          </p:cNvCxnSpPr>
          <p:nvPr/>
        </p:nvCxnSpPr>
        <p:spPr>
          <a:xfrm flipH="1" flipV="1">
            <a:off x="431799" y="4299608"/>
            <a:ext cx="260265" cy="1"/>
          </a:xfrm>
          <a:prstGeom prst="line">
            <a:avLst/>
          </a:prstGeom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15853" y="2348880"/>
            <a:ext cx="15946" cy="1950729"/>
          </a:xfrm>
          <a:prstGeom prst="line">
            <a:avLst/>
          </a:prstGeom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 flipV="1">
            <a:off x="431799" y="2348879"/>
            <a:ext cx="260265" cy="1"/>
          </a:xfrm>
          <a:prstGeom prst="line">
            <a:avLst/>
          </a:prstGeom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59542" y="5257801"/>
            <a:ext cx="432523" cy="1"/>
          </a:xfrm>
          <a:prstGeom prst="line">
            <a:avLst/>
          </a:prstGeom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259542" y="2564905"/>
            <a:ext cx="0" cy="2692897"/>
          </a:xfrm>
          <a:prstGeom prst="line">
            <a:avLst/>
          </a:prstGeom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59542" y="2564904"/>
            <a:ext cx="432523" cy="1"/>
          </a:xfrm>
          <a:prstGeom prst="line">
            <a:avLst/>
          </a:prstGeom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582203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17.1</a:t>
            </a:r>
            <a:r>
              <a:rPr lang="en-US" altLang="ko-KR" sz="2800" b="1" spc="-8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 탐색 스크립트 </a:t>
            </a:r>
            <a:r>
              <a:rPr lang="en-US" altLang="ko-KR" sz="2800" b="1" spc="-8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mylocate</a:t>
            </a:r>
            <a:endParaRPr lang="en-US" altLang="ko-KR" sz="2800" b="1" spc="-8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660" y="1769815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/>
                </a:solidFill>
              </a:rPr>
              <a:t>파일 찾기 스크립트</a:t>
            </a:r>
            <a:r>
              <a:rPr lang="en-US" altLang="ko-KR" sz="2400" b="1" dirty="0" smtClean="0">
                <a:solidFill>
                  <a:schemeClr val="accent6"/>
                </a:solidFill>
              </a:rPr>
              <a:t> </a:t>
            </a:r>
            <a:r>
              <a:rPr lang="ko-KR" altLang="en-US" sz="2400" b="1" dirty="0" smtClean="0">
                <a:solidFill>
                  <a:schemeClr val="accent6"/>
                </a:solidFill>
              </a:rPr>
              <a:t>만들기</a:t>
            </a:r>
            <a:endParaRPr lang="en-US" altLang="ko-KR" sz="2400" b="1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en-US" altLang="ko-KR" dirty="0" err="1" smtClean="0">
                <a:solidFill>
                  <a:schemeClr val="bg1"/>
                </a:solidFill>
              </a:rPr>
              <a:t>mylocate</a:t>
            </a:r>
            <a:r>
              <a:rPr lang="ko-KR" altLang="en-US" dirty="0" smtClean="0">
                <a:solidFill>
                  <a:schemeClr val="bg1"/>
                </a:solidFill>
              </a:rPr>
              <a:t>라는 이름의 파일을 스크립트로 작성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작성 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실행권한을 추가해줌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64" y="2852936"/>
            <a:ext cx="7920000" cy="257804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타원 6"/>
          <p:cNvSpPr/>
          <p:nvPr/>
        </p:nvSpPr>
        <p:spPr>
          <a:xfrm>
            <a:off x="928470" y="4310348"/>
            <a:ext cx="288032" cy="2880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669281" y="5195940"/>
            <a:ext cx="288032" cy="28803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8660" y="5805264"/>
            <a:ext cx="7398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$#  </a:t>
            </a:r>
            <a:r>
              <a:rPr lang="ko-KR" altLang="en-US" sz="1400" dirty="0" smtClean="0">
                <a:solidFill>
                  <a:schemeClr val="bg1"/>
                </a:solidFill>
              </a:rPr>
              <a:t>스크립트에 전달된 인자의 개수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b="1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$@</a:t>
            </a:r>
            <a:r>
              <a:rPr lang="en-US" altLang="ko-KR" b="1" dirty="0" smtClean="0">
                <a:solidFill>
                  <a:schemeClr val="accent6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shell script</a:t>
            </a:r>
            <a:r>
              <a:rPr lang="ko-KR" altLang="en-US" sz="1400" dirty="0" smtClean="0">
                <a:solidFill>
                  <a:schemeClr val="bg1"/>
                </a:solidFill>
              </a:rPr>
              <a:t>에 전달된 모든 인자들을 그 상태 그대로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grep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명령에 전달하기 위해서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사용됨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603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714357"/>
            <a:ext cx="66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80" smtClean="0">
                <a:solidFill>
                  <a:schemeClr val="accent6"/>
                </a:solidFill>
                <a:latin typeface="나눔고딕" pitchFamily="50" charset="-127"/>
                <a:ea typeface="나눔고딕" pitchFamily="50" charset="-127"/>
              </a:rPr>
              <a:t>17.1</a:t>
            </a:r>
            <a:r>
              <a:rPr lang="en-US" altLang="ko-KR" sz="2800" b="1" spc="-8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8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파일 탐색 스크립트 </a:t>
            </a:r>
            <a:r>
              <a:rPr lang="en-US" altLang="ko-KR" sz="2800" b="1" spc="-8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mylocate</a:t>
            </a:r>
            <a:endParaRPr lang="en-US" altLang="ko-KR" sz="2800" b="1" spc="-8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660" y="1769815"/>
            <a:ext cx="82868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/>
                </a:solidFill>
              </a:rPr>
              <a:t>결과 확인</a:t>
            </a:r>
            <a:endParaRPr lang="en-US" altLang="ko-KR" sz="2400" b="1" dirty="0" smtClean="0">
              <a:solidFill>
                <a:schemeClr val="accent6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C</a:t>
            </a:r>
            <a:r>
              <a:rPr lang="ko-KR" altLang="en-US" dirty="0" smtClean="0">
                <a:solidFill>
                  <a:schemeClr val="bg1"/>
                </a:solidFill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</a:rPr>
              <a:t>source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file</a:t>
            </a:r>
            <a:r>
              <a:rPr lang="ko-KR" altLang="en-US" dirty="0" smtClean="0">
                <a:solidFill>
                  <a:schemeClr val="bg1"/>
                </a:solidFill>
              </a:rPr>
              <a:t>들이 몇 개나 있는지 찾아보는 방법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err="1" smtClean="0">
                <a:solidFill>
                  <a:schemeClr val="bg1"/>
                </a:solidFill>
              </a:rPr>
              <a:t>정규표현식의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‘.’</a:t>
            </a:r>
            <a:r>
              <a:rPr lang="ko-KR" altLang="en-US" dirty="0" smtClean="0">
                <a:solidFill>
                  <a:schemeClr val="bg1"/>
                </a:solidFill>
              </a:rPr>
              <a:t>과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중복된 의미를 가지지 않도록 </a:t>
            </a:r>
            <a:r>
              <a:rPr lang="en-US" altLang="ko-KR" dirty="0" smtClean="0">
                <a:solidFill>
                  <a:schemeClr val="bg1"/>
                </a:solidFill>
              </a:rPr>
              <a:t>‘\’</a:t>
            </a:r>
            <a:r>
              <a:rPr lang="ko-KR" altLang="en-US" dirty="0" smtClean="0">
                <a:solidFill>
                  <a:schemeClr val="bg1"/>
                </a:solidFill>
              </a:rPr>
              <a:t>를 붙여줌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.</a:t>
            </a:r>
            <a:r>
              <a:rPr lang="en-US" altLang="ko-KR" dirty="0" err="1" smtClean="0">
                <a:solidFill>
                  <a:schemeClr val="bg1"/>
                </a:solidFill>
              </a:rPr>
              <a:t>css</a:t>
            </a:r>
            <a:r>
              <a:rPr lang="ko-KR" altLang="en-US" dirty="0" smtClean="0">
                <a:solidFill>
                  <a:schemeClr val="bg1"/>
                </a:solidFill>
              </a:rPr>
              <a:t>등과 같은 파일들이 포함되지 않도록 </a:t>
            </a:r>
            <a:r>
              <a:rPr lang="en-US" altLang="ko-KR" dirty="0" smtClean="0">
                <a:solidFill>
                  <a:schemeClr val="bg1"/>
                </a:solidFill>
              </a:rPr>
              <a:t>‘$’</a:t>
            </a:r>
            <a:r>
              <a:rPr lang="ko-KR" altLang="en-US" dirty="0" smtClean="0">
                <a:solidFill>
                  <a:schemeClr val="bg1"/>
                </a:solidFill>
              </a:rPr>
              <a:t>를 붙여줌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214479"/>
            <a:ext cx="5760000" cy="121222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20" y="4013050"/>
            <a:ext cx="5760000" cy="1288158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9536" y="6213612"/>
            <a:ext cx="6125395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 </a:t>
            </a:r>
            <a:r>
              <a:rPr lang="ko-KR" altLang="en-US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환경변수에 </a:t>
            </a:r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script</a:t>
            </a:r>
            <a:r>
              <a:rPr lang="ko-KR" altLang="en-US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의 위치를 등록하면 어느 </a:t>
            </a:r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directory</a:t>
            </a:r>
            <a:r>
              <a:rPr lang="ko-KR" altLang="en-US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에서든지 사용 가능하다</a:t>
            </a:r>
            <a:r>
              <a:rPr lang="en-US" altLang="ko-KR" sz="1400" dirty="0" smtClean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ko-KR" altLang="en-US" sz="1400" dirty="0"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7704" y="3674852"/>
            <a:ext cx="1872208" cy="186195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65720" y="4426704"/>
            <a:ext cx="3134472" cy="73048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4275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10079</TotalTime>
  <Words>629</Words>
  <Application>Microsoft Office PowerPoint</Application>
  <PresentationFormat>화면 슬라이드 쇼(4:3)</PresentationFormat>
  <Paragraphs>115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Arial</vt:lpstr>
      <vt:lpstr>나눔고딕</vt:lpstr>
      <vt:lpstr>Lucida Sans</vt:lpstr>
      <vt:lpstr>맑은 고딕</vt:lpstr>
      <vt:lpstr>Wingdings 2</vt:lpstr>
      <vt:lpstr>HY견고딕</vt:lpstr>
      <vt:lpstr>보자기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dy</cp:lastModifiedBy>
  <cp:revision>106</cp:revision>
  <cp:lastPrinted>2011-08-28T20:58:26Z</cp:lastPrinted>
  <dcterms:created xsi:type="dcterms:W3CDTF">2011-08-16T07:24:57Z</dcterms:created>
  <dcterms:modified xsi:type="dcterms:W3CDTF">2012-11-13T04:14:46Z</dcterms:modified>
</cp:coreProperties>
</file>