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12" r:id="rId2"/>
    <p:sldMasterId id="2147483700" r:id="rId3"/>
    <p:sldMasterId id="2147483676" r:id="rId4"/>
    <p:sldMasterId id="2147483688" r:id="rId5"/>
  </p:sldMasterIdLst>
  <p:notesMasterIdLst>
    <p:notesMasterId r:id="rId22"/>
  </p:notesMasterIdLst>
  <p:sldIdLst>
    <p:sldId id="317" r:id="rId6"/>
    <p:sldId id="269" r:id="rId7"/>
    <p:sldId id="296" r:id="rId8"/>
    <p:sldId id="297" r:id="rId9"/>
    <p:sldId id="313" r:id="rId10"/>
    <p:sldId id="314" r:id="rId11"/>
    <p:sldId id="299" r:id="rId12"/>
    <p:sldId id="301" r:id="rId13"/>
    <p:sldId id="302" r:id="rId14"/>
    <p:sldId id="303" r:id="rId15"/>
    <p:sldId id="304" r:id="rId16"/>
    <p:sldId id="306" r:id="rId17"/>
    <p:sldId id="307" r:id="rId18"/>
    <p:sldId id="310" r:id="rId19"/>
    <p:sldId id="309" r:id="rId20"/>
    <p:sldId id="316" r:id="rId2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5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40" autoAdjust="0"/>
  </p:normalViewPr>
  <p:slideViewPr>
    <p:cSldViewPr>
      <p:cViewPr varScale="1">
        <p:scale>
          <a:sx n="112" d="100"/>
          <a:sy n="112" d="100"/>
        </p:scale>
        <p:origin x="-90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214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37FBD-9948-495A-BA71-E006B3EC2FDC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7B79-F6D0-42DF-8FD3-E0830D0BB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5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RPM_%ED%8C%A8%ED%82%A4%EC%A7%80_%EB%A7%A4%EB%8B%88%EC%A0%80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ko.wikipedia.org/wiki/%EB%A0%88%EB%93%9C%ED%96%87_%EB%A6%AC%EB%88%85%EC%8A%A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yum-yum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jmjm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interj.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정말 맛있다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냠냠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맛있겠는데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정말 기뻐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유아어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맘마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(food), [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아탕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(sweets).</a:t>
            </a:r>
          </a:p>
          <a:p>
            <a:r>
              <a:rPr lang="ko-KR" altLang="ko-KR" b="1" dirty="0" smtClean="0"/>
              <a:t>Yum</a:t>
            </a:r>
            <a:r>
              <a:rPr lang="ko-KR" altLang="ko-KR" dirty="0" smtClean="0"/>
              <a:t>은 Yellow dog Updater, Modified의 약자로 </a:t>
            </a:r>
            <a:r>
              <a:rPr lang="ko-KR" altLang="ko-KR" dirty="0" smtClean="0">
                <a:hlinkClick r:id="rId3" action="ppaction://hlinkfile" tooltip="RPM 패키지 매니저"/>
              </a:rPr>
              <a:t>RPM</a:t>
            </a:r>
            <a:r>
              <a:rPr lang="ko-KR" altLang="ko-KR" dirty="0" smtClean="0"/>
              <a:t> 기반의 시스템을 위한 자동 </a:t>
            </a:r>
            <a:r>
              <a:rPr lang="ko-KR" altLang="ko-KR" dirty="0" err="1" smtClean="0"/>
              <a:t>업데이터</a:t>
            </a:r>
            <a:r>
              <a:rPr lang="ko-KR" altLang="ko-KR" dirty="0" smtClean="0"/>
              <a:t> 겸 패키지 설치/제거 도구이다. 이전에 있었던 Yellowdog Updater (YUP) 도구를 대체하며, </a:t>
            </a:r>
            <a:r>
              <a:rPr lang="ko-KR" altLang="ko-KR" dirty="0" err="1" smtClean="0"/>
              <a:t>듀크</a:t>
            </a:r>
            <a:r>
              <a:rPr lang="ko-KR" altLang="ko-KR" dirty="0" smtClean="0"/>
              <a:t> 대학교 물리학부에서 사용되었던 </a:t>
            </a:r>
            <a:r>
              <a:rPr lang="ko-KR" altLang="ko-KR" dirty="0" err="1" smtClean="0">
                <a:hlinkClick r:id="rId4" action="ppaction://hlinkfile" tooltip="레드햇 리눅스"/>
              </a:rPr>
              <a:t>레드햇</a:t>
            </a:r>
            <a:r>
              <a:rPr lang="ko-KR" altLang="ko-KR" dirty="0" smtClean="0">
                <a:hlinkClick r:id="rId4" action="ppaction://hlinkfile" tooltip="레드햇 리눅스"/>
              </a:rPr>
              <a:t> </a:t>
            </a:r>
            <a:r>
              <a:rPr lang="ko-KR" altLang="ko-KR" dirty="0" err="1" smtClean="0">
                <a:hlinkClick r:id="rId4" action="ppaction://hlinkfile" tooltip="레드햇 리눅스"/>
              </a:rPr>
              <a:t>리눅스</a:t>
            </a:r>
            <a:r>
              <a:rPr lang="ko-KR" altLang="ko-KR" dirty="0" smtClean="0"/>
              <a:t> 시스템 관리를 위해서 등장하였다.</a:t>
            </a:r>
            <a:endParaRPr lang="en-US" altLang="ko-KR" dirty="0" smtClean="0"/>
          </a:p>
          <a:p>
            <a:r>
              <a:rPr lang="en-US" altLang="ko-KR" b="1" i="0" baseline="0" dirty="0" smtClean="0"/>
              <a:t>y</a:t>
            </a:r>
            <a:r>
              <a:rPr lang="ko-KR" altLang="ko-KR" b="1" i="0" baseline="0" dirty="0" smtClean="0"/>
              <a:t>ellow dog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美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주인 없는 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시시한 인간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겁쟁이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7B79-F6D0-42DF-8FD3-E0830D0BBD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D71178-9DCF-4D97-8A18-BE2261ECF29C}" type="datetimeFigureOut">
              <a:rPr lang="ko-KR" altLang="en-US" smtClean="0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EC4EE-E6EF-4524-9307-6C1859421EB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512" y="5445224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9592C6-FBE2-49C6-9B09-E2CD031286F4}" type="datetimeFigureOut">
              <a:rPr lang="ko-KR" altLang="en-US" smtClean="0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B05FE-6E0C-4D19-8382-06564527C3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58409-B4C0-4088-AB1B-C2E6E475C713}" type="datetimeFigureOut">
              <a:rPr lang="ko-KR" altLang="en-US" smtClean="0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D7734-F0B1-4BD1-821E-5BE77A442C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83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8BCF-8D4E-4F63-87F0-709AD4F7247D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E4E4-EA50-4F91-B5AC-7034544D1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4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8BCF-8D4E-4F63-87F0-709AD4F7247D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E4E4-EA50-4F91-B5AC-7034544D1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34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8BCF-8D4E-4F63-87F0-709AD4F7247D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E4E4-EA50-4F91-B5AC-7034544D1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8BCF-8D4E-4F63-87F0-709AD4F7247D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E4E4-EA50-4F91-B5AC-7034544D1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72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8BCF-8D4E-4F63-87F0-709AD4F7247D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E4E4-EA50-4F91-B5AC-7034544D1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92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8BCF-8D4E-4F63-87F0-709AD4F7247D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E4E4-EA50-4F91-B5AC-7034544D1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85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8BCF-8D4E-4F63-87F0-709AD4F7247D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E4E4-EA50-4F91-B5AC-7034544D1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6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773FC7-B13E-4398-BF22-666A00BE8769}" type="datetimeFigureOut">
              <a:rPr lang="ko-KR" altLang="en-US" smtClean="0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C9480-E8D5-44AE-BA0A-B56E800EC3B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8BCF-8D4E-4F63-87F0-709AD4F7247D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E4E4-EA50-4F91-B5AC-7034544D1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540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8BCF-8D4E-4F63-87F0-709AD4F7247D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E4E4-EA50-4F91-B5AC-7034544D1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92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8BCF-8D4E-4F63-87F0-709AD4F7247D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E4E4-EA50-4F91-B5AC-7034544D1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01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8BCF-8D4E-4F63-87F0-709AD4F7247D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E4E4-EA50-4F91-B5AC-7034544D1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77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3BE-53B7-49E2-A1CF-6A719A47F2E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1E15-7A13-4F6C-8337-7136FFEA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57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3BE-53B7-49E2-A1CF-6A719A47F2E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1E15-7A13-4F6C-8337-7136FFEA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33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3BE-53B7-49E2-A1CF-6A719A47F2E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1E15-7A13-4F6C-8337-7136FFEA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95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3BE-53B7-49E2-A1CF-6A719A47F2E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1E15-7A13-4F6C-8337-7136FFEA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41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3BE-53B7-49E2-A1CF-6A719A47F2E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1E15-7A13-4F6C-8337-7136FFEA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87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3BE-53B7-49E2-A1CF-6A719A47F2E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1E15-7A13-4F6C-8337-7136FFEA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CC3A1D-792F-405B-B0CA-232FA6D0FCBC}" type="datetimeFigureOut">
              <a:rPr lang="ko-KR" altLang="en-US" smtClean="0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F4934-B7C2-469A-9ADD-AB0C6269208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3BE-53B7-49E2-A1CF-6A719A47F2E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1E15-7A13-4F6C-8337-7136FFEA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37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3BE-53B7-49E2-A1CF-6A719A47F2E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1E15-7A13-4F6C-8337-7136FFEA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611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3BE-53B7-49E2-A1CF-6A719A47F2E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1E15-7A13-4F6C-8337-7136FFEA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458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3BE-53B7-49E2-A1CF-6A719A47F2E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1E15-7A13-4F6C-8337-7136FFEA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836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3BE-53B7-49E2-A1CF-6A719A47F2E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1E15-7A13-4F6C-8337-7136FFEA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112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38D-7E08-479A-81BC-E9BE45FB085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D5D2-1418-42C1-95F8-A9B90F73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04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38D-7E08-479A-81BC-E9BE45FB085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D5D2-1418-42C1-95F8-A9B90F73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497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38D-7E08-479A-81BC-E9BE45FB085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D5D2-1418-42C1-95F8-A9B90F73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910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38D-7E08-479A-81BC-E9BE45FB085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D5D2-1418-42C1-95F8-A9B90F73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550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38D-7E08-479A-81BC-E9BE45FB085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D5D2-1418-42C1-95F8-A9B90F73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5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06913-D1A5-4B7D-80C5-96142CF3038B}" type="datetimeFigureOut">
              <a:rPr lang="ko-KR" altLang="en-US" smtClean="0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D3DA9-05DA-48CE-BFDB-F82ED701920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38D-7E08-479A-81BC-E9BE45FB085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D5D2-1418-42C1-95F8-A9B90F73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047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38D-7E08-479A-81BC-E9BE45FB085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D5D2-1418-42C1-95F8-A9B90F73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336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38D-7E08-479A-81BC-E9BE45FB085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D5D2-1418-42C1-95F8-A9B90F73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31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38D-7E08-479A-81BC-E9BE45FB085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D5D2-1418-42C1-95F8-A9B90F73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156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38D-7E08-479A-81BC-E9BE45FB085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D5D2-1418-42C1-95F8-A9B90F73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827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38D-7E08-479A-81BC-E9BE45FB085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D5D2-1418-42C1-95F8-A9B90F73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326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C2-30DB-4849-94E9-B6C5E2F43845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B546-3994-4C68-A0DE-CA09DF89A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523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C2-30DB-4849-94E9-B6C5E2F43845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B546-3994-4C68-A0DE-CA09DF89A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80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C2-30DB-4849-94E9-B6C5E2F43845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B546-3994-4C68-A0DE-CA09DF89A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740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C2-30DB-4849-94E9-B6C5E2F43845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B546-3994-4C68-A0DE-CA09DF89A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7E9A78-010B-40A1-A085-22CE72BBB9D5}" type="datetimeFigureOut">
              <a:rPr lang="ko-KR" altLang="en-US" smtClean="0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143BB-7711-45DC-9A0B-4D00ACAA194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C2-30DB-4849-94E9-B6C5E2F43845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B546-3994-4C68-A0DE-CA09DF89A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155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C2-30DB-4849-94E9-B6C5E2F43845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B546-3994-4C68-A0DE-CA09DF89A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889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C2-30DB-4849-94E9-B6C5E2F43845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B546-3994-4C68-A0DE-CA09DF89A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983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C2-30DB-4849-94E9-B6C5E2F43845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B546-3994-4C68-A0DE-CA09DF89A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38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C2-30DB-4849-94E9-B6C5E2F43845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B546-3994-4C68-A0DE-CA09DF89A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851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C2-30DB-4849-94E9-B6C5E2F43845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B546-3994-4C68-A0DE-CA09DF89A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4190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C2-30DB-4849-94E9-B6C5E2F43845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B546-3994-4C68-A0DE-CA09DF89A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5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619354-8FDE-49E1-A897-36F968268A65}" type="datetimeFigureOut">
              <a:rPr lang="ko-KR" altLang="en-US" smtClean="0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E0291-41AC-4BBB-8D77-6B5D7C2E16C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8D856-3A69-49A5-9ADA-D8F04FF120EB}" type="datetimeFigureOut">
              <a:rPr lang="ko-KR" altLang="en-US" smtClean="0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68176-9E37-4551-87BB-16F7530EAF05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19589D-088E-4AA1-93C0-3D8744B3AD2B}" type="datetimeFigureOut">
              <a:rPr lang="ko-KR" altLang="en-US" smtClean="0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AF3F9-640D-4535-BC6B-3CD774023A9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C141B-2326-45B4-B81F-BBCEFFC0C856}" type="datetimeFigureOut">
              <a:rPr lang="ko-KR" altLang="en-US" smtClean="0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A2C9641D-5932-42F5-9E05-9C38B6EA2F1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4CCA434-C387-4B29-B037-F81633C2F2AB}" type="datetimeFigureOut">
              <a:rPr lang="ko-KR" altLang="en-US" smtClean="0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5633D4E-D05F-4CC4-81DE-E12129830B1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8BCF-8D4E-4F63-87F0-709AD4F7247D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E4E4-EA50-4F91-B5AC-7034544D1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9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03BE-53B7-49E2-A1CF-6A719A47F2E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1E15-7A13-4F6C-8337-7136FFEA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9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938D-7E08-479A-81BC-E9BE45FB0851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0D5D2-1418-42C1-95F8-A9B90F73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E6C2-30DB-4849-94E9-B6C5E2F43845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FB546-3994-4C68-A0DE-CA09DF89A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75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764704"/>
            <a:ext cx="7851648" cy="1828800"/>
          </a:xfrm>
        </p:spPr>
        <p:txBody>
          <a:bodyPr>
            <a:noAutofit/>
          </a:bodyPr>
          <a:lstStyle/>
          <a:p>
            <a:r>
              <a:rPr lang="en-US" altLang="ko-KR" sz="4400" dirty="0" smtClean="0"/>
              <a:t>Chapter </a:t>
            </a:r>
            <a:r>
              <a:rPr lang="en-US" altLang="ko-KR" sz="4400" dirty="0"/>
              <a:t>19. </a:t>
            </a:r>
            <a:r>
              <a:rPr lang="ko-KR" altLang="en-US" sz="4400" dirty="0"/>
              <a:t>파일 보존과 </a:t>
            </a:r>
            <a:r>
              <a:rPr lang="ko-KR" altLang="en-US" sz="4400" dirty="0" smtClean="0"/>
              <a:t>백업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endParaRPr lang="ko-KR" altLang="en-US" sz="4400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495300"/>
          </a:xfrm>
        </p:spPr>
        <p:txBody>
          <a:bodyPr>
            <a:noAutofit/>
          </a:bodyPr>
          <a:lstStyle/>
          <a:p>
            <a:pPr algn="r"/>
            <a:r>
              <a:rPr lang="en-US" altLang="ko-KR" sz="1500" dirty="0" smtClean="0"/>
              <a:t>20082552 </a:t>
            </a:r>
            <a:r>
              <a:rPr lang="ko-KR" altLang="en-US" sz="1500" dirty="0" smtClean="0"/>
              <a:t>천재환</a:t>
            </a:r>
            <a:endParaRPr lang="en-US" altLang="ko-KR" sz="1500" dirty="0" smtClean="0"/>
          </a:p>
          <a:p>
            <a:pPr algn="r"/>
            <a:r>
              <a:rPr lang="en-US" altLang="ko-KR" sz="1500" dirty="0" smtClean="0"/>
              <a:t>20082501 </a:t>
            </a:r>
            <a:r>
              <a:rPr lang="ko-KR" altLang="en-US" sz="1500" dirty="0" smtClean="0"/>
              <a:t>엄현덕</a:t>
            </a:r>
            <a:endParaRPr lang="en-US" altLang="ko-KR" sz="1500" dirty="0" smtClean="0"/>
          </a:p>
          <a:p>
            <a:pPr algn="r"/>
            <a:r>
              <a:rPr lang="en-US" altLang="ko-KR" sz="1500" dirty="0" smtClean="0"/>
              <a:t>20082507 </a:t>
            </a:r>
            <a:r>
              <a:rPr lang="ko-KR" altLang="en-US" sz="1500" dirty="0" smtClean="0"/>
              <a:t>윤동근</a:t>
            </a:r>
            <a:endParaRPr lang="en-US" altLang="ko-KR" sz="1500" dirty="0" smtClean="0"/>
          </a:p>
          <a:p>
            <a:pPr algn="r"/>
            <a:r>
              <a:rPr lang="en-US" altLang="ko-KR" sz="1500" dirty="0" smtClean="0"/>
              <a:t>20082556 </a:t>
            </a:r>
            <a:r>
              <a:rPr lang="ko-KR" altLang="en-US" sz="1500" dirty="0" smtClean="0"/>
              <a:t>최원석</a:t>
            </a:r>
            <a:endParaRPr lang="en-US" altLang="ko-KR" sz="1500" dirty="0" smtClean="0"/>
          </a:p>
          <a:p>
            <a:pPr algn="r"/>
            <a:r>
              <a:rPr lang="en-US" altLang="ko-KR" sz="1500" dirty="0" smtClean="0"/>
              <a:t>20092533 </a:t>
            </a:r>
            <a:r>
              <a:rPr lang="ko-KR" altLang="en-US" sz="1500" dirty="0" err="1" smtClean="0"/>
              <a:t>우경곤</a:t>
            </a:r>
            <a:endParaRPr lang="en-US" altLang="ko-KR" sz="1500" dirty="0" smtClean="0"/>
          </a:p>
          <a:p>
            <a:pPr algn="r"/>
            <a:r>
              <a:rPr lang="en-US" altLang="ko-KR" sz="1500" dirty="0" smtClean="0"/>
              <a:t>20092551 </a:t>
            </a:r>
            <a:r>
              <a:rPr lang="ko-KR" altLang="en-US" sz="1500" dirty="0" smtClean="0"/>
              <a:t>이재</a:t>
            </a:r>
            <a:r>
              <a:rPr lang="ko-KR" altLang="en-US" sz="1500" dirty="0"/>
              <a:t>완</a:t>
            </a:r>
            <a:endParaRPr lang="en-US" altLang="ko-KR" sz="1500" dirty="0" smtClean="0"/>
          </a:p>
          <a:p>
            <a:pPr algn="r"/>
            <a:r>
              <a:rPr lang="en-US" altLang="ko-KR" sz="1500" dirty="0" smtClean="0"/>
              <a:t>20092577 </a:t>
            </a:r>
            <a:r>
              <a:rPr lang="ko-KR" altLang="en-US" sz="1500" dirty="0" smtClean="0"/>
              <a:t>차민욱</a:t>
            </a:r>
            <a:endParaRPr lang="en-US" altLang="ko-KR" sz="1500" dirty="0" smtClean="0"/>
          </a:p>
          <a:p>
            <a:pPr algn="r"/>
            <a:r>
              <a:rPr lang="en-US" altLang="ko-KR" sz="1500" dirty="0" smtClean="0"/>
              <a:t>20102529 </a:t>
            </a:r>
            <a:r>
              <a:rPr lang="ko-KR" altLang="en-US" sz="1500" dirty="0" smtClean="0"/>
              <a:t>김효</a:t>
            </a:r>
            <a:r>
              <a:rPr lang="ko-KR" altLang="en-US" sz="1500" dirty="0"/>
              <a:t>진</a:t>
            </a:r>
          </a:p>
        </p:txBody>
      </p:sp>
    </p:spTree>
    <p:extLst>
      <p:ext uri="{BB962C8B-B14F-4D97-AF65-F5344CB8AC3E}">
        <p14:creationId xmlns:p14="http://schemas.microsoft.com/office/powerpoint/2010/main" val="162032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13"/>
          <p:cNvSpPr txBox="1">
            <a:spLocks noChangeArrowheads="1"/>
          </p:cNvSpPr>
          <p:nvPr/>
        </p:nvSpPr>
        <p:spPr bwMode="auto">
          <a:xfrm>
            <a:off x="971550" y="1484313"/>
            <a:ext cx="2736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4" name="TextBox 18"/>
          <p:cNvSpPr txBox="1">
            <a:spLocks noChangeArrowheads="1"/>
          </p:cNvSpPr>
          <p:nvPr/>
        </p:nvSpPr>
        <p:spPr bwMode="auto">
          <a:xfrm>
            <a:off x="755650" y="620713"/>
            <a:ext cx="457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2400">
                <a:latin typeface="HY동녘M" pitchFamily="18" charset="-127"/>
                <a:ea typeface="HY동녘M" pitchFamily="18" charset="-127"/>
              </a:rPr>
              <a:t>2. </a:t>
            </a:r>
            <a:r>
              <a:rPr kumimoji="0" lang="en-US" altLang="ko-KR" sz="2000">
                <a:latin typeface="HY동녘M" pitchFamily="18" charset="-127"/>
                <a:ea typeface="HY동녘M" pitchFamily="18" charset="-127"/>
              </a:rPr>
              <a:t>Compress</a:t>
            </a:r>
            <a:r>
              <a:rPr kumimoji="0" lang="ko-KR" altLang="en-US" sz="2400">
                <a:latin typeface="HY동녘M" pitchFamily="18" charset="-127"/>
                <a:ea typeface="HY동녘M" pitchFamily="18" charset="-127"/>
              </a:rPr>
              <a:t>를 사용한 파일 압축</a:t>
            </a:r>
            <a:endParaRPr kumimoji="0" lang="en-US" altLang="ko-KR" sz="240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535" name="TextBox 10"/>
          <p:cNvSpPr txBox="1">
            <a:spLocks noChangeArrowheads="1"/>
          </p:cNvSpPr>
          <p:nvPr/>
        </p:nvSpPr>
        <p:spPr bwMode="auto">
          <a:xfrm>
            <a:off x="1331913" y="1125538"/>
            <a:ext cx="72723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2800" dirty="0">
                <a:latin typeface="HY동녘M" pitchFamily="18" charset="-127"/>
                <a:ea typeface="HY동녘M" pitchFamily="18" charset="-127"/>
              </a:rPr>
              <a:t>- Compress </a:t>
            </a:r>
            <a:r>
              <a:rPr kumimoji="0" lang="en-US" altLang="ko-KR" sz="2800" dirty="0" err="1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vs</a:t>
            </a:r>
            <a:r>
              <a:rPr kumimoji="0" lang="ko-KR" altLang="en-US" sz="2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kumimoji="0" lang="en-US" altLang="ko-KR" sz="2800" dirty="0" err="1">
                <a:latin typeface="HY동녘M" pitchFamily="18" charset="-127"/>
                <a:ea typeface="HY동녘M" pitchFamily="18" charset="-127"/>
              </a:rPr>
              <a:t>gzip</a:t>
            </a:r>
            <a:r>
              <a:rPr kumimoji="0" lang="en-US" altLang="ko-KR" sz="2800" dirty="0">
                <a:latin typeface="HY동녘M" pitchFamily="18" charset="-127"/>
                <a:ea typeface="HY동녘M" pitchFamily="18" charset="-127"/>
              </a:rPr>
              <a:t> </a:t>
            </a:r>
            <a:r>
              <a:rPr kumimoji="0" lang="ko-KR" altLang="en-US" sz="2800" dirty="0">
                <a:latin typeface="HY동녘M" pitchFamily="18" charset="-127"/>
                <a:ea typeface="HY동녘M" pitchFamily="18" charset="-127"/>
              </a:rPr>
              <a:t>비교</a:t>
            </a:r>
            <a:r>
              <a:rPr kumimoji="0" lang="en-US" altLang="ko-KR" sz="2800" dirty="0">
                <a:latin typeface="HY동녘M" pitchFamily="18" charset="-127"/>
                <a:ea typeface="HY동녘M" pitchFamily="18" charset="-127"/>
              </a:rPr>
              <a:t>!</a:t>
            </a:r>
            <a:endParaRPr kumimoji="0" lang="ko-KR" altLang="en-US" sz="28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536" name="TextBox 12"/>
          <p:cNvSpPr txBox="1">
            <a:spLocks noChangeArrowheads="1"/>
          </p:cNvSpPr>
          <p:nvPr/>
        </p:nvSpPr>
        <p:spPr bwMode="auto">
          <a:xfrm>
            <a:off x="827088" y="5732463"/>
            <a:ext cx="6769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※ gzip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으로 압축한 파일을 원래대로 복구할 때 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gunzip 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명령어 사용</a:t>
            </a:r>
            <a:endParaRPr kumimoji="0"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7" name="TextBox 15"/>
          <p:cNvSpPr txBox="1">
            <a:spLocks noChangeArrowheads="1"/>
          </p:cNvSpPr>
          <p:nvPr/>
        </p:nvSpPr>
        <p:spPr bwMode="auto">
          <a:xfrm>
            <a:off x="827088" y="6021388"/>
            <a:ext cx="6769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※ [filename].gz – gzip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로 압축한 파일은 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.gz 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라는 확장자를 갖는 파일에 저장</a:t>
            </a:r>
            <a:endParaRPr kumimoji="0"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3"/>
          <a:srcRect b="28995"/>
          <a:stretch>
            <a:fillRect/>
          </a:stretch>
        </p:blipFill>
        <p:spPr bwMode="auto">
          <a:xfrm>
            <a:off x="1071563" y="2143125"/>
            <a:ext cx="3505200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625600" y="1701800"/>
            <a:ext cx="2232025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+mn-lt"/>
                <a:ea typeface="+mn-ea"/>
              </a:rPr>
              <a:t>Compress </a:t>
            </a:r>
            <a:r>
              <a:rPr kumimoji="0" lang="ko-KR" altLang="en-US" dirty="0">
                <a:latin typeface="+mn-lt"/>
                <a:ea typeface="+mn-ea"/>
              </a:rPr>
              <a:t>파일압축</a:t>
            </a:r>
            <a:endParaRPr kumimoji="0" lang="en-US" altLang="ko-KR" dirty="0">
              <a:latin typeface="+mn-lt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29313" y="1701800"/>
            <a:ext cx="1643062" cy="3698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latin typeface="+mn-lt"/>
                <a:ea typeface="+mn-ea"/>
              </a:rPr>
              <a:t>gzip</a:t>
            </a:r>
            <a:r>
              <a:rPr kumimoji="0" lang="en-US" altLang="ko-KR" dirty="0">
                <a:latin typeface="+mn-lt"/>
                <a:ea typeface="+mn-ea"/>
              </a:rPr>
              <a:t> </a:t>
            </a:r>
            <a:r>
              <a:rPr kumimoji="0" lang="ko-KR" altLang="en-US" dirty="0">
                <a:latin typeface="+mn-lt"/>
                <a:ea typeface="+mn-ea"/>
              </a:rPr>
              <a:t>파일압축</a:t>
            </a:r>
            <a:endParaRPr kumimoji="0" lang="en-US" altLang="ko-KR" dirty="0">
              <a:latin typeface="+mn-lt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00250" y="2738438"/>
            <a:ext cx="527050" cy="130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254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0" y="2143125"/>
            <a:ext cx="37528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5726113" y="2749550"/>
            <a:ext cx="527050" cy="131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Box 13"/>
          <p:cNvSpPr txBox="1">
            <a:spLocks noChangeArrowheads="1"/>
          </p:cNvSpPr>
          <p:nvPr/>
        </p:nvSpPr>
        <p:spPr bwMode="auto">
          <a:xfrm>
            <a:off x="971550" y="1484313"/>
            <a:ext cx="2736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8" name="TextBox 18"/>
          <p:cNvSpPr txBox="1">
            <a:spLocks noChangeArrowheads="1"/>
          </p:cNvSpPr>
          <p:nvPr/>
        </p:nvSpPr>
        <p:spPr bwMode="auto">
          <a:xfrm>
            <a:off x="755650" y="620713"/>
            <a:ext cx="3978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2400">
                <a:latin typeface="HY동녘M" pitchFamily="18" charset="-127"/>
                <a:ea typeface="HY동녘M" pitchFamily="18" charset="-127"/>
              </a:rPr>
              <a:t>3. Unix </a:t>
            </a:r>
            <a:r>
              <a:rPr kumimoji="0" lang="ko-KR" altLang="en-US" sz="2400">
                <a:latin typeface="HY동녘M" pitchFamily="18" charset="-127"/>
                <a:ea typeface="HY동녘M" pitchFamily="18" charset="-127"/>
              </a:rPr>
              <a:t>테이프 명령어 </a:t>
            </a:r>
            <a:r>
              <a:rPr kumimoji="0" lang="en-US" altLang="ko-KR" sz="2400">
                <a:latin typeface="HY동녘M" pitchFamily="18" charset="-127"/>
                <a:ea typeface="HY동녘M" pitchFamily="18" charset="-127"/>
              </a:rPr>
              <a:t>cpio</a:t>
            </a:r>
          </a:p>
        </p:txBody>
      </p:sp>
      <p:sp>
        <p:nvSpPr>
          <p:cNvPr id="23559" name="TextBox 11"/>
          <p:cNvSpPr txBox="1">
            <a:spLocks noChangeArrowheads="1"/>
          </p:cNvSpPr>
          <p:nvPr/>
        </p:nvSpPr>
        <p:spPr bwMode="auto">
          <a:xfrm>
            <a:off x="1163638" y="1268413"/>
            <a:ext cx="744061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600" b="1">
                <a:latin typeface="맑은 고딕" pitchFamily="50" charset="-127"/>
                <a:ea typeface="맑은 고딕" pitchFamily="50" charset="-127"/>
              </a:rPr>
              <a:t>Cpio</a:t>
            </a:r>
            <a:r>
              <a:rPr kumimoji="0" lang="ko-KR" altLang="en-US" sz="1600" b="1"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1600" b="1">
                <a:latin typeface="맑은 고딕" pitchFamily="50" charset="-127"/>
                <a:ea typeface="맑은 고딕" pitchFamily="50" charset="-127"/>
              </a:rPr>
              <a:t>tar</a:t>
            </a:r>
            <a:r>
              <a:rPr kumimoji="0" lang="ko-KR" altLang="en-US" sz="1600" b="1">
                <a:latin typeface="맑은 고딕" pitchFamily="50" charset="-127"/>
                <a:ea typeface="맑은 고딕" pitchFamily="50" charset="-127"/>
              </a:rPr>
              <a:t>의 가장 큰 </a:t>
            </a:r>
            <a:r>
              <a:rPr kumimoji="0" lang="ko-KR" altLang="en-US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차이점</a:t>
            </a:r>
            <a:endParaRPr kumimoji="0" lang="en-US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cpio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의 경우 백업해야 할 파일의 목록을 표준 입력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(standard input)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을 통해서 받아들임</a:t>
            </a:r>
          </a:p>
        </p:txBody>
      </p:sp>
      <p:pic>
        <p:nvPicPr>
          <p:cNvPr id="2356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1857375"/>
            <a:ext cx="6880225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6572250" y="3071813"/>
            <a:ext cx="1071563" cy="214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2988" y="4095750"/>
            <a:ext cx="428625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Box 13"/>
          <p:cNvSpPr txBox="1">
            <a:spLocks noChangeArrowheads="1"/>
          </p:cNvSpPr>
          <p:nvPr/>
        </p:nvSpPr>
        <p:spPr bwMode="auto">
          <a:xfrm>
            <a:off x="971550" y="1484313"/>
            <a:ext cx="2736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2" name="TextBox 18"/>
          <p:cNvSpPr txBox="1">
            <a:spLocks noChangeArrowheads="1"/>
          </p:cNvSpPr>
          <p:nvPr/>
        </p:nvSpPr>
        <p:spPr bwMode="auto">
          <a:xfrm>
            <a:off x="755650" y="620713"/>
            <a:ext cx="3978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2400">
                <a:latin typeface="HY동녘M" pitchFamily="18" charset="-127"/>
                <a:ea typeface="HY동녘M" pitchFamily="18" charset="-127"/>
              </a:rPr>
              <a:t>3. Unix </a:t>
            </a:r>
            <a:r>
              <a:rPr kumimoji="0" lang="ko-KR" altLang="en-US" sz="2400">
                <a:latin typeface="HY동녘M" pitchFamily="18" charset="-127"/>
                <a:ea typeface="HY동녘M" pitchFamily="18" charset="-127"/>
              </a:rPr>
              <a:t>테이프 명령어 </a:t>
            </a:r>
            <a:r>
              <a:rPr kumimoji="0" lang="en-US" altLang="ko-KR" sz="2400">
                <a:latin typeface="HY동녘M" pitchFamily="18" charset="-127"/>
                <a:ea typeface="HY동녘M" pitchFamily="18" charset="-127"/>
              </a:rPr>
              <a:t>cpio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13998"/>
              </p:ext>
            </p:extLst>
          </p:nvPr>
        </p:nvGraphicFramePr>
        <p:xfrm>
          <a:off x="1043608" y="1251423"/>
          <a:ext cx="6984776" cy="51299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18671"/>
                <a:gridCol w="5866105"/>
              </a:tblGrid>
              <a:tr h="365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플래그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6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이미 있는 </a:t>
                      </a:r>
                      <a:r>
                        <a:rPr lang="ko-KR" altLang="en-US" sz="12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파일에 새로운 파일들을 추가한다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.</a:t>
                      </a:r>
                      <a:endParaRPr lang="ko-KR" altLang="en-US" sz="12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7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Cpio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에 입력으로 주어진 파일들을 </a:t>
                      </a:r>
                      <a:r>
                        <a:rPr lang="ko-KR" altLang="en-US" sz="12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안에 복사할 때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접근 시간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(access time)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을 초기화한다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.</a:t>
                      </a:r>
                      <a:endParaRPr lang="ko-KR" altLang="en-US" sz="12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6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필요하다면 디렉터리들을 생성한다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.</a:t>
                      </a:r>
                      <a:endParaRPr lang="ko-KR" altLang="en-US" sz="12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7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아카이브에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추가할 파일들의 이름들이 저장되어 있는 파일 이름을 명시할 수 있도록 해 주는 플래그이다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.</a:t>
                      </a:r>
                      <a:endParaRPr lang="ko-KR" altLang="en-US" sz="12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6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-i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아카이브에서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파일들을 추출한다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.</a:t>
                      </a:r>
                      <a:endParaRPr lang="ko-KR" altLang="en-US" sz="12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6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-I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입력으로 사용될 </a:t>
                      </a:r>
                      <a:r>
                        <a:rPr lang="ko-KR" altLang="en-US" sz="12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파일의 이름을 지정할 수 있게 한다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.</a:t>
                      </a:r>
                      <a:endParaRPr lang="ko-KR" altLang="en-US" sz="12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6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심볼릭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링크를 만나면 그 링크가 가리키는 실제 파일을 따라갈 것이다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.</a:t>
                      </a:r>
                      <a:endParaRPr lang="ko-KR" altLang="en-US" sz="12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65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출력 </a:t>
                      </a:r>
                      <a:r>
                        <a:rPr lang="ko-KR" altLang="en-US" sz="12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아카이브를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생성할 것이다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.</a:t>
                      </a:r>
                      <a:endParaRPr lang="ko-KR" altLang="en-US" sz="12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7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출력 파일의 이름을 명시적으로 지정할 수 있는 플래그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이 플래그를 사용하지 않을 경우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표준 출력을 통해 정보들이 나가게 된다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이다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.</a:t>
                      </a:r>
                      <a:endParaRPr lang="ko-KR" altLang="en-US" sz="12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7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아카이브에서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파일을 꺼내서 파일 시스템에 생성할 때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그 파일의 소유자 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ID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를 명시적으로 지정할 수 있는 플래그이다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.</a:t>
                      </a:r>
                      <a:endParaRPr lang="ko-KR" altLang="en-US" sz="12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7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아카이브에</a:t>
                      </a:r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저장된 파일의 목록을 볼 수 있게 한다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.</a:t>
                      </a:r>
                      <a:endParaRPr lang="ko-KR" altLang="en-US" sz="12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7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프로그램의 진행 상황을 보다 상세히 볼 수 있게 한다</a:t>
                      </a:r>
                      <a:r>
                        <a:rPr lang="en-US" altLang="ko-KR" sz="12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.</a:t>
                      </a:r>
                      <a:endParaRPr lang="ko-KR" altLang="en-US" sz="12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Box 18"/>
          <p:cNvSpPr txBox="1">
            <a:spLocks noChangeArrowheads="1"/>
          </p:cNvSpPr>
          <p:nvPr/>
        </p:nvSpPr>
        <p:spPr bwMode="auto">
          <a:xfrm>
            <a:off x="755650" y="620713"/>
            <a:ext cx="351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2400">
                <a:latin typeface="HY동녘M" pitchFamily="18" charset="-127"/>
                <a:ea typeface="HY동녘M" pitchFamily="18" charset="-127"/>
              </a:rPr>
              <a:t>4. </a:t>
            </a:r>
            <a:r>
              <a:rPr kumimoji="0" lang="ko-KR" altLang="en-US" sz="2400">
                <a:latin typeface="HY동녘M" pitchFamily="18" charset="-127"/>
                <a:ea typeface="HY동녘M" pitchFamily="18" charset="-127"/>
              </a:rPr>
              <a:t>유닉스 패키지 관리자</a:t>
            </a:r>
            <a:endParaRPr kumimoji="0" lang="en-US" altLang="ko-KR" sz="240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827088" y="5214938"/>
            <a:ext cx="6769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※ 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패키지 관리자 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소프트웨어를 시스템에 설치하거나 삭제하는 작업을 도와주는 도구</a:t>
            </a:r>
            <a:endParaRPr kumimoji="0"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31" name="TextBox 10"/>
          <p:cNvSpPr txBox="1">
            <a:spLocks noChangeArrowheads="1"/>
          </p:cNvSpPr>
          <p:nvPr/>
        </p:nvSpPr>
        <p:spPr bwMode="auto">
          <a:xfrm>
            <a:off x="971550" y="1373188"/>
            <a:ext cx="287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2000" b="1">
                <a:latin typeface="맑은 고딕" pitchFamily="50" charset="-127"/>
                <a:ea typeface="맑은 고딕" pitchFamily="50" charset="-127"/>
              </a:rPr>
              <a:t>RPM </a:t>
            </a:r>
            <a:r>
              <a:rPr kumimoji="0" lang="ko-KR" altLang="en-US" sz="2000" b="1">
                <a:latin typeface="맑은 고딕" pitchFamily="50" charset="-127"/>
                <a:ea typeface="맑은 고딕" pitchFamily="50" charset="-127"/>
              </a:rPr>
              <a:t>패키지 관리자</a:t>
            </a:r>
          </a:p>
        </p:txBody>
      </p:sp>
      <p:sp>
        <p:nvSpPr>
          <p:cNvPr id="26632" name="TextBox 11"/>
          <p:cNvSpPr txBox="1">
            <a:spLocks noChangeArrowheads="1"/>
          </p:cNvSpPr>
          <p:nvPr/>
        </p:nvSpPr>
        <p:spPr bwMode="auto">
          <a:xfrm>
            <a:off x="827088" y="5483225"/>
            <a:ext cx="6769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※ RPM 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– Unix 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시스템에 보급된 패키지 관리자 중 최상급에 속한다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33" name="TextBox 12"/>
          <p:cNvSpPr txBox="1">
            <a:spLocks noChangeArrowheads="1"/>
          </p:cNvSpPr>
          <p:nvPr/>
        </p:nvSpPr>
        <p:spPr bwMode="auto">
          <a:xfrm>
            <a:off x="1042988" y="1916113"/>
            <a:ext cx="698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>
                <a:latin typeface="맑은 고딕" pitchFamily="50" charset="-127"/>
                <a:ea typeface="맑은 고딕" pitchFamily="50" charset="-127"/>
              </a:rPr>
              <a:t>시스템에 설치된 패키지의 목록보기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(rpm</a:t>
            </a:r>
            <a:r>
              <a:rPr kumimoji="0" lang="ko-KR" altLang="en-US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–q</a:t>
            </a:r>
            <a:r>
              <a:rPr kumimoji="0" lang="ko-KR" altLang="en-US"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–a </a:t>
            </a:r>
            <a:r>
              <a:rPr kumimoji="0" lang="ko-KR" altLang="en-US">
                <a:latin typeface="맑은 고딕" pitchFamily="50" charset="-127"/>
                <a:ea typeface="맑은 고딕" pitchFamily="50" charset="-127"/>
              </a:rPr>
              <a:t>플래그 사용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2357438"/>
            <a:ext cx="7119937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322638" y="2917825"/>
            <a:ext cx="357187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TextBox 18"/>
          <p:cNvSpPr txBox="1">
            <a:spLocks noChangeArrowheads="1"/>
          </p:cNvSpPr>
          <p:nvPr/>
        </p:nvSpPr>
        <p:spPr bwMode="auto">
          <a:xfrm>
            <a:off x="755650" y="620713"/>
            <a:ext cx="351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2400">
                <a:latin typeface="HY동녘M" pitchFamily="18" charset="-127"/>
                <a:ea typeface="HY동녘M" pitchFamily="18" charset="-127"/>
              </a:rPr>
              <a:t>4. </a:t>
            </a:r>
            <a:r>
              <a:rPr kumimoji="0" lang="ko-KR" altLang="en-US" sz="2400">
                <a:latin typeface="HY동녘M" pitchFamily="18" charset="-127"/>
                <a:ea typeface="HY동녘M" pitchFamily="18" charset="-127"/>
              </a:rPr>
              <a:t>유닉스 패키지 관리자</a:t>
            </a:r>
            <a:endParaRPr kumimoji="0" lang="en-US" altLang="ko-KR" sz="240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7654" name="TextBox 10"/>
          <p:cNvSpPr txBox="1">
            <a:spLocks noChangeArrowheads="1"/>
          </p:cNvSpPr>
          <p:nvPr/>
        </p:nvSpPr>
        <p:spPr bwMode="auto">
          <a:xfrm>
            <a:off x="971550" y="1373188"/>
            <a:ext cx="287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2000" b="1">
                <a:latin typeface="맑은 고딕" pitchFamily="50" charset="-127"/>
                <a:ea typeface="맑은 고딕" pitchFamily="50" charset="-127"/>
              </a:rPr>
              <a:t>RPM </a:t>
            </a:r>
            <a:r>
              <a:rPr kumimoji="0" lang="ko-KR" altLang="en-US" sz="2000" b="1">
                <a:latin typeface="맑은 고딕" pitchFamily="50" charset="-127"/>
                <a:ea typeface="맑은 고딕" pitchFamily="50" charset="-127"/>
              </a:rPr>
              <a:t>패키지 관리자</a:t>
            </a:r>
          </a:p>
        </p:txBody>
      </p:sp>
      <p:sp>
        <p:nvSpPr>
          <p:cNvPr id="27655" name="TextBox 12"/>
          <p:cNvSpPr txBox="1">
            <a:spLocks noChangeArrowheads="1"/>
          </p:cNvSpPr>
          <p:nvPr/>
        </p:nvSpPr>
        <p:spPr bwMode="auto">
          <a:xfrm>
            <a:off x="1042988" y="1916113"/>
            <a:ext cx="698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>
                <a:latin typeface="맑은 고딕" pitchFamily="50" charset="-127"/>
                <a:ea typeface="맑은 고딕" pitchFamily="50" charset="-127"/>
              </a:rPr>
              <a:t>패키지에 대한 상세 정보 보기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(rpm</a:t>
            </a:r>
            <a:r>
              <a:rPr kumimoji="0" lang="ko-KR" altLang="en-US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–q</a:t>
            </a:r>
            <a:r>
              <a:rPr kumimoji="0" lang="ko-KR" altLang="en-US"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–i </a:t>
            </a:r>
            <a:r>
              <a:rPr kumimoji="0" lang="ko-KR" altLang="en-US">
                <a:latin typeface="맑은 고딕" pitchFamily="50" charset="-127"/>
                <a:ea typeface="맑은 고딕" pitchFamily="50" charset="-127"/>
              </a:rPr>
              <a:t>플래그 사용</a:t>
            </a:r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65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8" y="2357438"/>
            <a:ext cx="7072312" cy="3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190875" y="2894013"/>
            <a:ext cx="309563" cy="16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그림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Box 18"/>
          <p:cNvSpPr txBox="1">
            <a:spLocks noChangeArrowheads="1"/>
          </p:cNvSpPr>
          <p:nvPr/>
        </p:nvSpPr>
        <p:spPr bwMode="auto">
          <a:xfrm>
            <a:off x="755650" y="620713"/>
            <a:ext cx="351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2400">
                <a:latin typeface="HY동녘M" pitchFamily="18" charset="-127"/>
                <a:ea typeface="HY동녘M" pitchFamily="18" charset="-127"/>
              </a:rPr>
              <a:t>4. </a:t>
            </a:r>
            <a:r>
              <a:rPr kumimoji="0" lang="ko-KR" altLang="en-US" sz="2400">
                <a:latin typeface="HY동녘M" pitchFamily="18" charset="-127"/>
                <a:ea typeface="HY동녘M" pitchFamily="18" charset="-127"/>
              </a:rPr>
              <a:t>유닉스 패키지 관리자</a:t>
            </a:r>
            <a:endParaRPr kumimoji="0" lang="en-US" altLang="ko-KR" sz="240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678" name="TextBox 10"/>
          <p:cNvSpPr txBox="1">
            <a:spLocks noChangeArrowheads="1"/>
          </p:cNvSpPr>
          <p:nvPr/>
        </p:nvSpPr>
        <p:spPr bwMode="auto">
          <a:xfrm>
            <a:off x="971550" y="1373188"/>
            <a:ext cx="287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2000" b="1">
                <a:latin typeface="맑은 고딕" pitchFamily="50" charset="-127"/>
                <a:ea typeface="맑은 고딕" pitchFamily="50" charset="-127"/>
              </a:rPr>
              <a:t>yum </a:t>
            </a:r>
            <a:r>
              <a:rPr kumimoji="0" lang="ko-KR" altLang="en-US" sz="2000" b="1">
                <a:latin typeface="맑은 고딕" pitchFamily="50" charset="-127"/>
                <a:ea typeface="맑은 고딕" pitchFamily="50" charset="-127"/>
              </a:rPr>
              <a:t>패키지 관리자</a:t>
            </a:r>
          </a:p>
        </p:txBody>
      </p:sp>
      <p:sp>
        <p:nvSpPr>
          <p:cNvPr id="28679" name="TextBox 12"/>
          <p:cNvSpPr txBox="1">
            <a:spLocks noChangeArrowheads="1"/>
          </p:cNvSpPr>
          <p:nvPr/>
        </p:nvSpPr>
        <p:spPr bwMode="auto">
          <a:xfrm>
            <a:off x="1042988" y="1916113"/>
            <a:ext cx="698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kumimoji="0" lang="ko-KR" altLang="en-US" sz="1600" dirty="0" smtClean="0">
                <a:latin typeface="맑은 고딕" pitchFamily="50" charset="-127"/>
                <a:ea typeface="맑은 고딕" pitchFamily="50" charset="-127"/>
              </a:rPr>
              <a:t>패키지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설치하기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684213" y="2320925"/>
          <a:ext cx="78613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비트맵 이미지" r:id="rId5" imgW="9097645" imgH="1647619" progId="PBrush">
                  <p:embed/>
                </p:oleObj>
              </mc:Choice>
              <mc:Fallback>
                <p:oleObj name="비트맵 이미지" r:id="rId5" imgW="9097645" imgH="1647619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20925"/>
                        <a:ext cx="786130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Box 12"/>
          <p:cNvSpPr txBox="1">
            <a:spLocks noChangeArrowheads="1"/>
          </p:cNvSpPr>
          <p:nvPr/>
        </p:nvSpPr>
        <p:spPr bwMode="auto">
          <a:xfrm>
            <a:off x="684213" y="4652963"/>
            <a:ext cx="79200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400" b="1">
                <a:solidFill>
                  <a:srgbClr val="0000FF"/>
                </a:solidFill>
              </a:rPr>
              <a:t>※</a:t>
            </a:r>
            <a:r>
              <a:rPr kumimoji="0" lang="en-US" altLang="ko-KR" sz="1400" b="1">
                <a:solidFill>
                  <a:srgbClr val="0000FF"/>
                </a:solidFill>
              </a:rPr>
              <a:t> rpm</a:t>
            </a:r>
            <a:r>
              <a:rPr kumimoji="0" lang="ko-KR" altLang="en-US" sz="1400" b="1">
                <a:solidFill>
                  <a:srgbClr val="0000FF"/>
                </a:solidFill>
              </a:rPr>
              <a:t>으로  패키지를 설치할 경우 사전에 미리 설치해야 할 프로그램들이 설치되어 있어야한다</a:t>
            </a:r>
            <a:r>
              <a:rPr kumimoji="0" lang="en-US" altLang="ko-KR" sz="1400" b="1">
                <a:solidFill>
                  <a:srgbClr val="0000FF"/>
                </a:solidFill>
              </a:rPr>
              <a:t>.   </a:t>
            </a:r>
          </a:p>
          <a:p>
            <a:r>
              <a:rPr kumimoji="0" lang="ko-KR" altLang="en-US" sz="1400" b="1">
                <a:solidFill>
                  <a:srgbClr val="0000FF"/>
                </a:solidFill>
              </a:rPr>
              <a:t>  하지만 </a:t>
            </a:r>
            <a:r>
              <a:rPr kumimoji="0" lang="en-US" altLang="ko-KR" sz="1400" b="1">
                <a:solidFill>
                  <a:srgbClr val="0000FF"/>
                </a:solidFill>
              </a:rPr>
              <a:t>yum</a:t>
            </a:r>
            <a:r>
              <a:rPr kumimoji="0" lang="ko-KR" altLang="en-US" sz="1400" b="1">
                <a:solidFill>
                  <a:srgbClr val="0000FF"/>
                </a:solidFill>
              </a:rPr>
              <a:t>은 사전에 설치해야 할 패키지를</a:t>
            </a:r>
            <a:r>
              <a:rPr kumimoji="0" lang="en-US" altLang="ko-KR" sz="1400" b="1">
                <a:solidFill>
                  <a:srgbClr val="0000FF"/>
                </a:solidFill>
              </a:rPr>
              <a:t> </a:t>
            </a:r>
            <a:r>
              <a:rPr kumimoji="0" lang="ko-KR" altLang="en-US" sz="1400" b="1">
                <a:solidFill>
                  <a:srgbClr val="0000FF"/>
                </a:solidFill>
              </a:rPr>
              <a:t>같이 설치해줘서 의존성 문제를 해결해준다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3.bmp"/>
          <p:cNvPicPr>
            <a:picLocks noChangeAspect="1"/>
          </p:cNvPicPr>
          <p:nvPr/>
        </p:nvPicPr>
        <p:blipFill>
          <a:blip r:embed="rId2" cstate="print"/>
          <a:srcRect b="12151"/>
          <a:stretch>
            <a:fillRect/>
          </a:stretch>
        </p:blipFill>
        <p:spPr>
          <a:xfrm>
            <a:off x="35496" y="714356"/>
            <a:ext cx="7929586" cy="50799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3808" y="2924944"/>
            <a:ext cx="5357818" cy="110799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Thank you</a:t>
            </a:r>
          </a:p>
        </p:txBody>
      </p:sp>
      <p:pic>
        <p:nvPicPr>
          <p:cNvPr id="4" name="Picture 2" descr="F:\PngImage\diaryIcon\1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164288" y="2213414"/>
            <a:ext cx="1071570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직선 연결선 4"/>
          <p:cNvCxnSpPr/>
          <p:nvPr/>
        </p:nvCxnSpPr>
        <p:spPr>
          <a:xfrm>
            <a:off x="0" y="6356370"/>
            <a:ext cx="9144000" cy="158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Box 13"/>
          <p:cNvSpPr txBox="1">
            <a:spLocks noChangeArrowheads="1"/>
          </p:cNvSpPr>
          <p:nvPr/>
        </p:nvSpPr>
        <p:spPr bwMode="auto">
          <a:xfrm>
            <a:off x="971550" y="1484313"/>
            <a:ext cx="2736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0499" y="662730"/>
            <a:ext cx="171713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동녘M" pitchFamily="18" charset="-127"/>
                <a:ea typeface="HY동녘M" pitchFamily="18" charset="-127"/>
              </a:rPr>
              <a:t>Content</a:t>
            </a:r>
            <a:endParaRPr kumimoji="0"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4343" name="TextBox 11"/>
          <p:cNvSpPr txBox="1">
            <a:spLocks noChangeArrowheads="1"/>
          </p:cNvSpPr>
          <p:nvPr/>
        </p:nvSpPr>
        <p:spPr bwMode="auto">
          <a:xfrm>
            <a:off x="2770708" y="1268413"/>
            <a:ext cx="54737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0" lang="ko-KR" altLang="en-US" sz="2400" dirty="0">
                <a:latin typeface="HY동녘M" pitchFamily="18" charset="-127"/>
                <a:ea typeface="HY동녘M" pitchFamily="18" charset="-127"/>
              </a:rPr>
              <a:t>테이프 </a:t>
            </a:r>
            <a:r>
              <a:rPr kumimoji="0" lang="ko-KR" altLang="en-US" sz="2400" dirty="0" err="1">
                <a:latin typeface="HY동녘M" pitchFamily="18" charset="-127"/>
                <a:ea typeface="HY동녘M" pitchFamily="18" charset="-127"/>
              </a:rPr>
              <a:t>아카이브</a:t>
            </a:r>
            <a:r>
              <a:rPr kumimoji="0" lang="ko-KR" altLang="en-US" sz="2400" dirty="0">
                <a:latin typeface="HY동녘M" pitchFamily="18" charset="-127"/>
                <a:ea typeface="HY동녘M" pitchFamily="18" charset="-127"/>
              </a:rPr>
              <a:t> 유틸리티 </a:t>
            </a:r>
            <a:r>
              <a:rPr kumimoji="0" lang="en-US" altLang="ko-KR" sz="2400" dirty="0">
                <a:latin typeface="HY동녘M" pitchFamily="18" charset="-127"/>
                <a:ea typeface="HY동녘M" pitchFamily="18" charset="-127"/>
              </a:rPr>
              <a:t>tar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0" lang="en-US" altLang="ko-KR" sz="2400" dirty="0">
                <a:latin typeface="HY동녘M" pitchFamily="18" charset="-127"/>
                <a:ea typeface="HY동녘M" pitchFamily="18" charset="-127"/>
              </a:rPr>
              <a:t>compress</a:t>
            </a:r>
            <a:r>
              <a:rPr kumimoji="0" lang="ko-KR" altLang="en-US" sz="2400" dirty="0">
                <a:latin typeface="HY동녘M" pitchFamily="18" charset="-127"/>
                <a:ea typeface="HY동녘M" pitchFamily="18" charset="-127"/>
              </a:rPr>
              <a:t>를  사용한 파일 압축</a:t>
            </a:r>
            <a:endParaRPr kumimoji="0" lang="en-US" altLang="ko-KR" sz="2400" dirty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0" lang="en-US" altLang="ko-KR" sz="2400" dirty="0">
                <a:latin typeface="HY동녘M" pitchFamily="18" charset="-127"/>
                <a:ea typeface="HY동녘M" pitchFamily="18" charset="-127"/>
              </a:rPr>
              <a:t>Unix </a:t>
            </a:r>
            <a:r>
              <a:rPr kumimoji="0" lang="ko-KR" altLang="en-US" sz="2400" dirty="0">
                <a:latin typeface="HY동녘M" pitchFamily="18" charset="-127"/>
                <a:ea typeface="HY동녘M" pitchFamily="18" charset="-127"/>
              </a:rPr>
              <a:t>테이프 명령어</a:t>
            </a:r>
            <a:endParaRPr kumimoji="0" lang="en-US" altLang="ko-KR" sz="2400" dirty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0" lang="ko-KR" altLang="en-US" sz="2400" dirty="0">
                <a:latin typeface="HY동녘M" pitchFamily="18" charset="-127"/>
                <a:ea typeface="HY동녘M" pitchFamily="18" charset="-127"/>
              </a:rPr>
              <a:t>유닉스 패키지 관리자</a:t>
            </a:r>
            <a:endParaRPr kumimoji="0" lang="en-US" altLang="ko-KR" sz="2400" dirty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endParaRPr kumimoji="0" lang="en-US" altLang="ko-KR" sz="2400" dirty="0">
              <a:latin typeface="HY동녘M" pitchFamily="18" charset="-127"/>
              <a:ea typeface="HY동녘M" pitchFamily="18" charset="-127"/>
            </a:endParaRPr>
          </a:p>
          <a:p>
            <a:pPr marL="342900" indent="-342900">
              <a:lnSpc>
                <a:spcPct val="200000"/>
              </a:lnSpc>
            </a:pPr>
            <a:endParaRPr kumimoji="0" lang="en-US" altLang="ko-KR" sz="2400" dirty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1" name="Picture 2" descr="C:\Documents and Settings\cic\My Documents\My Pictures\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59" b="89066" l="10000" r="86081">
                        <a14:foregroundMark x1="15000" y1="33598" x2="23649" y2="53082"/>
                        <a14:foregroundMark x1="28514" y1="70875" x2="10000" y2="23658"/>
                        <a14:foregroundMark x1="20270" y1="58350" x2="22568" y2="58847"/>
                        <a14:foregroundMark x1="51081" y1="37276" x2="55000" y2="38171"/>
                        <a14:foregroundMark x1="47432" y1="36879" x2="50405" y2="36282"/>
                        <a14:foregroundMark x1="40946" y1="85089" x2="54730" y2="85288"/>
                        <a14:foregroundMark x1="47703" y1="87773" x2="56486" y2="89165"/>
                        <a14:foregroundMark x1="65541" y1="55268" x2="86081" y2="76044"/>
                        <a14:foregroundMark x1="36486" y1="55964" x2="32838" y2="57455"/>
                        <a14:backgroundMark x1="73243" y1="84990" x2="71757" y2="83201"/>
                        <a14:backgroundMark x1="78514" y1="82704" x2="75000" y2="86978"/>
                        <a14:backgroundMark x1="62027" y1="87674" x2="62027" y2="77535"/>
                        <a14:backgroundMark x1="74730" y1="77833" x2="84054" y2="7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0926" r="28558" b="9627"/>
          <a:stretch/>
        </p:blipFill>
        <p:spPr bwMode="auto">
          <a:xfrm flipH="1">
            <a:off x="422962" y="1988840"/>
            <a:ext cx="1905793" cy="26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13"/>
          <p:cNvSpPr txBox="1">
            <a:spLocks noChangeArrowheads="1"/>
          </p:cNvSpPr>
          <p:nvPr/>
        </p:nvSpPr>
        <p:spPr bwMode="auto">
          <a:xfrm>
            <a:off x="971550" y="1484313"/>
            <a:ext cx="2736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6" name="TextBox 18"/>
          <p:cNvSpPr txBox="1">
            <a:spLocks noChangeArrowheads="1"/>
          </p:cNvSpPr>
          <p:nvPr/>
        </p:nvSpPr>
        <p:spPr bwMode="auto">
          <a:xfrm>
            <a:off x="814388" y="661988"/>
            <a:ext cx="5434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2800">
                <a:latin typeface="HY동녘M" pitchFamily="18" charset="-127"/>
                <a:ea typeface="HY동녘M" pitchFamily="18" charset="-127"/>
              </a:rPr>
              <a:t>1. </a:t>
            </a:r>
            <a:r>
              <a:rPr kumimoji="0" lang="ko-KR" altLang="en-US" sz="2800">
                <a:latin typeface="HY동녘M" pitchFamily="18" charset="-127"/>
                <a:ea typeface="HY동녘M" pitchFamily="18" charset="-127"/>
              </a:rPr>
              <a:t>테이프 아카이브 유틸리티 </a:t>
            </a:r>
            <a:r>
              <a:rPr kumimoji="0" lang="en-US" altLang="ko-KR" sz="2800" b="1">
                <a:latin typeface="HY동녘M" pitchFamily="18" charset="-127"/>
                <a:ea typeface="HY동녘M" pitchFamily="18" charset="-127"/>
              </a:rPr>
              <a:t>tar</a:t>
            </a:r>
          </a:p>
        </p:txBody>
      </p:sp>
      <p:sp>
        <p:nvSpPr>
          <p:cNvPr id="15367" name="TextBox 20"/>
          <p:cNvSpPr txBox="1">
            <a:spLocks noChangeArrowheads="1"/>
          </p:cNvSpPr>
          <p:nvPr/>
        </p:nvSpPr>
        <p:spPr bwMode="auto">
          <a:xfrm>
            <a:off x="1042988" y="1412875"/>
            <a:ext cx="2881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>
                <a:latin typeface="HY동녘M" pitchFamily="18" charset="-127"/>
                <a:ea typeface="HY동녘M" pitchFamily="18" charset="-127"/>
              </a:rPr>
              <a:t>&lt;tar</a:t>
            </a:r>
            <a:r>
              <a:rPr kumimoji="0" lang="ko-KR" altLang="en-US">
                <a:latin typeface="HY동녘M" pitchFamily="18" charset="-127"/>
                <a:ea typeface="HY동녘M" pitchFamily="18" charset="-127"/>
              </a:rPr>
              <a:t>의 세가지 동작 모드</a:t>
            </a:r>
            <a:r>
              <a:rPr kumimoji="0" lang="en-US" altLang="ko-KR">
                <a:latin typeface="HY동녘M" pitchFamily="18" charset="-127"/>
                <a:ea typeface="HY동녘M" pitchFamily="18" charset="-127"/>
              </a:rPr>
              <a:t>&gt;</a:t>
            </a:r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116013" y="1916113"/>
          <a:ext cx="6912768" cy="173736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292717"/>
                <a:gridCol w="46200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tar</a:t>
                      </a:r>
                      <a:r>
                        <a:rPr lang="en-US" altLang="ko-KR" sz="1600" baseline="0" dirty="0" smtClean="0"/>
                        <a:t> – c</a:t>
                      </a:r>
                    </a:p>
                    <a:p>
                      <a:pPr algn="ctr" latinLnBrk="1"/>
                      <a:r>
                        <a:rPr lang="en-US" altLang="ko-KR" sz="1600" baseline="0" dirty="0" smtClean="0"/>
                        <a:t>(creation)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파일 묶음</a:t>
                      </a:r>
                      <a:r>
                        <a:rPr lang="en-US" altLang="ko-KR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즉 </a:t>
                      </a:r>
                      <a:r>
                        <a:rPr lang="ko-KR" altLang="en-US" sz="14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</a:t>
                      </a:r>
                      <a:r>
                        <a:rPr lang="en-US" altLang="ko-KR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(archive)</a:t>
                      </a:r>
                      <a:r>
                        <a:rPr lang="ko-KR" altLang="en-US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를 생성하는 모드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tar</a:t>
                      </a:r>
                      <a:r>
                        <a:rPr lang="en-US" altLang="ko-KR" sz="1600" baseline="0" dirty="0" smtClean="0"/>
                        <a:t> – 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(table of contents)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아카이브에</a:t>
                      </a:r>
                      <a:r>
                        <a:rPr lang="ko-KR" altLang="en-US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보관된</a:t>
                      </a:r>
                      <a:r>
                        <a:rPr lang="ko-KR" altLang="en-US" sz="1400" baseline="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데이터들의 목록을 보여주는 모드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tar</a:t>
                      </a:r>
                      <a:r>
                        <a:rPr lang="en-US" altLang="ko-KR" sz="1600" baseline="0" dirty="0" smtClean="0"/>
                        <a:t> – x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(</a:t>
                      </a:r>
                      <a:r>
                        <a:rPr lang="en-US" altLang="ko-KR" sz="1600" baseline="0" dirty="0" err="1" smtClean="0"/>
                        <a:t>eXtract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아카이브에</a:t>
                      </a:r>
                      <a:r>
                        <a:rPr lang="ko-KR" altLang="en-US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보관된 데이터를 추출하는 모드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6013" y="3933825"/>
            <a:ext cx="66246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latin typeface="+mj-ea"/>
                <a:ea typeface="+mj-ea"/>
              </a:rPr>
              <a:t>사용방법 </a:t>
            </a:r>
            <a:r>
              <a:rPr kumimoji="0" lang="en-US" altLang="ko-KR" dirty="0">
                <a:latin typeface="+mj-ea"/>
                <a:ea typeface="+mj-ea"/>
              </a:rPr>
              <a:t>: tar [</a:t>
            </a:r>
            <a:r>
              <a:rPr kumimoji="0" lang="ko-KR" altLang="en-US" dirty="0">
                <a:latin typeface="+mj-ea"/>
                <a:ea typeface="+mj-ea"/>
              </a:rPr>
              <a:t>플래그들</a:t>
            </a:r>
            <a:r>
              <a:rPr kumimoji="0" lang="en-US" altLang="ko-KR" dirty="0">
                <a:latin typeface="+mj-ea"/>
                <a:ea typeface="+mj-ea"/>
              </a:rPr>
              <a:t>] &lt;</a:t>
            </a:r>
            <a:r>
              <a:rPr kumimoji="0" lang="ko-KR" altLang="en-US" dirty="0">
                <a:latin typeface="+mj-ea"/>
                <a:ea typeface="+mj-ea"/>
              </a:rPr>
              <a:t>파일 혹은 디렉터리 이름들</a:t>
            </a:r>
            <a:r>
              <a:rPr kumimoji="0" lang="en-US" altLang="ko-KR" dirty="0">
                <a:latin typeface="+mj-ea"/>
                <a:ea typeface="+mj-ea"/>
              </a:rPr>
              <a:t>&gt;</a:t>
            </a:r>
            <a:endParaRPr kumimoji="0"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13"/>
          <p:cNvSpPr txBox="1">
            <a:spLocks noChangeArrowheads="1"/>
          </p:cNvSpPr>
          <p:nvPr/>
        </p:nvSpPr>
        <p:spPr bwMode="auto">
          <a:xfrm>
            <a:off x="971550" y="1484313"/>
            <a:ext cx="2736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0" name="TextBox 18"/>
          <p:cNvSpPr txBox="1">
            <a:spLocks noChangeArrowheads="1"/>
          </p:cNvSpPr>
          <p:nvPr/>
        </p:nvSpPr>
        <p:spPr bwMode="auto">
          <a:xfrm>
            <a:off x="814388" y="661988"/>
            <a:ext cx="5434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2800">
                <a:latin typeface="HY동녘M" pitchFamily="18" charset="-127"/>
                <a:ea typeface="HY동녘M" pitchFamily="18" charset="-127"/>
              </a:rPr>
              <a:t>1. </a:t>
            </a:r>
            <a:r>
              <a:rPr kumimoji="0" lang="ko-KR" altLang="en-US" sz="2800">
                <a:latin typeface="HY동녘M" pitchFamily="18" charset="-127"/>
                <a:ea typeface="HY동녘M" pitchFamily="18" charset="-127"/>
              </a:rPr>
              <a:t>테이프 아카이브 유틸리티 </a:t>
            </a:r>
            <a:r>
              <a:rPr kumimoji="0" lang="en-US" altLang="ko-KR" sz="2800">
                <a:latin typeface="HY동녘M" pitchFamily="18" charset="-127"/>
                <a:ea typeface="HY동녘M" pitchFamily="18" charset="-127"/>
              </a:rPr>
              <a:t>tar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87450" y="1844675"/>
          <a:ext cx="6096000" cy="2695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7760"/>
                <a:gridCol w="5208240"/>
              </a:tblGrid>
              <a:tr h="37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옵션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</a:t>
                      </a:r>
                      <a:r>
                        <a:rPr lang="ko-KR" altLang="en-US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생성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출력</a:t>
                      </a:r>
                      <a:r>
                        <a:rPr lang="ko-KR" altLang="en-US" sz="1400" baseline="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파일명을 명시적으로 지정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아카이브에</a:t>
                      </a:r>
                      <a:r>
                        <a:rPr lang="ko-KR" altLang="en-US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저장된 파일과 디렉터리들의 목차 출력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83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-v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tar</a:t>
                      </a:r>
                      <a:r>
                        <a:rPr lang="ko-KR" altLang="en-US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를 </a:t>
                      </a:r>
                      <a:r>
                        <a:rPr lang="en-US" altLang="ko-KR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‘verbose’ </a:t>
                      </a:r>
                      <a:r>
                        <a:rPr lang="ko-KR" altLang="en-US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모드로 실행함</a:t>
                      </a:r>
                      <a:r>
                        <a:rPr lang="en-US" altLang="ko-KR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aseline="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사용자가 </a:t>
                      </a:r>
                      <a:r>
                        <a:rPr lang="en-US" altLang="ko-KR" sz="1400" baseline="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tar </a:t>
                      </a:r>
                      <a:r>
                        <a:rPr lang="ko-KR" altLang="en-US" sz="1400" baseline="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수행 과정을 살펴볼 수 있도록 화면에 적절한 메시지들을 출력하도록 </a:t>
                      </a:r>
                      <a:r>
                        <a:rPr lang="ko-KR" altLang="en-US" sz="1400" baseline="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만듬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양재튼튼체B" pitchFamily="18" charset="-127"/>
                          <a:ea typeface="양재튼튼체B" pitchFamily="18" charset="-127"/>
                        </a:rPr>
                        <a:t>아카이브를</a:t>
                      </a:r>
                      <a:r>
                        <a:rPr lang="ko-KR" altLang="en-US" sz="1400" dirty="0" smtClean="0">
                          <a:latin typeface="양재튼튼체B" pitchFamily="18" charset="-127"/>
                          <a:ea typeface="양재튼튼체B" pitchFamily="18" charset="-127"/>
                        </a:rPr>
                        <a:t> 풀어서 파일 추출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414" name="TextBox 10"/>
          <p:cNvSpPr txBox="1">
            <a:spLocks noChangeArrowheads="1"/>
          </p:cNvSpPr>
          <p:nvPr/>
        </p:nvSpPr>
        <p:spPr bwMode="auto">
          <a:xfrm>
            <a:off x="1187450" y="1412875"/>
            <a:ext cx="2879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>
                <a:latin typeface="HY동녘M" pitchFamily="18" charset="-127"/>
                <a:ea typeface="HY동녘M" pitchFamily="18" charset="-127"/>
              </a:rPr>
              <a:t>&lt;tar</a:t>
            </a:r>
            <a:r>
              <a:rPr kumimoji="0" lang="ko-KR" altLang="en-US">
                <a:latin typeface="HY동녘M" pitchFamily="18" charset="-127"/>
                <a:ea typeface="HY동녘M" pitchFamily="18" charset="-127"/>
              </a:rPr>
              <a:t> 옵션</a:t>
            </a:r>
            <a:r>
              <a:rPr kumimoji="0" lang="en-US" altLang="ko-KR">
                <a:latin typeface="HY동녘M" pitchFamily="18" charset="-127"/>
                <a:ea typeface="HY동녘M" pitchFamily="18" charset="-127"/>
              </a:rPr>
              <a:t>&gt;</a:t>
            </a:r>
            <a:endParaRPr kumimoji="0" lang="ko-KR" altLang="en-US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Box 13"/>
          <p:cNvSpPr txBox="1">
            <a:spLocks noChangeArrowheads="1"/>
          </p:cNvSpPr>
          <p:nvPr/>
        </p:nvSpPr>
        <p:spPr bwMode="auto">
          <a:xfrm>
            <a:off x="971550" y="1484313"/>
            <a:ext cx="2736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4" name="TextBox 18"/>
          <p:cNvSpPr txBox="1">
            <a:spLocks noChangeArrowheads="1"/>
          </p:cNvSpPr>
          <p:nvPr/>
        </p:nvSpPr>
        <p:spPr bwMode="auto">
          <a:xfrm>
            <a:off x="814388" y="661988"/>
            <a:ext cx="5434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2800">
                <a:latin typeface="HY동녘M" pitchFamily="18" charset="-127"/>
                <a:ea typeface="HY동녘M" pitchFamily="18" charset="-127"/>
              </a:rPr>
              <a:t>1. </a:t>
            </a:r>
            <a:r>
              <a:rPr kumimoji="0" lang="ko-KR" altLang="en-US" sz="2800">
                <a:latin typeface="HY동녘M" pitchFamily="18" charset="-127"/>
                <a:ea typeface="HY동녘M" pitchFamily="18" charset="-127"/>
              </a:rPr>
              <a:t>테이프 아카이브 유틸리티 </a:t>
            </a:r>
            <a:r>
              <a:rPr kumimoji="0" lang="en-US" altLang="ko-KR" sz="2800">
                <a:latin typeface="HY동녘M" pitchFamily="18" charset="-127"/>
                <a:ea typeface="HY동녘M" pitchFamily="18" charset="-127"/>
              </a:rPr>
              <a:t>tar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1000125" y="1285875"/>
            <a:ext cx="75295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kumimoji="0" lang="en-US" altLang="ko-KR" dirty="0">
                <a:latin typeface="HY동녘M" pitchFamily="18" charset="-127"/>
                <a:ea typeface="HY동녘M" pitchFamily="18" charset="-127"/>
              </a:rPr>
              <a:t>-</a:t>
            </a:r>
            <a:r>
              <a:rPr kumimoji="0" lang="en-US" altLang="ko-KR" dirty="0" err="1">
                <a:latin typeface="HY동녘M" pitchFamily="18" charset="-127"/>
                <a:ea typeface="HY동녘M" pitchFamily="18" charset="-127"/>
              </a:rPr>
              <a:t>cvf</a:t>
            </a:r>
            <a:r>
              <a:rPr kumimoji="0" lang="en-US" altLang="ko-KR" dirty="0">
                <a:latin typeface="HY동녘M" pitchFamily="18" charset="-127"/>
                <a:ea typeface="HY동녘M" pitchFamily="18" charset="-127"/>
              </a:rPr>
              <a:t> </a:t>
            </a:r>
            <a:r>
              <a:rPr kumimoji="0" lang="ko-KR" altLang="en-US" dirty="0">
                <a:latin typeface="HY동녘M" pitchFamily="18" charset="-127"/>
                <a:ea typeface="HY동녘M" pitchFamily="18" charset="-127"/>
              </a:rPr>
              <a:t>옵션 </a:t>
            </a:r>
            <a:r>
              <a:rPr kumimoji="0" lang="en-US" altLang="ko-KR" dirty="0">
                <a:latin typeface="HY동녘M" pitchFamily="18" charset="-127"/>
                <a:ea typeface="HY동녘M" pitchFamily="18" charset="-127"/>
              </a:rPr>
              <a:t>(v</a:t>
            </a:r>
            <a:r>
              <a:rPr kumimoji="0" lang="ko-KR" altLang="en-US" dirty="0">
                <a:latin typeface="HY동녘M" pitchFamily="18" charset="-127"/>
                <a:ea typeface="HY동녘M" pitchFamily="18" charset="-127"/>
              </a:rPr>
              <a:t>옵션에 의해 목차들을 자세히 볼 수 있음</a:t>
            </a:r>
            <a:r>
              <a:rPr kumimoji="0" lang="en-US" altLang="ko-KR" dirty="0">
                <a:latin typeface="HY동녘M" pitchFamily="18" charset="-127"/>
                <a:ea typeface="HY동녘M" pitchFamily="18" charset="-127"/>
              </a:rPr>
              <a:t>)</a:t>
            </a:r>
          </a:p>
          <a:p>
            <a:pPr marL="0" lvl="2"/>
            <a:r>
              <a:rPr kumimoji="0" lang="en-US" altLang="ko-KR" dirty="0">
                <a:latin typeface="HY동녘M" pitchFamily="18" charset="-127"/>
                <a:ea typeface="HY동녘M" pitchFamily="18" charset="-127"/>
              </a:rPr>
              <a:t>-</a:t>
            </a:r>
            <a:r>
              <a:rPr kumimoji="0" lang="ko-KR" altLang="en-US" dirty="0">
                <a:latin typeface="HY동녘M" pitchFamily="18" charset="-127"/>
                <a:ea typeface="HY동녘M" pitchFamily="18" charset="-127"/>
              </a:rPr>
              <a:t>압축하기</a:t>
            </a:r>
          </a:p>
        </p:txBody>
      </p:sp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392" y="5524867"/>
            <a:ext cx="69273" cy="12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214438" y="1944688"/>
            <a:ext cx="6715125" cy="3913187"/>
            <a:chOff x="1214438" y="1944688"/>
            <a:chExt cx="6715125" cy="3913187"/>
          </a:xfrm>
        </p:grpSpPr>
        <p:grpSp>
          <p:nvGrpSpPr>
            <p:cNvPr id="2" name="그룹 1"/>
            <p:cNvGrpSpPr/>
            <p:nvPr/>
          </p:nvGrpSpPr>
          <p:grpSpPr>
            <a:xfrm>
              <a:off x="1214438" y="1944688"/>
              <a:ext cx="6715125" cy="3913187"/>
              <a:chOff x="1214438" y="1944688"/>
              <a:chExt cx="6715125" cy="3913187"/>
            </a:xfrm>
          </p:grpSpPr>
          <p:grpSp>
            <p:nvGrpSpPr>
              <p:cNvPr id="17417" name="그룹 20"/>
              <p:cNvGrpSpPr>
                <a:grpSpLocks/>
              </p:cNvGrpSpPr>
              <p:nvPr/>
            </p:nvGrpSpPr>
            <p:grpSpPr bwMode="auto">
              <a:xfrm>
                <a:off x="1214438" y="1944688"/>
                <a:ext cx="6715125" cy="3913187"/>
                <a:chOff x="1428728" y="1857364"/>
                <a:chExt cx="6715172" cy="3913243"/>
              </a:xfrm>
            </p:grpSpPr>
            <p:pic>
              <p:nvPicPr>
                <p:cNvPr id="17418" name="Picture 6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8728" y="1857364"/>
                  <a:ext cx="6715172" cy="39132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" name="타원 14"/>
                <p:cNvSpPr/>
                <p:nvPr/>
              </p:nvSpPr>
              <p:spPr>
                <a:xfrm flipV="1">
                  <a:off x="2714612" y="3857643"/>
                  <a:ext cx="71437" cy="7143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 flipV="1">
                  <a:off x="2714612" y="4071958"/>
                  <a:ext cx="71437" cy="7143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flipV="1">
                  <a:off x="2714612" y="4286274"/>
                  <a:ext cx="71437" cy="7143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3333741" y="2333621"/>
                  <a:ext cx="357189" cy="21431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/>
                </a:p>
              </p:txBody>
            </p:sp>
          </p:grpSp>
          <p:pic>
            <p:nvPicPr>
              <p:cNvPr id="29702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0148" y="5499034"/>
                <a:ext cx="152400" cy="171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0723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397" y="5518084"/>
              <a:ext cx="99000" cy="14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7503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13"/>
          <p:cNvSpPr txBox="1">
            <a:spLocks noChangeArrowheads="1"/>
          </p:cNvSpPr>
          <p:nvPr/>
        </p:nvSpPr>
        <p:spPr bwMode="auto">
          <a:xfrm>
            <a:off x="971550" y="1484313"/>
            <a:ext cx="2736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814388" y="661988"/>
            <a:ext cx="5434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2800">
                <a:latin typeface="HY동녘M" pitchFamily="18" charset="-127"/>
                <a:ea typeface="HY동녘M" pitchFamily="18" charset="-127"/>
              </a:rPr>
              <a:t>1. </a:t>
            </a:r>
            <a:r>
              <a:rPr kumimoji="0" lang="ko-KR" altLang="en-US" sz="2800">
                <a:latin typeface="HY동녘M" pitchFamily="18" charset="-127"/>
                <a:ea typeface="HY동녘M" pitchFamily="18" charset="-127"/>
              </a:rPr>
              <a:t>테이프 아카이브 유틸리티 </a:t>
            </a:r>
            <a:r>
              <a:rPr kumimoji="0" lang="en-US" altLang="ko-KR" sz="2800">
                <a:latin typeface="HY동녘M" pitchFamily="18" charset="-127"/>
                <a:ea typeface="HY동녘M" pitchFamily="18" charset="-127"/>
              </a:rPr>
              <a:t>tar</a:t>
            </a:r>
          </a:p>
        </p:txBody>
      </p:sp>
      <p:sp>
        <p:nvSpPr>
          <p:cNvPr id="18440" name="TextBox 10"/>
          <p:cNvSpPr txBox="1">
            <a:spLocks noChangeArrowheads="1"/>
          </p:cNvSpPr>
          <p:nvPr/>
        </p:nvSpPr>
        <p:spPr bwMode="auto">
          <a:xfrm>
            <a:off x="1042988" y="1285875"/>
            <a:ext cx="7529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kumimoji="0" lang="en-US" altLang="ko-KR" dirty="0">
                <a:latin typeface="HY동녘M" pitchFamily="18" charset="-127"/>
                <a:ea typeface="HY동녘M" pitchFamily="18" charset="-127"/>
              </a:rPr>
              <a:t>-</a:t>
            </a:r>
            <a:r>
              <a:rPr kumimoji="0" lang="en-US" altLang="ko-KR" dirty="0" err="1">
                <a:latin typeface="HY동녘M" pitchFamily="18" charset="-127"/>
                <a:ea typeface="HY동녘M" pitchFamily="18" charset="-127"/>
              </a:rPr>
              <a:t>tvf</a:t>
            </a:r>
            <a:r>
              <a:rPr kumimoji="0" lang="en-US" altLang="ko-KR" dirty="0">
                <a:latin typeface="HY동녘M" pitchFamily="18" charset="-127"/>
                <a:ea typeface="HY동녘M" pitchFamily="18" charset="-127"/>
              </a:rPr>
              <a:t> </a:t>
            </a:r>
            <a:r>
              <a:rPr kumimoji="0" lang="ko-KR" altLang="en-US" dirty="0">
                <a:latin typeface="HY동녘M" pitchFamily="18" charset="-127"/>
                <a:ea typeface="HY동녘M" pitchFamily="18" charset="-127"/>
              </a:rPr>
              <a:t>옵션 </a:t>
            </a:r>
            <a:r>
              <a:rPr kumimoji="0" lang="en-US" altLang="ko-KR" dirty="0">
                <a:latin typeface="HY동녘M" pitchFamily="18" charset="-127"/>
                <a:ea typeface="HY동녘M" pitchFamily="18" charset="-127"/>
              </a:rPr>
              <a:t>(v</a:t>
            </a:r>
            <a:r>
              <a:rPr kumimoji="0" lang="ko-KR" altLang="en-US" dirty="0">
                <a:latin typeface="HY동녘M" pitchFamily="18" charset="-127"/>
                <a:ea typeface="HY동녘M" pitchFamily="18" charset="-127"/>
              </a:rPr>
              <a:t>옵션에 의해 목차들을 자세히 볼 수 있음</a:t>
            </a:r>
            <a:r>
              <a:rPr kumimoji="0" lang="en-US" altLang="ko-KR" dirty="0">
                <a:latin typeface="HY동녘M" pitchFamily="18" charset="-127"/>
                <a:ea typeface="HY동녘M" pitchFamily="18" charset="-127"/>
              </a:rPr>
              <a:t>)</a:t>
            </a:r>
          </a:p>
          <a:p>
            <a:pPr marL="0" lvl="2"/>
            <a:r>
              <a:rPr kumimoji="0" lang="en-US" altLang="ko-KR" dirty="0">
                <a:latin typeface="HY동녘M" pitchFamily="18" charset="-127"/>
                <a:ea typeface="HY동녘M" pitchFamily="18" charset="-127"/>
              </a:rPr>
              <a:t>-</a:t>
            </a:r>
            <a:r>
              <a:rPr kumimoji="0" lang="ko-KR" altLang="en-US" dirty="0" err="1" smtClean="0">
                <a:latin typeface="HY동녘M" pitchFamily="18" charset="-127"/>
                <a:ea typeface="HY동녘M" pitchFamily="18" charset="-127"/>
              </a:rPr>
              <a:t>아카이브</a:t>
            </a:r>
            <a:r>
              <a:rPr kumimoji="0" lang="ko-KR" altLang="en-US" dirty="0" smtClean="0">
                <a:latin typeface="HY동녘M" pitchFamily="18" charset="-127"/>
                <a:ea typeface="HY동녘M" pitchFamily="18" charset="-127"/>
              </a:rPr>
              <a:t> 파일 안에  파일보기</a:t>
            </a:r>
            <a:endParaRPr kumimoji="0"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 flipV="1">
            <a:off x="2714625" y="4929188"/>
            <a:ext cx="71438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타원 12"/>
          <p:cNvSpPr/>
          <p:nvPr/>
        </p:nvSpPr>
        <p:spPr>
          <a:xfrm flipV="1">
            <a:off x="2714625" y="5143500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타원 14"/>
          <p:cNvSpPr/>
          <p:nvPr/>
        </p:nvSpPr>
        <p:spPr>
          <a:xfrm flipV="1">
            <a:off x="2714625" y="5357813"/>
            <a:ext cx="71438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71" y="1988840"/>
            <a:ext cx="69246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3051321" y="2643116"/>
            <a:ext cx="357187" cy="214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502879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Box 13"/>
          <p:cNvSpPr txBox="1">
            <a:spLocks noChangeArrowheads="1"/>
          </p:cNvSpPr>
          <p:nvPr/>
        </p:nvSpPr>
        <p:spPr bwMode="auto">
          <a:xfrm>
            <a:off x="971550" y="1484313"/>
            <a:ext cx="2736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2" name="TextBox 18"/>
          <p:cNvSpPr txBox="1">
            <a:spLocks noChangeArrowheads="1"/>
          </p:cNvSpPr>
          <p:nvPr/>
        </p:nvSpPr>
        <p:spPr bwMode="auto">
          <a:xfrm>
            <a:off x="814388" y="661988"/>
            <a:ext cx="5434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2800">
                <a:latin typeface="HY동녘M" pitchFamily="18" charset="-127"/>
                <a:ea typeface="HY동녘M" pitchFamily="18" charset="-127"/>
              </a:rPr>
              <a:t>1. </a:t>
            </a:r>
            <a:r>
              <a:rPr kumimoji="0" lang="ko-KR" altLang="en-US" sz="2800">
                <a:latin typeface="HY동녘M" pitchFamily="18" charset="-127"/>
                <a:ea typeface="HY동녘M" pitchFamily="18" charset="-127"/>
              </a:rPr>
              <a:t>테이프 아카이브 유틸리티 </a:t>
            </a:r>
            <a:r>
              <a:rPr kumimoji="0" lang="en-US" altLang="ko-KR" sz="2800">
                <a:latin typeface="HY동녘M" pitchFamily="18" charset="-127"/>
                <a:ea typeface="HY동녘M" pitchFamily="18" charset="-127"/>
              </a:rPr>
              <a:t>tar</a:t>
            </a:r>
          </a:p>
        </p:txBody>
      </p:sp>
      <p:sp>
        <p:nvSpPr>
          <p:cNvPr id="19463" name="TextBox 10"/>
          <p:cNvSpPr txBox="1">
            <a:spLocks noChangeArrowheads="1"/>
          </p:cNvSpPr>
          <p:nvPr/>
        </p:nvSpPr>
        <p:spPr bwMode="auto">
          <a:xfrm>
            <a:off x="1000125" y="1285875"/>
            <a:ext cx="75295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kumimoji="0" lang="en-US" altLang="ko-KR">
                <a:latin typeface="HY동녘M" pitchFamily="18" charset="-127"/>
                <a:ea typeface="HY동녘M" pitchFamily="18" charset="-127"/>
              </a:rPr>
              <a:t>-xvf </a:t>
            </a:r>
            <a:r>
              <a:rPr kumimoji="0" lang="ko-KR" altLang="en-US">
                <a:latin typeface="HY동녘M" pitchFamily="18" charset="-127"/>
                <a:ea typeface="HY동녘M" pitchFamily="18" charset="-127"/>
              </a:rPr>
              <a:t>옵션 </a:t>
            </a:r>
            <a:r>
              <a:rPr kumimoji="0" lang="en-US" altLang="ko-KR">
                <a:latin typeface="HY동녘M" pitchFamily="18" charset="-127"/>
                <a:ea typeface="HY동녘M" pitchFamily="18" charset="-127"/>
              </a:rPr>
              <a:t>(v</a:t>
            </a:r>
            <a:r>
              <a:rPr kumimoji="0" lang="ko-KR" altLang="en-US">
                <a:latin typeface="HY동녘M" pitchFamily="18" charset="-127"/>
                <a:ea typeface="HY동녘M" pitchFamily="18" charset="-127"/>
              </a:rPr>
              <a:t>옵션에 의해 목차들을 자세히 볼 수 있음</a:t>
            </a:r>
            <a:r>
              <a:rPr kumimoji="0" lang="en-US" altLang="ko-KR">
                <a:latin typeface="HY동녘M" pitchFamily="18" charset="-127"/>
                <a:ea typeface="HY동녘M" pitchFamily="18" charset="-127"/>
              </a:rPr>
              <a:t>)</a:t>
            </a:r>
          </a:p>
          <a:p>
            <a:pPr marL="0" lvl="2"/>
            <a:r>
              <a:rPr kumimoji="0" lang="en-US" altLang="ko-KR">
                <a:latin typeface="HY동녘M" pitchFamily="18" charset="-127"/>
                <a:ea typeface="HY동녘M" pitchFamily="18" charset="-127"/>
              </a:rPr>
              <a:t>-</a:t>
            </a:r>
            <a:r>
              <a:rPr kumimoji="0" lang="ko-KR" altLang="en-US">
                <a:latin typeface="HY동녘M" pitchFamily="18" charset="-127"/>
                <a:ea typeface="HY동녘M" pitchFamily="18" charset="-127"/>
              </a:rPr>
              <a:t>압축풀기</a:t>
            </a:r>
          </a:p>
        </p:txBody>
      </p:sp>
      <p:pic>
        <p:nvPicPr>
          <p:cNvPr id="1946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8" y="1928813"/>
            <a:ext cx="6786562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 flipV="1">
            <a:off x="2714625" y="5083175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타원 12"/>
          <p:cNvSpPr/>
          <p:nvPr/>
        </p:nvSpPr>
        <p:spPr>
          <a:xfrm flipV="1">
            <a:off x="2714625" y="5297488"/>
            <a:ext cx="71438" cy="71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타원 14"/>
          <p:cNvSpPr/>
          <p:nvPr/>
        </p:nvSpPr>
        <p:spPr>
          <a:xfrm flipV="1">
            <a:off x="2714625" y="5511800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06738" y="2417763"/>
            <a:ext cx="357187" cy="214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13"/>
          <p:cNvSpPr txBox="1">
            <a:spLocks noChangeArrowheads="1"/>
          </p:cNvSpPr>
          <p:nvPr/>
        </p:nvSpPr>
        <p:spPr bwMode="auto">
          <a:xfrm>
            <a:off x="971550" y="1484313"/>
            <a:ext cx="2736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6" name="TextBox 18"/>
          <p:cNvSpPr txBox="1">
            <a:spLocks noChangeArrowheads="1"/>
          </p:cNvSpPr>
          <p:nvPr/>
        </p:nvSpPr>
        <p:spPr bwMode="auto">
          <a:xfrm>
            <a:off x="814388" y="661988"/>
            <a:ext cx="5594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2800">
                <a:latin typeface="HY동녘M" pitchFamily="18" charset="-127"/>
                <a:ea typeface="HY동녘M" pitchFamily="18" charset="-127"/>
              </a:rPr>
              <a:t>2. Compress</a:t>
            </a:r>
            <a:r>
              <a:rPr kumimoji="0" lang="ko-KR" altLang="en-US" sz="2800">
                <a:latin typeface="HY동녘M" pitchFamily="18" charset="-127"/>
                <a:ea typeface="HY동녘M" pitchFamily="18" charset="-127"/>
              </a:rPr>
              <a:t>를 사용한 파일 압축</a:t>
            </a:r>
            <a:endParaRPr kumimoji="0" lang="en-US" altLang="ko-KR" sz="280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1331913" y="1331913"/>
            <a:ext cx="4608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>
                <a:latin typeface="양재튼튼체B"/>
                <a:ea typeface="양재튼튼체B"/>
                <a:cs typeface="양재튼튼체B"/>
              </a:rPr>
              <a:t>- Unix</a:t>
            </a:r>
            <a:r>
              <a:rPr kumimoji="0" lang="ko-KR" altLang="en-US">
                <a:latin typeface="양재튼튼체B"/>
                <a:ea typeface="양재튼튼체B"/>
                <a:cs typeface="양재튼튼체B"/>
              </a:rPr>
              <a:t>에서 사용할 수 있는 압축 프로그램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2988" y="1916113"/>
            <a:ext cx="2160587" cy="3698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latin typeface="+mn-lt"/>
                <a:ea typeface="+mn-ea"/>
              </a:rPr>
              <a:t>파일압축 </a:t>
            </a:r>
            <a:r>
              <a:rPr kumimoji="0" lang="en-US" altLang="ko-KR" dirty="0">
                <a:latin typeface="+mn-lt"/>
                <a:ea typeface="+mn-ea"/>
              </a:rPr>
              <a:t>compress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2988" y="4149725"/>
            <a:ext cx="2520950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latin typeface="+mn-lt"/>
                <a:ea typeface="+mn-ea"/>
              </a:rPr>
              <a:t>압축해제 </a:t>
            </a:r>
            <a:r>
              <a:rPr kumimoji="0" lang="en-US" altLang="ko-KR" dirty="0">
                <a:latin typeface="+mn-lt"/>
                <a:ea typeface="+mn-ea"/>
              </a:rPr>
              <a:t>uncompress</a:t>
            </a:r>
          </a:p>
        </p:txBody>
      </p:sp>
      <p:sp>
        <p:nvSpPr>
          <p:cNvPr id="20490" name="TextBox 12"/>
          <p:cNvSpPr txBox="1">
            <a:spLocks noChangeArrowheads="1"/>
          </p:cNvSpPr>
          <p:nvPr/>
        </p:nvSpPr>
        <p:spPr bwMode="auto">
          <a:xfrm>
            <a:off x="827088" y="6021388"/>
            <a:ext cx="6769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※ [filename].Z – compress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로 압축한 파일은 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.Z 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라는 확장자를 갖는 파일에 저장</a:t>
            </a:r>
            <a:endParaRPr kumimoji="0"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41663" y="2954338"/>
            <a:ext cx="644525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19438" y="3667125"/>
            <a:ext cx="595312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3888" y="5310188"/>
            <a:ext cx="646112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500188" y="2378075"/>
            <a:ext cx="6334125" cy="1657350"/>
            <a:chOff x="1500188" y="2378075"/>
            <a:chExt cx="6334125" cy="1657350"/>
          </a:xfrm>
        </p:grpSpPr>
        <p:grpSp>
          <p:nvGrpSpPr>
            <p:cNvPr id="4" name="그룹 3"/>
            <p:cNvGrpSpPr/>
            <p:nvPr/>
          </p:nvGrpSpPr>
          <p:grpSpPr>
            <a:xfrm>
              <a:off x="1500188" y="2378075"/>
              <a:ext cx="6334125" cy="1657350"/>
              <a:chOff x="1500188" y="2378075"/>
              <a:chExt cx="6334125" cy="1657350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500188" y="2378075"/>
                <a:ext cx="6334125" cy="1657350"/>
                <a:chOff x="1500188" y="2378075"/>
                <a:chExt cx="6334125" cy="1657350"/>
              </a:xfrm>
            </p:grpSpPr>
            <p:pic>
              <p:nvPicPr>
                <p:cNvPr id="20491" name="Picture 3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500188" y="2378075"/>
                  <a:ext cx="6334125" cy="1657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9703" name="Picture 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40237" y="2985540"/>
                  <a:ext cx="74057" cy="12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8228" y="3694504"/>
                  <a:ext cx="74057" cy="12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29706" name="Picture 1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2978480"/>
                <a:ext cx="180975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707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6740" y="3680940"/>
                <a:ext cx="180975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710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5177" y="2971124"/>
              <a:ext cx="104775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11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933" y="3680940"/>
              <a:ext cx="104775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1544638" y="4576763"/>
            <a:ext cx="6313487" cy="1304925"/>
            <a:chOff x="1544638" y="4576763"/>
            <a:chExt cx="6313487" cy="1304925"/>
          </a:xfrm>
        </p:grpSpPr>
        <p:grpSp>
          <p:nvGrpSpPr>
            <p:cNvPr id="6" name="그룹 5"/>
            <p:cNvGrpSpPr/>
            <p:nvPr/>
          </p:nvGrpSpPr>
          <p:grpSpPr>
            <a:xfrm>
              <a:off x="1544638" y="4576763"/>
              <a:ext cx="6313487" cy="1304925"/>
              <a:chOff x="1544638" y="4576763"/>
              <a:chExt cx="6313487" cy="1304925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544638" y="4576763"/>
                <a:ext cx="6313487" cy="1304925"/>
                <a:chOff x="1544638" y="4576763"/>
                <a:chExt cx="6313487" cy="1304925"/>
              </a:xfrm>
            </p:grpSpPr>
            <p:pic>
              <p:nvPicPr>
                <p:cNvPr id="20494" name="Picture 4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44638" y="4576763"/>
                  <a:ext cx="6313487" cy="1304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" name="Picture 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5653" y="5327036"/>
                  <a:ext cx="74057" cy="12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29708" name="Picture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2277" y="5318652"/>
                <a:ext cx="180975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712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536" y="5320532"/>
              <a:ext cx="104775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6600" y="6013450"/>
            <a:ext cx="787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Box 13"/>
          <p:cNvSpPr txBox="1">
            <a:spLocks noChangeArrowheads="1"/>
          </p:cNvSpPr>
          <p:nvPr/>
        </p:nvSpPr>
        <p:spPr bwMode="auto">
          <a:xfrm>
            <a:off x="971550" y="1484313"/>
            <a:ext cx="2736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0" name="TextBox 18"/>
          <p:cNvSpPr txBox="1">
            <a:spLocks noChangeArrowheads="1"/>
          </p:cNvSpPr>
          <p:nvPr/>
        </p:nvSpPr>
        <p:spPr bwMode="auto">
          <a:xfrm>
            <a:off x="814388" y="661988"/>
            <a:ext cx="5594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0" lang="en-US" altLang="ko-KR" sz="2800">
                <a:latin typeface="HY동녘M" pitchFamily="18" charset="-127"/>
                <a:ea typeface="HY동녘M" pitchFamily="18" charset="-127"/>
              </a:rPr>
              <a:t>2. Compress</a:t>
            </a:r>
            <a:r>
              <a:rPr kumimoji="0" lang="ko-KR" altLang="en-US" sz="2800">
                <a:latin typeface="HY동녘M" pitchFamily="18" charset="-127"/>
                <a:ea typeface="HY동녘M" pitchFamily="18" charset="-127"/>
              </a:rPr>
              <a:t>를 사용한 파일 압축</a:t>
            </a:r>
            <a:endParaRPr kumimoji="0" lang="en-US" altLang="ko-KR" sz="280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550" y="1700213"/>
            <a:ext cx="17430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+mn-lt"/>
                <a:ea typeface="+mn-ea"/>
              </a:rPr>
              <a:t>V </a:t>
            </a:r>
            <a:r>
              <a:rPr kumimoji="0" lang="ko-KR" altLang="en-US" dirty="0">
                <a:latin typeface="+mn-lt"/>
                <a:ea typeface="+mn-ea"/>
              </a:rPr>
              <a:t>플래그 </a:t>
            </a:r>
            <a:r>
              <a:rPr kumimoji="0" lang="ko-KR" altLang="en-US" dirty="0" smtClean="0">
                <a:latin typeface="+mn-lt"/>
                <a:ea typeface="+mn-ea"/>
              </a:rPr>
              <a:t>이용</a:t>
            </a:r>
            <a:endParaRPr kumimoji="0" lang="en-US" altLang="ko-KR" dirty="0">
              <a:latin typeface="+mn-lt"/>
              <a:ea typeface="+mn-ea"/>
            </a:endParaRPr>
          </a:p>
        </p:txBody>
      </p:sp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9225" y="2271713"/>
            <a:ext cx="6656388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401888" y="2892425"/>
            <a:ext cx="527050" cy="130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563" y="3167063"/>
            <a:ext cx="527050" cy="130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1001</TotalTime>
  <Words>727</Words>
  <Application>Microsoft Office PowerPoint</Application>
  <PresentationFormat>화면 슬라이드 쇼(4:3)</PresentationFormat>
  <Paragraphs>111</Paragraphs>
  <Slides>16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5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흐름</vt:lpstr>
      <vt:lpstr>3_디자인 사용자 지정</vt:lpstr>
      <vt:lpstr>2_디자인 사용자 지정</vt:lpstr>
      <vt:lpstr>디자인 사용자 지정</vt:lpstr>
      <vt:lpstr>1_디자인 사용자 지정</vt:lpstr>
      <vt:lpstr>비트맵 이미지</vt:lpstr>
      <vt:lpstr>Chapter 19. 파일 보존과 백업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배재학 (Jae-Hak J. Bae)</cp:lastModifiedBy>
  <cp:revision>111</cp:revision>
  <dcterms:created xsi:type="dcterms:W3CDTF">2011-08-18T01:53:11Z</dcterms:created>
  <dcterms:modified xsi:type="dcterms:W3CDTF">2014-11-13T04:37:31Z</dcterms:modified>
</cp:coreProperties>
</file>