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0" autoAdjust="0"/>
  </p:normalViewPr>
  <p:slideViewPr>
    <p:cSldViewPr>
      <p:cViewPr varScale="1">
        <p:scale>
          <a:sx n="112" d="100"/>
          <a:sy n="112" d="100"/>
        </p:scale>
        <p:origin x="-9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98093-FC6C-4E35-BBDC-E173BD3BB32F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38730-A65E-4CFB-893E-CF310354CA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5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elm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[elm]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느릅나무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느릅나무 재목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∼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-y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élmi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느릅나무가 많은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느릅나무로 이루어진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pine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[pain]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植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솔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소나무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소나무 재목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口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6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pineapple.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38730-A65E-4CFB-893E-CF310354CA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7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38730-A65E-4CFB-893E-CF310354CA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4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바로 삭제가 아닌 지정한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메일을 삭제하도록 표시</a:t>
            </a:r>
            <a:endParaRPr lang="en-US" altLang="ko-KR" dirty="0" smtClean="0"/>
          </a:p>
          <a:p>
            <a:r>
              <a:rPr lang="ko-KR" altLang="en-US" dirty="0" smtClean="0"/>
              <a:t>프로그램 종료하면 비로소 삭제됨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38730-A65E-4CFB-893E-CF310354CA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1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삭제</a:t>
            </a:r>
            <a:r>
              <a:rPr lang="ko-KR" altLang="en-US" baseline="0" dirty="0" smtClean="0"/>
              <a:t> 표시한 </a:t>
            </a:r>
            <a:r>
              <a:rPr lang="ko-KR" altLang="en-US" dirty="0" smtClean="0"/>
              <a:t>메일을 표시 해제 하는 명령어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38730-A65E-4CFB-893E-CF310354CA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8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보고 있는 메일을 지정한 메일 폴더에 저장하는 명령어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38730-A65E-4CFB-893E-CF310354CA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2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~?</a:t>
            </a:r>
            <a:r>
              <a:rPr lang="ko-KR" altLang="en-US" dirty="0" smtClean="0"/>
              <a:t>를 입력하면 사용 가능한 명령어 들이 나열됨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38730-A65E-4CFB-893E-CF310354CA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96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</a:t>
            </a:r>
            <a:r>
              <a:rPr lang="ko-KR" altLang="en-US" dirty="0" smtClean="0"/>
              <a:t>키를 이용하여 화살표를 </a:t>
            </a:r>
            <a:r>
              <a:rPr lang="ko-KR" altLang="en-US" dirty="0" err="1" smtClean="0"/>
              <a:t>옮길수</a:t>
            </a:r>
            <a:r>
              <a:rPr lang="ko-KR" altLang="en-US" dirty="0" smtClean="0"/>
              <a:t> 있으며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키를 누르면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열람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38730-A65E-4CFB-893E-CF310354CA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2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55576" y="5337784"/>
            <a:ext cx="8339584" cy="578495"/>
          </a:xfrm>
        </p:spPr>
        <p:txBody>
          <a:bodyPr>
            <a:noAutofit/>
          </a:bodyPr>
          <a:lstStyle>
            <a:lvl1pPr algn="l">
              <a:defRPr lang="ko-KR" altLang="en-US" sz="320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756685" y="5949280"/>
            <a:ext cx="8330925" cy="360040"/>
          </a:xfrm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pic>
        <p:nvPicPr>
          <p:cNvPr id="13" name="Picture 7" descr="C:\Users\msk\Desktop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013176"/>
            <a:ext cx="538291" cy="461392"/>
          </a:xfrm>
          <a:prstGeom prst="rect">
            <a:avLst/>
          </a:prstGeom>
          <a:noFill/>
        </p:spPr>
      </p:pic>
      <p:grpSp>
        <p:nvGrpSpPr>
          <p:cNvPr id="19" name="그룹 18"/>
          <p:cNvGrpSpPr/>
          <p:nvPr/>
        </p:nvGrpSpPr>
        <p:grpSpPr>
          <a:xfrm>
            <a:off x="4652269" y="69025"/>
            <a:ext cx="4419278" cy="4296079"/>
            <a:chOff x="4355976" y="69025"/>
            <a:chExt cx="4715571" cy="4584112"/>
          </a:xfrm>
        </p:grpSpPr>
        <p:pic>
          <p:nvPicPr>
            <p:cNvPr id="20" name="Picture 2" descr="C:\Users\msk\Desktop\vector-summer-flower-seamless-pattern-preview-by-dragonart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b="13464"/>
            <a:stretch>
              <a:fillRect/>
            </a:stretch>
          </p:blipFill>
          <p:spPr bwMode="auto">
            <a:xfrm>
              <a:off x="4356672" y="69025"/>
              <a:ext cx="4714875" cy="4080055"/>
            </a:xfrm>
            <a:prstGeom prst="rect">
              <a:avLst/>
            </a:prstGeom>
            <a:noFill/>
          </p:spPr>
        </p:pic>
        <p:sp>
          <p:nvSpPr>
            <p:cNvPr id="21" name="직사각형 20"/>
            <p:cNvSpPr/>
            <p:nvPr userDrawn="1"/>
          </p:nvSpPr>
          <p:spPr>
            <a:xfrm>
              <a:off x="4355976" y="85344"/>
              <a:ext cx="2160240" cy="4078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 rot="16200000">
              <a:off x="5951328" y="1533617"/>
              <a:ext cx="2160240" cy="4078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1DC5-6E20-4660-8890-9779E7BB1509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6DB9-0FB5-4F03-AE09-102800F001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1DC5-6E20-4660-8890-9779E7BB1509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6DB9-0FB5-4F03-AE09-102800F001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1DC5-6E20-4660-8890-9779E7BB1509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6DB9-0FB5-4F03-AE09-102800F001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5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C:\Users\msk\Desktop\3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276872"/>
            <a:ext cx="584200" cy="5715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74144" y="2060849"/>
            <a:ext cx="2845728" cy="2711904"/>
            <a:chOff x="2339752" y="548681"/>
            <a:chExt cx="5112569" cy="4872144"/>
          </a:xfrm>
        </p:grpSpPr>
        <p:pic>
          <p:nvPicPr>
            <p:cNvPr id="9" name="Picture 2" descr="C:\Users\msk\Desktop\vector-summer-flower-seamless-pattern-preview-by-dragonart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13464"/>
            <a:stretch>
              <a:fillRect/>
            </a:stretch>
          </p:blipFill>
          <p:spPr bwMode="auto">
            <a:xfrm>
              <a:off x="2340448" y="836712"/>
              <a:ext cx="4714875" cy="4080055"/>
            </a:xfrm>
            <a:prstGeom prst="rect">
              <a:avLst/>
            </a:prstGeom>
            <a:noFill/>
          </p:spPr>
        </p:pic>
        <p:sp>
          <p:nvSpPr>
            <p:cNvPr id="10" name="직사각형 9"/>
            <p:cNvSpPr/>
            <p:nvPr userDrawn="1"/>
          </p:nvSpPr>
          <p:spPr>
            <a:xfrm>
              <a:off x="2339752" y="853030"/>
              <a:ext cx="2525211" cy="40788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1" name="직사각형 10"/>
            <p:cNvSpPr/>
            <p:nvPr userDrawn="1"/>
          </p:nvSpPr>
          <p:spPr>
            <a:xfrm rot="16200000">
              <a:off x="3678778" y="2044979"/>
              <a:ext cx="2672890" cy="40788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2" name="직사각형 11"/>
            <p:cNvSpPr/>
            <p:nvPr/>
          </p:nvSpPr>
          <p:spPr>
            <a:xfrm rot="10800000">
              <a:off x="4864963" y="764703"/>
              <a:ext cx="2587358" cy="40788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3589528" y="-197041"/>
              <a:ext cx="2587358" cy="40788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2555776" y="306896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40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msk\Desktop\2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609600" cy="558800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14400" y="260648"/>
            <a:ext cx="8229600" cy="413196"/>
          </a:xfrm>
        </p:spPr>
        <p:txBody>
          <a:bodyPr>
            <a:normAutofit/>
          </a:bodyPr>
          <a:lstStyle>
            <a:lvl1pPr algn="l">
              <a:defRPr lang="ko-KR" altLang="en-US" sz="180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C:\Users\msk\Desktop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1941" y="3058643"/>
            <a:ext cx="538291" cy="461392"/>
          </a:xfrm>
          <a:prstGeom prst="rect">
            <a:avLst/>
          </a:prstGeom>
          <a:noFill/>
        </p:spPr>
      </p:pic>
      <p:pic>
        <p:nvPicPr>
          <p:cNvPr id="12" name="Picture 8" descr="C:\Users\msk\Desktop\2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009939"/>
            <a:ext cx="609600" cy="5588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083967" y="2996952"/>
            <a:ext cx="2903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kern="12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3200" kern="12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1DC5-6E20-4660-8890-9779E7BB1509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6DB9-0FB5-4F03-AE09-102800F001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1DC5-6E20-4660-8890-9779E7BB1509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6DB9-0FB5-4F03-AE09-102800F001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1DC5-6E20-4660-8890-9779E7BB1509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6DB9-0FB5-4F03-AE09-102800F001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1DC5-6E20-4660-8890-9779E7BB1509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6DB9-0FB5-4F03-AE09-102800F001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1DC5-6E20-4660-8890-9779E7BB1509}" type="datetimeFigureOut">
              <a:rPr lang="ko-KR" altLang="en-US" smtClean="0"/>
              <a:pPr/>
              <a:t>2014-11-13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16DB9-0FB5-4F03-AE09-102800F001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825568"/>
            <a:ext cx="9144000" cy="0"/>
          </a:xfrm>
          <a:prstGeom prst="line">
            <a:avLst/>
          </a:prstGeom>
          <a:ln w="76200">
            <a:solidFill>
              <a:srgbClr val="FFC000">
                <a:alpha val="4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32432"/>
            <a:ext cx="9144000" cy="0"/>
          </a:xfrm>
          <a:prstGeom prst="line">
            <a:avLst/>
          </a:prstGeom>
          <a:ln w="76200">
            <a:solidFill>
              <a:srgbClr val="FFC000">
                <a:alpha val="4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496" y="0"/>
            <a:ext cx="0" cy="6858000"/>
          </a:xfrm>
          <a:prstGeom prst="line">
            <a:avLst/>
          </a:prstGeom>
          <a:ln w="76200">
            <a:solidFill>
              <a:srgbClr val="FFC000">
                <a:alpha val="4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108504" y="0"/>
            <a:ext cx="0" cy="6858000"/>
          </a:xfrm>
          <a:prstGeom prst="line">
            <a:avLst/>
          </a:prstGeom>
          <a:ln w="76200">
            <a:solidFill>
              <a:srgbClr val="FFC000">
                <a:alpha val="4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aulor@intuitive.com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ean_houts@ccgate.infoworld.com" TargetMode="External"/><Relationship Id="rId2" Type="http://schemas.openxmlformats.org/officeDocument/2006/relationships/hyperlink" Target="mailto:frampton@vicuna.ocunix.on.c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marv@netcom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shedevil@apmlaw.com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shinton.edu/pine/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848872" cy="1296144"/>
          </a:xfrm>
        </p:spPr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시스템 및 실험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564904"/>
            <a:ext cx="6408712" cy="1008112"/>
          </a:xfrm>
        </p:spPr>
        <p:txBody>
          <a:bodyPr>
            <a:normAutofit/>
          </a:bodyPr>
          <a:lstStyle/>
          <a:p>
            <a:r>
              <a:rPr lang="en-US" altLang="ko-KR" sz="3000" dirty="0" smtClean="0"/>
              <a:t>Chapter 20 </a:t>
            </a:r>
            <a:r>
              <a:rPr lang="ko-KR" altLang="en-US" sz="3000" dirty="0" err="1" smtClean="0"/>
              <a:t>이메일</a:t>
            </a:r>
            <a:endParaRPr lang="ko-KR" altLang="en-US" sz="30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156176" y="3842679"/>
            <a:ext cx="2971724" cy="3015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 smtClean="0"/>
              <a:t>20062489  </a:t>
            </a:r>
            <a:r>
              <a:rPr lang="ko-KR" altLang="en-US" sz="2000" dirty="0" err="1" smtClean="0"/>
              <a:t>한승안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20112634  </a:t>
            </a:r>
            <a:r>
              <a:rPr lang="ko-KR" altLang="en-US" sz="2000" dirty="0" smtClean="0"/>
              <a:t>박재성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20082442   </a:t>
            </a:r>
            <a:r>
              <a:rPr lang="ko-KR" altLang="en-US" sz="2000" dirty="0" smtClean="0"/>
              <a:t>권    혁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발표자 </a:t>
            </a:r>
            <a:r>
              <a:rPr lang="en-US" altLang="ko-KR" sz="2000" dirty="0" smtClean="0"/>
              <a:t>: 20092454  </a:t>
            </a:r>
            <a:r>
              <a:rPr lang="ko-KR" altLang="en-US" sz="2000" dirty="0" smtClean="0"/>
              <a:t>강건모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20092472  </a:t>
            </a:r>
            <a:r>
              <a:rPr lang="ko-KR" altLang="en-US" sz="2000" dirty="0" err="1" smtClean="0"/>
              <a:t>김선열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20092475  </a:t>
            </a:r>
            <a:r>
              <a:rPr lang="ko-KR" altLang="en-US" sz="2000" dirty="0" smtClean="0"/>
              <a:t>김시경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20092496  </a:t>
            </a:r>
            <a:r>
              <a:rPr lang="ko-KR" altLang="en-US" sz="2000" dirty="0" smtClean="0"/>
              <a:t>노태규</a:t>
            </a:r>
            <a:endParaRPr lang="en-US" altLang="ko-KR" sz="2000" dirty="0" smtClean="0"/>
          </a:p>
          <a:p>
            <a:pPr algn="r"/>
            <a:r>
              <a:rPr lang="en-US" altLang="ko-KR" sz="2000" dirty="0" smtClean="0"/>
              <a:t>20092538  </a:t>
            </a:r>
            <a:r>
              <a:rPr lang="ko-KR" altLang="en-US" sz="2000" dirty="0" smtClean="0"/>
              <a:t>이강재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45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err="1"/>
              <a:t>Malix</a:t>
            </a:r>
            <a:r>
              <a:rPr lang="ko-KR" altLang="en-US" sz="3000" b="1" dirty="0"/>
              <a:t>를 이용한 </a:t>
            </a:r>
            <a:r>
              <a:rPr lang="ko-KR" altLang="en-US" sz="3000" b="1" dirty="0" err="1"/>
              <a:t>이메일</a:t>
            </a:r>
            <a:r>
              <a:rPr lang="ko-KR" altLang="en-US" sz="3000" b="1" dirty="0"/>
              <a:t> 읽기</a:t>
            </a:r>
            <a:r>
              <a:rPr lang="en-US" altLang="ko-KR" sz="3000" b="1" dirty="0" smtClean="0"/>
              <a:t>(save </a:t>
            </a:r>
            <a:r>
              <a:rPr lang="ko-KR" altLang="en-US" sz="3000" b="1" dirty="0" smtClean="0"/>
              <a:t>명령어</a:t>
            </a:r>
            <a:r>
              <a:rPr lang="en-US" altLang="ko-KR" sz="3000" b="1" dirty="0" smtClean="0"/>
              <a:t>)</a:t>
            </a:r>
            <a:endParaRPr lang="ko-KR" altLang="en-US" sz="3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511303"/>
            <a:ext cx="7177875" cy="2133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오른쪽 화살표 6"/>
          <p:cNvSpPr/>
          <p:nvPr/>
        </p:nvSpPr>
        <p:spPr>
          <a:xfrm>
            <a:off x="3759718" y="2575730"/>
            <a:ext cx="668266" cy="30091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7984" y="242088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삭제한 메일을 저장하려고 하면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에러가 발생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4884" y="2816061"/>
            <a:ext cx="2038924" cy="6129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824346" y="3429000"/>
            <a:ext cx="0" cy="864096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4884" y="4293096"/>
            <a:ext cx="7295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Undelete</a:t>
            </a:r>
            <a:r>
              <a:rPr lang="ko-KR" altLang="en-US" dirty="0" smtClean="0">
                <a:solidFill>
                  <a:srgbClr val="C00000"/>
                </a:solidFill>
              </a:rPr>
              <a:t>로 삭제 표시를 해제 한 뒤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Save [</a:t>
            </a:r>
            <a:r>
              <a:rPr lang="ko-KR" altLang="en-US" dirty="0" smtClean="0">
                <a:solidFill>
                  <a:srgbClr val="C00000"/>
                </a:solidFill>
              </a:rPr>
              <a:t>메일번호</a:t>
            </a:r>
            <a:r>
              <a:rPr lang="en-US" altLang="ko-KR" dirty="0" smtClean="0">
                <a:solidFill>
                  <a:srgbClr val="C00000"/>
                </a:solidFill>
              </a:rPr>
              <a:t>] [</a:t>
            </a:r>
            <a:r>
              <a:rPr lang="ko-KR" altLang="en-US" dirty="0" smtClean="0">
                <a:solidFill>
                  <a:srgbClr val="C00000"/>
                </a:solidFill>
              </a:rPr>
              <a:t>폴더이름</a:t>
            </a:r>
            <a:r>
              <a:rPr lang="en-US" altLang="ko-KR" dirty="0" smtClean="0">
                <a:solidFill>
                  <a:srgbClr val="C00000"/>
                </a:solidFill>
              </a:rPr>
              <a:t>] </a:t>
            </a:r>
            <a:r>
              <a:rPr lang="ko-KR" altLang="en-US" dirty="0" smtClean="0">
                <a:solidFill>
                  <a:srgbClr val="C00000"/>
                </a:solidFill>
              </a:rPr>
              <a:t>형식으로 명령어를 실행시키면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저장되는걸 확인 가능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err="1"/>
              <a:t>Malix</a:t>
            </a:r>
            <a:r>
              <a:rPr lang="ko-KR" altLang="en-US" sz="3000" b="1" dirty="0"/>
              <a:t>를 이용한 </a:t>
            </a:r>
            <a:r>
              <a:rPr lang="ko-KR" altLang="en-US" sz="3000" b="1" dirty="0" err="1"/>
              <a:t>이메일</a:t>
            </a:r>
            <a:r>
              <a:rPr lang="ko-KR" altLang="en-US" sz="3000" b="1" dirty="0"/>
              <a:t> </a:t>
            </a:r>
            <a:r>
              <a:rPr lang="ko-KR" altLang="en-US" sz="3000" b="1" dirty="0" smtClean="0"/>
              <a:t>보내기</a:t>
            </a:r>
            <a:endParaRPr lang="ko-KR" altLang="en-US" sz="3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545237"/>
            <a:ext cx="7754826" cy="2747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3081435" y="1628800"/>
            <a:ext cx="1108923" cy="225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60032" y="15567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수신자 계정이름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>
            <a:off x="4190358" y="1741444"/>
            <a:ext cx="669674" cy="14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 rot="10800000">
            <a:off x="651609" y="1704443"/>
            <a:ext cx="175975" cy="140381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496" y="16195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제목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7584" y="2060848"/>
            <a:ext cx="1368152" cy="26258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03848" y="19795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내용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 flipV="1">
            <a:off x="2195736" y="2164214"/>
            <a:ext cx="1008112" cy="27928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27584" y="2708920"/>
            <a:ext cx="36004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23528" y="2636912"/>
            <a:ext cx="432048" cy="311599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6873" y="2924944"/>
            <a:ext cx="91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참조인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1043608" y="4005064"/>
            <a:ext cx="7287210" cy="0"/>
          </a:xfrm>
          <a:prstGeom prst="line">
            <a:avLst/>
          </a:prstGeom>
          <a:ln w="25400" cmpd="sng">
            <a:solidFill>
              <a:srgbClr val="C00000"/>
            </a:solidFill>
            <a:prstDash val="soli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1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Malix</a:t>
            </a:r>
            <a:r>
              <a:rPr lang="ko-KR" altLang="en-US" b="1" dirty="0"/>
              <a:t>를 이용한 </a:t>
            </a:r>
            <a:r>
              <a:rPr lang="ko-KR" altLang="en-US" b="1" dirty="0" err="1"/>
              <a:t>이메일</a:t>
            </a:r>
            <a:r>
              <a:rPr lang="ko-KR" altLang="en-US" b="1" dirty="0"/>
              <a:t> 보내기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345093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8456"/>
                <a:gridCol w="72111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e-mail</a:t>
                      </a:r>
                      <a:r>
                        <a:rPr lang="ko-KR" altLang="en-US" baseline="0" dirty="0" smtClean="0"/>
                        <a:t>의 제목을 명시적으로 지정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^d</a:t>
                      </a:r>
                      <a:r>
                        <a:rPr lang="en-US" altLang="ko-KR" baseline="0" dirty="0" smtClean="0"/>
                        <a:t> or 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메시지를 입력</a:t>
                      </a:r>
                      <a:r>
                        <a:rPr lang="ko-KR" altLang="en-US" baseline="0" dirty="0" smtClean="0"/>
                        <a:t> 후 종료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명령들을 열람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Vi</a:t>
                      </a:r>
                      <a:r>
                        <a:rPr lang="ko-KR" altLang="en-US" dirty="0" smtClean="0"/>
                        <a:t> 실행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파일을 읽음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메시지 헤더를 수정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셸</a:t>
                      </a:r>
                      <a:r>
                        <a:rPr lang="ko-KR" altLang="en-US" dirty="0" smtClean="0"/>
                        <a:t> 명령어를 실행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지금까지 입력된 메시지를 화면에 다시 출력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Autofit/>
          </a:bodyPr>
          <a:lstStyle/>
          <a:p>
            <a:r>
              <a:rPr lang="ko-KR" altLang="en-US" sz="4000" b="1" dirty="0" err="1" smtClean="0"/>
              <a:t>리다이렉션을</a:t>
            </a:r>
            <a:r>
              <a:rPr lang="ko-KR" altLang="en-US" sz="4000" b="1" dirty="0" smtClean="0"/>
              <a:t> 사용하여  </a:t>
            </a:r>
            <a:r>
              <a:rPr lang="ko-KR" altLang="en-US" sz="4000" b="1" dirty="0" err="1"/>
              <a:t>이메일</a:t>
            </a:r>
            <a:r>
              <a:rPr lang="ko-KR" altLang="en-US" sz="4000" b="1" dirty="0"/>
              <a:t> 보내기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1261067"/>
            <a:ext cx="6206836" cy="3824117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직선 연결선 5"/>
          <p:cNvCxnSpPr/>
          <p:nvPr/>
        </p:nvCxnSpPr>
        <p:spPr>
          <a:xfrm flipH="1">
            <a:off x="1633820" y="1556792"/>
            <a:ext cx="5098420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blurRad="63500" dist="38100" dir="972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61812" y="5158933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Hello</a:t>
            </a:r>
            <a:r>
              <a:rPr lang="ko-KR" altLang="en-US" dirty="0" smtClean="0">
                <a:solidFill>
                  <a:srgbClr val="C00000"/>
                </a:solidFill>
              </a:rPr>
              <a:t>라는 제목의 메일을 </a:t>
            </a:r>
            <a:r>
              <a:rPr lang="en-US" altLang="ko-KR" dirty="0" err="1" smtClean="0">
                <a:solidFill>
                  <a:srgbClr val="C00000"/>
                </a:solidFill>
              </a:rPr>
              <a:t>sample.file</a:t>
            </a:r>
            <a:r>
              <a:rPr lang="ko-KR" altLang="en-US" dirty="0" smtClean="0">
                <a:solidFill>
                  <a:srgbClr val="C00000"/>
                </a:solidFill>
              </a:rPr>
              <a:t>안의 내용을 </a:t>
            </a:r>
            <a:r>
              <a:rPr lang="en-US" altLang="ko-KR" dirty="0" err="1" smtClean="0">
                <a:solidFill>
                  <a:srgbClr val="C00000"/>
                </a:solidFill>
              </a:rPr>
              <a:t>cic</a:t>
            </a:r>
            <a:r>
              <a:rPr lang="ko-KR" altLang="en-US" dirty="0" smtClean="0">
                <a:solidFill>
                  <a:srgbClr val="C00000"/>
                </a:solidFill>
              </a:rPr>
              <a:t>계정으로 </a:t>
            </a:r>
            <a:r>
              <a:rPr lang="ko-KR" altLang="en-US" dirty="0" err="1" smtClean="0">
                <a:solidFill>
                  <a:srgbClr val="C00000"/>
                </a:solidFill>
              </a:rPr>
              <a:t>보낸다를</a:t>
            </a:r>
            <a:r>
              <a:rPr lang="ko-KR" altLang="en-US" dirty="0" smtClean="0">
                <a:solidFill>
                  <a:srgbClr val="C00000"/>
                </a:solidFill>
              </a:rPr>
              <a:t> 의미함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>
            <a:off x="-506549" y="3407478"/>
            <a:ext cx="4048915" cy="59511"/>
          </a:xfrm>
          <a:prstGeom prst="bentConnector4">
            <a:avLst>
              <a:gd name="adj1" fmla="val -167"/>
              <a:gd name="adj2" fmla="val 417465"/>
            </a:avLst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87618" y="1556792"/>
            <a:ext cx="3588438" cy="3168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92080" y="154239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파일의 내용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8" name="직선 화살표 연결선 17"/>
          <p:cNvCxnSpPr>
            <a:stCxn id="15" idx="3"/>
          </p:cNvCxnSpPr>
          <p:nvPr/>
        </p:nvCxnSpPr>
        <p:spPr>
          <a:xfrm>
            <a:off x="5076056" y="1715210"/>
            <a:ext cx="268937" cy="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1561812" y="4653136"/>
            <a:ext cx="63392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95736" y="4509120"/>
            <a:ext cx="792088" cy="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87824" y="42930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도착한 메일의 내</a:t>
            </a:r>
            <a:r>
              <a:rPr lang="ko-KR" altLang="en-US" dirty="0">
                <a:solidFill>
                  <a:srgbClr val="C00000"/>
                </a:solidFill>
              </a:rPr>
              <a:t>용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48" y="6237312"/>
            <a:ext cx="2190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7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 smtClean="0"/>
              <a:t>본문 입력 도중에 이용 할 수 있는 명령어</a:t>
            </a:r>
            <a:endParaRPr lang="ko-KR" altLang="en-US" sz="3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6167" t="37667" r="52494" b="20445"/>
          <a:stretch/>
        </p:blipFill>
        <p:spPr bwMode="auto">
          <a:xfrm>
            <a:off x="1588885" y="1358771"/>
            <a:ext cx="5966230" cy="4534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588885" y="1844824"/>
            <a:ext cx="318819" cy="261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995378" y="1862476"/>
            <a:ext cx="552286" cy="22608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 err="1" smtClean="0"/>
              <a:t>쉘</a:t>
            </a:r>
            <a:r>
              <a:rPr lang="ko-KR" altLang="en-US" sz="3000" b="1" dirty="0" smtClean="0"/>
              <a:t> 명령어를 실행 가능하게 하는 명령어</a:t>
            </a:r>
            <a:endParaRPr lang="ko-KR" altLang="en-US" sz="3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1430" y="1196752"/>
            <a:ext cx="6316914" cy="4168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1445138" y="1916832"/>
            <a:ext cx="78634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27584" y="1916832"/>
            <a:ext cx="552286" cy="22608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명령어는 실행 되나 명령어 결과 값은 내용에 적용 되지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Header</a:t>
            </a:r>
            <a:r>
              <a:rPr lang="ko-KR" altLang="en-US" b="1" dirty="0" smtClean="0"/>
              <a:t>내용을 편집하기</a:t>
            </a:r>
            <a:endParaRPr lang="ko-KR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1700808"/>
            <a:ext cx="6636557" cy="3600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115616" y="3455643"/>
            <a:ext cx="318819" cy="261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25192" y="3490947"/>
            <a:ext cx="552286" cy="226085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75856" y="3567706"/>
            <a:ext cx="360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To : </a:t>
            </a:r>
            <a:r>
              <a:rPr lang="ko-KR" altLang="en-US" dirty="0" smtClean="0">
                <a:solidFill>
                  <a:srgbClr val="C00000"/>
                </a:solidFill>
              </a:rPr>
              <a:t>수신자 변경 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Subject : </a:t>
            </a:r>
            <a:r>
              <a:rPr lang="ko-KR" altLang="en-US" dirty="0" smtClean="0">
                <a:solidFill>
                  <a:srgbClr val="C00000"/>
                </a:solidFill>
              </a:rPr>
              <a:t>제목 변경가능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Cc : </a:t>
            </a:r>
            <a:r>
              <a:rPr lang="ko-KR" altLang="en-US" dirty="0" smtClean="0">
                <a:solidFill>
                  <a:srgbClr val="C00000"/>
                </a:solidFill>
              </a:rPr>
              <a:t>추신 변경가능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Bcc : </a:t>
            </a:r>
            <a:r>
              <a:rPr lang="ko-KR" altLang="en-US" dirty="0" smtClean="0">
                <a:solidFill>
                  <a:srgbClr val="C00000"/>
                </a:solidFill>
              </a:rPr>
              <a:t>숨김 추신 설정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인터넷 </a:t>
            </a:r>
            <a:r>
              <a:rPr lang="en-US" altLang="ko-KR" b="1" dirty="0" smtClean="0"/>
              <a:t>e-mail </a:t>
            </a:r>
            <a:r>
              <a:rPr lang="ko-KR" altLang="en-US" b="1" dirty="0" smtClean="0"/>
              <a:t>주소 체계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/>
              <a:t>e-mail </a:t>
            </a:r>
            <a:r>
              <a:rPr lang="ko-KR" altLang="en-US" sz="2500" dirty="0" smtClean="0"/>
              <a:t>주소 형식 </a:t>
            </a:r>
            <a:r>
              <a:rPr lang="en-US" altLang="ko-KR" sz="2500" dirty="0" smtClean="0"/>
              <a:t>: (user) @ (host) . (domain)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smtClean="0">
                <a:solidFill>
                  <a:srgbClr val="C00000"/>
                </a:solidFill>
              </a:rPr>
              <a:t>User</a:t>
            </a:r>
            <a:r>
              <a:rPr lang="en-US" altLang="ko-KR" sz="2500" dirty="0" smtClean="0"/>
              <a:t> : </a:t>
            </a:r>
            <a:r>
              <a:rPr lang="ko-KR" altLang="en-US" sz="2500" dirty="0" smtClean="0"/>
              <a:t>사용자 계정 </a:t>
            </a:r>
            <a:r>
              <a:rPr lang="en-US" altLang="ko-KR" sz="2500" dirty="0" smtClean="0"/>
              <a:t>or </a:t>
            </a:r>
            <a:r>
              <a:rPr lang="ko-KR" altLang="en-US" sz="2500" dirty="0" smtClean="0"/>
              <a:t>실명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2500" dirty="0" smtClean="0">
                <a:solidFill>
                  <a:srgbClr val="C00000"/>
                </a:solidFill>
              </a:rPr>
              <a:t>Host</a:t>
            </a:r>
            <a:r>
              <a:rPr lang="en-US" altLang="ko-KR" sz="2500" dirty="0" smtClean="0"/>
              <a:t> : </a:t>
            </a:r>
            <a:r>
              <a:rPr lang="ko-KR" altLang="en-US" sz="2500" dirty="0" smtClean="0"/>
              <a:t>사용자가 </a:t>
            </a:r>
            <a:r>
              <a:rPr lang="en-US" altLang="ko-KR" sz="2500" dirty="0" smtClean="0"/>
              <a:t>e-mail</a:t>
            </a:r>
            <a:r>
              <a:rPr lang="ko-KR" altLang="en-US" sz="2500" dirty="0" smtClean="0"/>
              <a:t>을 주고 </a:t>
            </a:r>
            <a:r>
              <a:rPr lang="ko-KR" altLang="en-US" sz="2500" dirty="0" err="1" smtClean="0"/>
              <a:t>받기위해</a:t>
            </a:r>
            <a:r>
              <a:rPr lang="ko-KR" altLang="en-US" sz="2500" dirty="0" smtClean="0"/>
              <a:t> 사용하는 시스템 이름</a:t>
            </a:r>
            <a:endParaRPr lang="en-US" altLang="ko-KR" sz="2500" dirty="0" smtClean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smtClean="0">
                <a:solidFill>
                  <a:srgbClr val="C00000"/>
                </a:solidFill>
              </a:rPr>
              <a:t>Domain</a:t>
            </a:r>
            <a:r>
              <a:rPr lang="en-US" altLang="ko-KR" sz="2500" dirty="0" smtClean="0"/>
              <a:t> : </a:t>
            </a:r>
            <a:r>
              <a:rPr lang="ko-KR" altLang="en-US" sz="2500" dirty="0" smtClean="0"/>
              <a:t>해당 시스템의 네트워크상 위치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4998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Domain(</a:t>
            </a:r>
            <a:r>
              <a:rPr lang="ko-KR" altLang="en-US" b="1" dirty="0" smtClean="0"/>
              <a:t>도메인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500" dirty="0" smtClean="0"/>
              <a:t>e-mail</a:t>
            </a:r>
            <a:r>
              <a:rPr lang="ko-KR" altLang="en-US" sz="2500" dirty="0" smtClean="0"/>
              <a:t>주소는 오른쪽에서 왼쪽으로 읽어나가면 보낸 사람의 정보를 알 수 있음</a:t>
            </a:r>
            <a:r>
              <a:rPr lang="en-US" altLang="ko-KR" sz="2500" dirty="0" smtClean="0"/>
              <a:t>.</a:t>
            </a:r>
          </a:p>
          <a:p>
            <a:pPr marL="0" indent="0">
              <a:buNone/>
            </a:pPr>
            <a:r>
              <a:rPr lang="en-US" altLang="ko-KR" sz="2500" dirty="0" smtClean="0"/>
              <a:t>ex : </a:t>
            </a:r>
            <a:r>
              <a:rPr lang="en-US" altLang="ko-KR" sz="2500" dirty="0" smtClean="0">
                <a:hlinkClick r:id="rId2"/>
              </a:rPr>
              <a:t>taulor@intuitive.com</a:t>
            </a:r>
            <a:r>
              <a:rPr lang="en-US" altLang="ko-KR" sz="2500" dirty="0" smtClean="0"/>
              <a:t> : intuitive</a:t>
            </a:r>
            <a:r>
              <a:rPr lang="ko-KR" altLang="en-US" sz="2500" dirty="0" smtClean="0"/>
              <a:t>란 이름의 영리목적 회사</a:t>
            </a:r>
            <a:r>
              <a:rPr lang="en-US" altLang="ko-KR" sz="2500" dirty="0" smtClean="0"/>
              <a:t>(com)</a:t>
            </a:r>
            <a:r>
              <a:rPr lang="ko-KR" altLang="en-US" sz="2500" dirty="0" smtClean="0"/>
              <a:t>에 속하고 주소는  </a:t>
            </a:r>
            <a:r>
              <a:rPr lang="en-US" altLang="ko-KR" sz="2500" dirty="0" err="1" smtClean="0"/>
              <a:t>taulor</a:t>
            </a:r>
            <a:r>
              <a:rPr lang="ko-KR" altLang="en-US" sz="2500" dirty="0" smtClean="0"/>
              <a:t>라는 사실을 알 수 있음</a:t>
            </a:r>
            <a:r>
              <a:rPr lang="en-US" altLang="ko-KR" sz="2500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90360"/>
              </p:ext>
            </p:extLst>
          </p:nvPr>
        </p:nvGraphicFramePr>
        <p:xfrm>
          <a:off x="1619672" y="3501008"/>
          <a:ext cx="609600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도메인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사이트 혹은 네트워크 종류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edu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교육 기관 사이트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영리 목적의 기관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군대 혹은 방위 산업체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인터넷을 통해 접근할 수 있는 대안적 네트워크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비영리 기관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미국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8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err="1" smtClean="0"/>
              <a:t>이메일</a:t>
            </a:r>
            <a:r>
              <a:rPr lang="ko-KR" altLang="en-US" sz="4000" b="1" dirty="0" smtClean="0"/>
              <a:t> 주소의 </a:t>
            </a:r>
            <a:r>
              <a:rPr lang="ko-KR" altLang="en-US" sz="4000" b="1" dirty="0" err="1" smtClean="0"/>
              <a:t>여러가지</a:t>
            </a:r>
            <a:r>
              <a:rPr lang="ko-KR" altLang="en-US" sz="4000" b="1" dirty="0" smtClean="0"/>
              <a:t> 형태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From : </a:t>
            </a:r>
            <a:r>
              <a:rPr lang="ko-KR" altLang="en-US" sz="2000" dirty="0" smtClean="0"/>
              <a:t>필드에 오는 </a:t>
            </a:r>
            <a:r>
              <a:rPr lang="ko-KR" altLang="en-US" sz="2000" dirty="0" err="1" smtClean="0"/>
              <a:t>이메일</a:t>
            </a:r>
            <a:r>
              <a:rPr lang="ko-KR" altLang="en-US" sz="2000" dirty="0" smtClean="0"/>
              <a:t> 주소 확인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ex) $</a:t>
            </a:r>
            <a:r>
              <a:rPr lang="en-US" altLang="ko-KR" sz="2000" dirty="0" err="1" smtClean="0"/>
              <a:t>grep</a:t>
            </a:r>
            <a:r>
              <a:rPr lang="en-US" altLang="ko-KR" sz="2000" dirty="0" smtClean="0"/>
              <a:t> ‘^From:’ /</a:t>
            </a:r>
            <a:r>
              <a:rPr lang="en-US" altLang="ko-KR" sz="2000" dirty="0" err="1" smtClean="0"/>
              <a:t>usr</a:t>
            </a:r>
            <a:r>
              <a:rPr lang="en-US" altLang="ko-KR" sz="2000" dirty="0" smtClean="0"/>
              <a:t>/spool/mail/</a:t>
            </a:r>
            <a:r>
              <a:rPr lang="en-US" altLang="ko-KR" sz="2000" dirty="0" err="1" smtClean="0"/>
              <a:t>taylor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From : </a:t>
            </a:r>
            <a:r>
              <a:rPr lang="en-US" altLang="ko-KR" sz="2000" dirty="0"/>
              <a:t>Steve Frampton </a:t>
            </a:r>
            <a:r>
              <a:rPr lang="en-US" altLang="ko-KR" sz="2000" dirty="0" smtClean="0"/>
              <a:t>&lt;</a:t>
            </a:r>
            <a:r>
              <a:rPr lang="en-US" altLang="ko-KR" sz="2000" dirty="0" smtClean="0">
                <a:hlinkClick r:id="rId2"/>
              </a:rPr>
              <a:t>frampton@vicuna.ocunix.on.ca</a:t>
            </a:r>
            <a:r>
              <a:rPr lang="en-US" altLang="ko-KR" sz="2000" dirty="0"/>
              <a:t>&gt;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From : “</a:t>
            </a:r>
            <a:r>
              <a:rPr lang="en-US" altLang="ko-KR" sz="2000" dirty="0" err="1" smtClean="0"/>
              <a:t>ean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houts</a:t>
            </a:r>
            <a:r>
              <a:rPr lang="en-US" altLang="ko-KR" sz="2000" dirty="0" smtClean="0"/>
              <a:t>” &lt;</a:t>
            </a:r>
            <a:r>
              <a:rPr lang="en-US" altLang="ko-KR" sz="2000" dirty="0" smtClean="0">
                <a:hlinkClick r:id="rId3"/>
              </a:rPr>
              <a:t>ean_houts@ccgate.infoworld.com</a:t>
            </a:r>
            <a:r>
              <a:rPr lang="en-US" altLang="ko-KR" sz="2000" dirty="0" smtClean="0"/>
              <a:t>&gt;</a:t>
            </a:r>
          </a:p>
          <a:p>
            <a:pPr marL="0" indent="0">
              <a:buNone/>
            </a:pPr>
            <a:r>
              <a:rPr lang="en-US" altLang="ko-KR" sz="2000" dirty="0" smtClean="0"/>
              <a:t>From : </a:t>
            </a:r>
            <a:r>
              <a:rPr lang="en-US" altLang="ko-KR" sz="2000" dirty="0" smtClean="0">
                <a:hlinkClick r:id="rId4"/>
              </a:rPr>
              <a:t>marv@netcom.com</a:t>
            </a:r>
            <a:r>
              <a:rPr lang="en-US" altLang="ko-KR" sz="2000" dirty="0" smtClean="0"/>
              <a:t> (Marvin </a:t>
            </a:r>
            <a:r>
              <a:rPr lang="en-US" altLang="ko-KR" sz="2000" dirty="0" err="1" smtClean="0"/>
              <a:t>Raab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이름 작성 후 괄호 안에 </a:t>
            </a:r>
            <a:r>
              <a:rPr lang="ko-KR" altLang="en-US" sz="2000" dirty="0" err="1" smtClean="0"/>
              <a:t>이메일</a:t>
            </a:r>
            <a:r>
              <a:rPr lang="ko-KR" altLang="en-US" sz="2000" dirty="0" smtClean="0"/>
              <a:t> 주소를 명시 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따옴표 안에 이름 작성 후 괄호 안에 </a:t>
            </a:r>
            <a:r>
              <a:rPr lang="ko-KR" altLang="en-US" sz="2000" dirty="0" err="1" smtClean="0"/>
              <a:t>이메일</a:t>
            </a:r>
            <a:r>
              <a:rPr lang="ko-KR" altLang="en-US" sz="2000" dirty="0" smtClean="0"/>
              <a:t> 주소를 명시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err="1" smtClean="0"/>
              <a:t>이메일</a:t>
            </a:r>
            <a:r>
              <a:rPr lang="ko-KR" altLang="en-US" sz="2000" dirty="0" smtClean="0"/>
              <a:t> 주소를 적고 괄호 안에 이름을 명시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이외에도 여러 가지 방법이 있으며 어떤 방법이든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반드시 메일주소를 포함 </a:t>
            </a:r>
            <a:r>
              <a:rPr lang="ko-KR" altLang="en-US" sz="2000" dirty="0" err="1" smtClean="0"/>
              <a:t>하여야한다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27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500" b="1" dirty="0" smtClean="0"/>
              <a:t>목차</a:t>
            </a:r>
            <a:endParaRPr lang="ko-KR" altLang="en-US" sz="4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AutoNum type="arabicPeriod"/>
            </a:pPr>
            <a:r>
              <a:rPr lang="en-US" altLang="ko-KR" dirty="0" err="1" smtClean="0">
                <a:latin typeface="+mj-lt"/>
                <a:ea typeface="HY동녘M" pitchFamily="18" charset="-127"/>
              </a:rPr>
              <a:t>Mailx</a:t>
            </a:r>
            <a:r>
              <a:rPr lang="ko-KR" altLang="en-US" dirty="0" smtClean="0">
                <a:latin typeface="+mj-lt"/>
                <a:ea typeface="HY동녘M" pitchFamily="18" charset="-127"/>
              </a:rPr>
              <a:t>를 이용한 전자 우편 읽기</a:t>
            </a:r>
            <a:endParaRPr lang="en-US" altLang="ko-KR" dirty="0" smtClean="0">
              <a:latin typeface="+mj-lt"/>
              <a:ea typeface="HY동녘M" pitchFamily="18" charset="-127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en-US" altLang="ko-KR" dirty="0" err="1" smtClean="0">
                <a:latin typeface="+mj-lt"/>
                <a:ea typeface="HY동녘M" pitchFamily="18" charset="-127"/>
              </a:rPr>
              <a:t>Mailx</a:t>
            </a:r>
            <a:r>
              <a:rPr lang="ko-KR" altLang="en-US" dirty="0" smtClean="0">
                <a:latin typeface="+mj-lt"/>
                <a:ea typeface="HY동녘M" pitchFamily="18" charset="-127"/>
              </a:rPr>
              <a:t>를 이용한 전자 우편 보내기</a:t>
            </a:r>
            <a:endParaRPr lang="en-US" altLang="ko-KR" dirty="0" smtClean="0">
              <a:latin typeface="+mj-lt"/>
              <a:ea typeface="HY동녘M" pitchFamily="18" charset="-127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ko-KR" altLang="en-US" dirty="0" smtClean="0">
                <a:latin typeface="+mj-lt"/>
                <a:ea typeface="HY동녘M" pitchFamily="18" charset="-127"/>
              </a:rPr>
              <a:t>인터넷 </a:t>
            </a:r>
            <a:r>
              <a:rPr lang="en-US" altLang="ko-KR" dirty="0" smtClean="0">
                <a:latin typeface="+mj-lt"/>
                <a:ea typeface="HY동녘M" pitchFamily="18" charset="-127"/>
              </a:rPr>
              <a:t>email </a:t>
            </a:r>
            <a:r>
              <a:rPr lang="ko-KR" altLang="en-US" dirty="0" smtClean="0">
                <a:latin typeface="+mj-lt"/>
                <a:ea typeface="HY동녘M" pitchFamily="18" charset="-127"/>
              </a:rPr>
              <a:t>주소 체계</a:t>
            </a:r>
            <a:endParaRPr lang="en-US" altLang="ko-KR" dirty="0" smtClean="0">
              <a:latin typeface="+mj-lt"/>
              <a:ea typeface="HY동녘M" pitchFamily="18" charset="-127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en-US" altLang="ko-KR" dirty="0" smtClean="0">
                <a:latin typeface="+mj-lt"/>
                <a:ea typeface="HY동녘M" pitchFamily="18" charset="-127"/>
              </a:rPr>
              <a:t>e-mail </a:t>
            </a:r>
            <a:r>
              <a:rPr lang="ko-KR" altLang="en-US" dirty="0" smtClean="0">
                <a:latin typeface="+mj-lt"/>
                <a:ea typeface="HY동녘M" pitchFamily="18" charset="-127"/>
              </a:rPr>
              <a:t>프로그램</a:t>
            </a:r>
            <a:r>
              <a:rPr lang="en-US" altLang="ko-KR" dirty="0" smtClean="0">
                <a:latin typeface="+mj-lt"/>
                <a:ea typeface="HY동녘M" pitchFamily="18" charset="-127"/>
              </a:rPr>
              <a:t> elm</a:t>
            </a:r>
          </a:p>
          <a:p>
            <a:pPr>
              <a:lnSpc>
                <a:spcPct val="200000"/>
              </a:lnSpc>
              <a:buAutoNum type="arabicPeriod"/>
            </a:pPr>
            <a:r>
              <a:rPr lang="en-US" altLang="ko-KR" dirty="0" smtClean="0">
                <a:latin typeface="+mj-lt"/>
                <a:ea typeface="HY동녘M" pitchFamily="18" charset="-127"/>
              </a:rPr>
              <a:t>Pine </a:t>
            </a:r>
            <a:r>
              <a:rPr lang="ko-KR" altLang="en-US" dirty="0" smtClean="0">
                <a:latin typeface="+mj-lt"/>
                <a:ea typeface="HY동녘M" pitchFamily="18" charset="-127"/>
              </a:rPr>
              <a:t>알아보기</a:t>
            </a:r>
            <a:endParaRPr lang="en-US" altLang="ko-KR" dirty="0" smtClean="0">
              <a:latin typeface="+mj-lt"/>
              <a:ea typeface="HY동녘M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0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/>
              <a:t>도메인 이름이 어떤 기관인가</a:t>
            </a:r>
            <a:r>
              <a:rPr lang="en-US" altLang="ko-KR" sz="4000" b="1" dirty="0" smtClean="0"/>
              <a:t>?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748680"/>
          </a:xfrm>
        </p:spPr>
        <p:txBody>
          <a:bodyPr/>
          <a:lstStyle/>
          <a:p>
            <a:r>
              <a:rPr lang="en-US" altLang="ko-KR" sz="2500" dirty="0" smtClean="0"/>
              <a:t>$</a:t>
            </a:r>
            <a:r>
              <a:rPr lang="en-US" altLang="ko-KR" sz="2500" dirty="0" err="1" smtClean="0"/>
              <a:t>whois</a:t>
            </a:r>
            <a:r>
              <a:rPr lang="en-US" altLang="ko-KR" sz="2500" dirty="0" smtClean="0"/>
              <a:t> &lt;</a:t>
            </a:r>
            <a:r>
              <a:rPr lang="ko-KR" altLang="en-US" sz="2500" dirty="0" smtClean="0"/>
              <a:t>주어 질 인자</a:t>
            </a:r>
            <a:r>
              <a:rPr lang="en-US" altLang="ko-KR" sz="2500" dirty="0" smtClean="0"/>
              <a:t>&gt;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756084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Ex)</a:t>
            </a:r>
            <a:endParaRPr lang="en-US" altLang="ko-KR" sz="1400" dirty="0" smtClean="0"/>
          </a:p>
          <a:p>
            <a:r>
              <a:rPr lang="en-US" altLang="ko-KR" b="1" dirty="0" smtClean="0"/>
              <a:t>$ </a:t>
            </a:r>
            <a:r>
              <a:rPr lang="en-US" altLang="ko-KR" b="1" dirty="0" err="1" smtClean="0"/>
              <a:t>whois</a:t>
            </a:r>
            <a:r>
              <a:rPr lang="en-US" altLang="ko-KR" b="1" dirty="0" smtClean="0"/>
              <a:t>  isipp.com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Whois</a:t>
            </a:r>
            <a:r>
              <a:rPr lang="en-US" altLang="ko-KR" sz="1600" dirty="0" smtClean="0"/>
              <a:t> server Version 1.3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Domain names in the .com and </a:t>
            </a:r>
            <a:r>
              <a:rPr lang="en-US" altLang="ko-KR" sz="1600" dirty="0" err="1" smtClean="0"/>
              <a:t>.net</a:t>
            </a:r>
            <a:r>
              <a:rPr lang="en-US" altLang="ko-KR" sz="1600" dirty="0" smtClean="0"/>
              <a:t> domains can now be registered</a:t>
            </a:r>
          </a:p>
          <a:p>
            <a:r>
              <a:rPr lang="en-US" altLang="ko-KR" sz="1600" dirty="0" smtClean="0"/>
              <a:t>With many different competing registrars. Go to http;//www.internic.net</a:t>
            </a:r>
          </a:p>
          <a:p>
            <a:r>
              <a:rPr lang="en-US" altLang="ko-KR" sz="1600" dirty="0" smtClean="0"/>
              <a:t>For detailed information.</a:t>
            </a:r>
          </a:p>
          <a:p>
            <a:r>
              <a:rPr lang="en-US" altLang="ko-KR" sz="1600" dirty="0" smtClean="0"/>
              <a:t>	.</a:t>
            </a:r>
          </a:p>
          <a:p>
            <a:r>
              <a:rPr lang="en-US" altLang="ko-KR" sz="1600" dirty="0" smtClean="0"/>
              <a:t>	.		</a:t>
            </a:r>
            <a:r>
              <a:rPr lang="ko-KR" altLang="en-US" u="sng" dirty="0" smtClean="0">
                <a:solidFill>
                  <a:srgbClr val="C00000"/>
                </a:solidFill>
              </a:rPr>
              <a:t>생략</a:t>
            </a:r>
            <a:endParaRPr lang="en-US" altLang="ko-KR" u="sng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	.</a:t>
            </a:r>
          </a:p>
          <a:p>
            <a:r>
              <a:rPr lang="en-US" altLang="ko-KR" sz="1600" dirty="0" smtClean="0"/>
              <a:t>domain :     isipp.com</a:t>
            </a:r>
          </a:p>
          <a:p>
            <a:r>
              <a:rPr lang="en-US" altLang="ko-KR" sz="1600" dirty="0" smtClean="0"/>
              <a:t>owner :     Anne Mitchell</a:t>
            </a:r>
          </a:p>
          <a:p>
            <a:r>
              <a:rPr lang="en-US" altLang="ko-KR" sz="1600" dirty="0" smtClean="0"/>
              <a:t>email :     </a:t>
            </a:r>
            <a:r>
              <a:rPr lang="en-US" altLang="ko-KR" sz="1600" dirty="0" smtClean="0">
                <a:hlinkClick r:id="rId2"/>
              </a:rPr>
              <a:t>shedevil@apmlaw.com</a:t>
            </a:r>
            <a:endParaRPr lang="en-US" altLang="ko-KR" sz="1600" dirty="0" smtClean="0"/>
          </a:p>
          <a:p>
            <a:r>
              <a:rPr lang="en-US" altLang="ko-KR" sz="1600" dirty="0" smtClean="0"/>
              <a:t>address :     520 s. Murphy Ave.</a:t>
            </a:r>
          </a:p>
          <a:p>
            <a:r>
              <a:rPr lang="en-US" altLang="ko-KR" sz="1600" dirty="0" smtClean="0"/>
              <a:t>	</a:t>
            </a:r>
            <a:r>
              <a:rPr lang="en-US" altLang="ko-KR" b="1" dirty="0" smtClean="0"/>
              <a:t>.		</a:t>
            </a:r>
            <a:r>
              <a:rPr lang="ko-KR" altLang="en-US" u="sng" dirty="0" smtClean="0">
                <a:solidFill>
                  <a:srgbClr val="C00000"/>
                </a:solidFill>
              </a:rPr>
              <a:t>생략</a:t>
            </a:r>
            <a:endParaRPr lang="en-US" altLang="ko-KR" u="sng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	</a:t>
            </a:r>
            <a:r>
              <a:rPr lang="en-US" altLang="ko-KR" b="1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2492896"/>
            <a:ext cx="36004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isipp.com</a:t>
            </a:r>
            <a:r>
              <a:rPr lang="ko-KR" altLang="en-US" dirty="0" smtClean="0">
                <a:solidFill>
                  <a:srgbClr val="C00000"/>
                </a:solidFill>
              </a:rPr>
              <a:t>의 도메인 이름이 어떤 기관 인지 알아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보기 위한 명령어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4365104"/>
            <a:ext cx="388843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실제로 참조 할 부분은 </a:t>
            </a:r>
            <a:r>
              <a:rPr lang="en-US" altLang="ko-KR" dirty="0" smtClean="0">
                <a:solidFill>
                  <a:srgbClr val="C00000"/>
                </a:solidFill>
              </a:rPr>
              <a:t>10</a:t>
            </a:r>
            <a:r>
              <a:rPr lang="ko-KR" altLang="en-US" dirty="0" smtClean="0">
                <a:solidFill>
                  <a:srgbClr val="C00000"/>
                </a:solidFill>
              </a:rPr>
              <a:t>줄도 되지 않아 나머지 부분을 생략 하였다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domain </a:t>
            </a:r>
            <a:r>
              <a:rPr lang="ko-KR" altLang="en-US" dirty="0" smtClean="0">
                <a:solidFill>
                  <a:srgbClr val="C00000"/>
                </a:solidFill>
              </a:rPr>
              <a:t>명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소유자 이름</a:t>
            </a:r>
            <a:r>
              <a:rPr lang="en-US" altLang="ko-KR" dirty="0" smtClean="0">
                <a:solidFill>
                  <a:srgbClr val="C00000"/>
                </a:solidFill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</a:rPr>
              <a:t>주소</a:t>
            </a:r>
            <a:r>
              <a:rPr lang="en-US" altLang="ko-KR" dirty="0" smtClean="0">
                <a:solidFill>
                  <a:srgbClr val="C00000"/>
                </a:solidFill>
              </a:rPr>
              <a:t>,</a:t>
            </a:r>
            <a:r>
              <a:rPr lang="ko-KR" altLang="en-US" dirty="0" err="1" smtClean="0">
                <a:solidFill>
                  <a:srgbClr val="C00000"/>
                </a:solidFill>
              </a:rPr>
              <a:t>이메일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소재지 정보까지 알 수 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e-mail </a:t>
            </a:r>
            <a:r>
              <a:rPr lang="ko-KR" altLang="en-US" b="1" dirty="0" smtClean="0"/>
              <a:t>프로그램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elm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라인 에디터 보다 </a:t>
            </a:r>
            <a:r>
              <a:rPr lang="en-US" altLang="ko-KR" sz="2000" dirty="0" smtClean="0"/>
              <a:t>vi</a:t>
            </a:r>
            <a:r>
              <a:rPr lang="ko-KR" altLang="en-US" sz="2000" dirty="0" smtClean="0"/>
              <a:t>와 같은 화면 편집기가 기능상 월등하듯이</a:t>
            </a:r>
            <a:r>
              <a:rPr lang="en-US" altLang="ko-KR" sz="2000" dirty="0" smtClean="0"/>
              <a:t>, Berkeley Mail</a:t>
            </a:r>
            <a:r>
              <a:rPr lang="ko-KR" altLang="en-US" sz="2000" dirty="0" smtClean="0"/>
              <a:t>보다 뛰어난 기능을 가지고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기본적인 철학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매체</a:t>
            </a:r>
            <a:r>
              <a:rPr lang="en-US" altLang="ko-KR" sz="2000" dirty="0" smtClean="0"/>
              <a:t>(X), </a:t>
            </a:r>
            <a:r>
              <a:rPr lang="ko-KR" altLang="en-US" sz="2000" dirty="0" smtClean="0">
                <a:solidFill>
                  <a:srgbClr val="C00000"/>
                </a:solidFill>
              </a:rPr>
              <a:t>메시지</a:t>
            </a:r>
            <a:r>
              <a:rPr lang="en-US" altLang="ko-KR" sz="2000" dirty="0" smtClean="0">
                <a:solidFill>
                  <a:srgbClr val="C00000"/>
                </a:solidFill>
              </a:rPr>
              <a:t>(O)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7848872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$ elm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Mailbox is ‘/</a:t>
            </a:r>
            <a:r>
              <a:rPr lang="en-US" altLang="ko-KR" dirty="0" err="1" smtClean="0">
                <a:latin typeface="+mn-ea"/>
              </a:rPr>
              <a:t>usr</a:t>
            </a:r>
            <a:r>
              <a:rPr lang="en-US" altLang="ko-KR" dirty="0" smtClean="0">
                <a:latin typeface="+mn-ea"/>
              </a:rPr>
              <a:t>/spool/mail/</a:t>
            </a:r>
            <a:r>
              <a:rPr lang="en-US" altLang="ko-KR" dirty="0" err="1" smtClean="0">
                <a:latin typeface="+mn-ea"/>
              </a:rPr>
              <a:t>taylor</a:t>
            </a:r>
            <a:r>
              <a:rPr lang="en-US" altLang="ko-KR" dirty="0" smtClean="0">
                <a:latin typeface="+mn-ea"/>
              </a:rPr>
              <a:t>’ with 15 messages [ELM 2.3 PL11]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--&gt; 1 Dec 8 v892127@nooteboom.     (52)     Re: Have you picked up</a:t>
            </a:r>
          </a:p>
          <a:p>
            <a:r>
              <a:rPr lang="en-US" altLang="ko-KR" dirty="0" smtClean="0">
                <a:latin typeface="+mn-ea"/>
              </a:rPr>
              <a:t>     2  Dec 7 Mickey Harris	     (214)    writing environments</a:t>
            </a:r>
          </a:p>
          <a:p>
            <a:r>
              <a:rPr lang="en-US" altLang="ko-KR" dirty="0" smtClean="0">
                <a:latin typeface="+mn-ea"/>
              </a:rPr>
              <a:t>     3  Dec 7 Cheryl		     (24)    Computer Base GRE’s</a:t>
            </a:r>
          </a:p>
          <a:p>
            <a:r>
              <a:rPr lang="en-US" altLang="ko-KR" dirty="0" smtClean="0">
                <a:latin typeface="+mn-ea"/>
              </a:rPr>
              <a:t>			.</a:t>
            </a:r>
          </a:p>
          <a:p>
            <a:r>
              <a:rPr lang="en-US" altLang="ko-KR" dirty="0" smtClean="0">
                <a:latin typeface="+mn-ea"/>
              </a:rPr>
              <a:t>			.  </a:t>
            </a:r>
            <a:r>
              <a:rPr lang="ko-KR" altLang="en-US" b="1" dirty="0" smtClean="0">
                <a:latin typeface="+mn-ea"/>
              </a:rPr>
              <a:t>생략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			.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776233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Berkeley </a:t>
            </a:r>
            <a:r>
              <a:rPr lang="en-US" altLang="ko-KR" dirty="0" smtClean="0">
                <a:solidFill>
                  <a:srgbClr val="C00000"/>
                </a:solidFill>
              </a:rPr>
              <a:t>Mail </a:t>
            </a:r>
            <a:r>
              <a:rPr lang="ko-KR" altLang="en-US" dirty="0" smtClean="0">
                <a:solidFill>
                  <a:srgbClr val="C00000"/>
                </a:solidFill>
              </a:rPr>
              <a:t>과는 다르게 계정이름이 오는 것이 아닌 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메시지를 보낸 사람의 이름이나 메일주소가 표시된다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3789040"/>
            <a:ext cx="342038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e-mail </a:t>
            </a:r>
            <a:r>
              <a:rPr lang="ko-KR" altLang="en-US" b="1" dirty="0"/>
              <a:t>프로그램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pine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700" dirty="0" smtClean="0">
                <a:solidFill>
                  <a:srgbClr val="C00000"/>
                </a:solidFill>
              </a:rPr>
              <a:t>Pine</a:t>
            </a:r>
            <a:r>
              <a:rPr lang="ko-KR" altLang="en-US" sz="2700" dirty="0" smtClean="0"/>
              <a:t>은 </a:t>
            </a:r>
            <a:r>
              <a:rPr lang="en-US" altLang="ko-KR" sz="2700" dirty="0" smtClean="0"/>
              <a:t>Elm</a:t>
            </a:r>
            <a:r>
              <a:rPr lang="ko-KR" altLang="en-US" sz="2700" dirty="0" smtClean="0"/>
              <a:t>보다 쉬운 메일 프로그램을 목적으로 하여 </a:t>
            </a:r>
            <a:r>
              <a:rPr lang="en-US" altLang="ko-KR" sz="2700" dirty="0" smtClean="0"/>
              <a:t>Washington </a:t>
            </a:r>
            <a:r>
              <a:rPr lang="ko-KR" altLang="en-US" sz="2700" dirty="0" smtClean="0"/>
              <a:t>대학에 의해 만들어짐</a:t>
            </a:r>
            <a:endParaRPr lang="en-US" altLang="ko-KR" sz="2700" dirty="0" smtClean="0"/>
          </a:p>
          <a:p>
            <a:endParaRPr lang="en-US" altLang="ko-KR" sz="2700" dirty="0" smtClean="0"/>
          </a:p>
          <a:p>
            <a:r>
              <a:rPr lang="en-US" altLang="ko-KR" sz="2700" dirty="0" smtClean="0"/>
              <a:t>Elm</a:t>
            </a:r>
            <a:r>
              <a:rPr lang="ko-KR" altLang="en-US" sz="2700" dirty="0" smtClean="0"/>
              <a:t>과 큰 차이점은 작업폴더를 선택할 수 있는 </a:t>
            </a:r>
            <a:endParaRPr lang="en-US" altLang="ko-KR" sz="2700" dirty="0" smtClean="0"/>
          </a:p>
          <a:p>
            <a:pPr marL="0" indent="0">
              <a:buNone/>
            </a:pPr>
            <a:r>
              <a:rPr lang="en-US" altLang="ko-KR" sz="2700" dirty="0"/>
              <a:t> </a:t>
            </a:r>
            <a:r>
              <a:rPr lang="en-US" altLang="ko-KR" sz="2700" dirty="0" smtClean="0"/>
              <a:t>   </a:t>
            </a:r>
            <a:r>
              <a:rPr lang="en-US" altLang="ko-KR" sz="2700" dirty="0" smtClean="0">
                <a:solidFill>
                  <a:srgbClr val="C00000"/>
                </a:solidFill>
              </a:rPr>
              <a:t>Select menu</a:t>
            </a:r>
            <a:r>
              <a:rPr lang="ko-KR" altLang="en-US" sz="2700" dirty="0" smtClean="0"/>
              <a:t>에서 시작 한다는 것이 제일 큰 차이점</a:t>
            </a:r>
            <a:endParaRPr lang="en-US" altLang="ko-KR" sz="2700" dirty="0" smtClean="0"/>
          </a:p>
          <a:p>
            <a:pPr marL="0" indent="0">
              <a:buNone/>
            </a:pPr>
            <a:endParaRPr lang="en-US" altLang="ko-KR" sz="2700" dirty="0" smtClean="0"/>
          </a:p>
          <a:p>
            <a:pPr marL="0" indent="0">
              <a:buNone/>
            </a:pPr>
            <a:r>
              <a:rPr lang="ko-KR" altLang="en-US" sz="2700" dirty="0" smtClean="0">
                <a:solidFill>
                  <a:srgbClr val="C00000"/>
                </a:solidFill>
              </a:rPr>
              <a:t>주의 </a:t>
            </a:r>
            <a:r>
              <a:rPr lang="en-US" altLang="ko-KR" sz="2700" dirty="0" smtClean="0">
                <a:solidFill>
                  <a:srgbClr val="C00000"/>
                </a:solidFill>
              </a:rPr>
              <a:t>: Elm</a:t>
            </a:r>
            <a:r>
              <a:rPr lang="ko-KR" altLang="en-US" sz="2700" dirty="0" smtClean="0">
                <a:solidFill>
                  <a:srgbClr val="C00000"/>
                </a:solidFill>
              </a:rPr>
              <a:t>과 </a:t>
            </a:r>
            <a:r>
              <a:rPr lang="en-US" altLang="ko-KR" sz="2700" dirty="0" smtClean="0">
                <a:solidFill>
                  <a:srgbClr val="C00000"/>
                </a:solidFill>
              </a:rPr>
              <a:t>Pine</a:t>
            </a:r>
            <a:r>
              <a:rPr lang="ko-KR" altLang="en-US" sz="2700" dirty="0" smtClean="0">
                <a:solidFill>
                  <a:srgbClr val="C00000"/>
                </a:solidFill>
              </a:rPr>
              <a:t>을 사용 하기 위해서는 관련된 파일을 설치 하여야 한다</a:t>
            </a:r>
            <a:endParaRPr lang="en-US" altLang="ko-KR" sz="27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2700" dirty="0"/>
          </a:p>
          <a:p>
            <a:pPr marL="0" indent="0">
              <a:buNone/>
            </a:pPr>
            <a:r>
              <a:rPr lang="en-US" altLang="ko-KR" sz="2700" dirty="0" smtClean="0"/>
              <a:t>Pine</a:t>
            </a:r>
            <a:r>
              <a:rPr lang="ko-KR" altLang="en-US" sz="2700" dirty="0" smtClean="0"/>
              <a:t>을 사용 하고 싶다면 </a:t>
            </a:r>
            <a:r>
              <a:rPr lang="en-US" altLang="ko-KR" sz="2700" dirty="0" smtClean="0">
                <a:hlinkClick r:id="rId2"/>
              </a:rPr>
              <a:t>http://www.washinton.edu/pine/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을 참조 하면 된다</a:t>
            </a:r>
            <a:endParaRPr lang="en-US" altLang="ko-KR" sz="2700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12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marL="0" indent="0" algn="ctr">
              <a:buNone/>
            </a:pPr>
            <a:r>
              <a:rPr lang="en-US" altLang="ko-KR" sz="8000" dirty="0" smtClean="0"/>
              <a:t>Q/A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8063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marL="0" indent="0" algn="ctr">
              <a:buNone/>
            </a:pPr>
            <a:r>
              <a:rPr lang="ko-KR" altLang="en-US" sz="8000" dirty="0" smtClean="0">
                <a:latin typeface="+mj-ea"/>
                <a:ea typeface="+mj-ea"/>
              </a:rPr>
              <a:t>감사합니다</a:t>
            </a:r>
            <a:endParaRPr lang="ko-KR" altLang="en-US" sz="8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63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500" b="1" dirty="0" err="1" smtClean="0"/>
              <a:t>Mailx</a:t>
            </a:r>
            <a:r>
              <a:rPr lang="ko-KR" altLang="en-US" sz="4500" b="1" dirty="0" smtClean="0"/>
              <a:t>를 이용한 </a:t>
            </a:r>
            <a:r>
              <a:rPr lang="ko-KR" altLang="en-US" sz="4500" b="1" dirty="0" err="1" smtClean="0"/>
              <a:t>이메일</a:t>
            </a:r>
            <a:r>
              <a:rPr lang="ko-KR" altLang="en-US" sz="4500" b="1" dirty="0" smtClean="0"/>
              <a:t> 읽기</a:t>
            </a:r>
            <a:endParaRPr lang="ko-KR" altLang="en-US" sz="45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/>
              <a:t>&lt;</a:t>
            </a:r>
            <a:r>
              <a:rPr lang="en-US" altLang="ko-KR" sz="2000" dirty="0" smtClean="0"/>
              <a:t>Berkeley Mail </a:t>
            </a:r>
            <a:r>
              <a:rPr lang="ko-KR" altLang="en-US" sz="2000" dirty="0" smtClean="0"/>
              <a:t>명령 일람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038"/>
              </p:ext>
            </p:extLst>
          </p:nvPr>
        </p:nvGraphicFramePr>
        <p:xfrm>
          <a:off x="827584" y="2060848"/>
          <a:ext cx="7056784" cy="39833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00200"/>
                <a:gridCol w="5256584"/>
              </a:tblGrid>
              <a:tr h="331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31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Delete </a:t>
                      </a:r>
                      <a:r>
                        <a:rPr lang="en-US" altLang="ko-KR" dirty="0" err="1" smtClean="0"/>
                        <a:t>msgs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메일들을 삭제하도록 표시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31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headers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e-mail</a:t>
                      </a:r>
                      <a:r>
                        <a:rPr lang="ko-KR" altLang="en-US" sz="1400" dirty="0" smtClean="0"/>
                        <a:t>의 헤더를 출력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+,-</a:t>
                      </a:r>
                      <a:r>
                        <a:rPr lang="ko-KR" altLang="en-US" sz="1400" baseline="0" dirty="0" smtClean="0"/>
                        <a:t>를 사용하면 헤더의 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다음 페이지나 이전 페이지를 볼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31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help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Berkeley</a:t>
                      </a:r>
                      <a:r>
                        <a:rPr lang="en-US" altLang="ko-KR" sz="1400" baseline="0" dirty="0" smtClean="0"/>
                        <a:t> Mail</a:t>
                      </a:r>
                      <a:r>
                        <a:rPr lang="ko-KR" altLang="en-US" sz="1400" baseline="0" smtClean="0"/>
                        <a:t>이 지원하는 </a:t>
                      </a:r>
                      <a:r>
                        <a:rPr lang="ko-KR" altLang="en-US" sz="1400" baseline="0" dirty="0" smtClean="0"/>
                        <a:t>명령어 일람을 보여 줌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458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mail</a:t>
                      </a:r>
                      <a:r>
                        <a:rPr lang="en-US" altLang="ko-KR" baseline="0" dirty="0" smtClean="0"/>
                        <a:t> address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e-mail</a:t>
                      </a:r>
                      <a:r>
                        <a:rPr lang="ko-KR" altLang="en-US" sz="1400" dirty="0" smtClean="0"/>
                        <a:t>을 지정한 주소로 발송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446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msgs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지정한 메일들을 보여 줌</a:t>
                      </a:r>
                      <a:endParaRPr lang="en-US" altLang="ko-KR" sz="1400" dirty="0" smtClean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31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quit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프로그램을 종료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31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reply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현재 보고 있는 메일에 대한 회신 메일을 작성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31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save folder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현재 보고 있는 메일을 지정한 메일 폴더에 저장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  <a:tr h="331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undelete </a:t>
                      </a:r>
                      <a:r>
                        <a:rPr lang="en-US" altLang="ko-KR" dirty="0" err="1" smtClean="0"/>
                        <a:t>msgs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지정한 </a:t>
                      </a:r>
                      <a:r>
                        <a:rPr lang="en-US" altLang="ko-KR" sz="1400" dirty="0" smtClean="0"/>
                        <a:t>e-mail</a:t>
                      </a:r>
                      <a:r>
                        <a:rPr lang="ko-KR" altLang="en-US" sz="1400" dirty="0" smtClean="0"/>
                        <a:t>에 대한 삭제 표시를 해제</a:t>
                      </a:r>
                      <a:endParaRPr lang="ko-KR" altLang="en-US" sz="1400" dirty="0">
                        <a:latin typeface="양재튼튼체B" pitchFamily="18" charset="-127"/>
                        <a:ea typeface="양재튼튼체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err="1" smtClean="0"/>
              <a:t>Mailx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화면에 출력되는 정보의 형식</a:t>
            </a:r>
            <a:endParaRPr lang="ko-KR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684" y="1395908"/>
            <a:ext cx="8121814" cy="2037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모서리가 둥근 직사각형 6"/>
          <p:cNvSpPr/>
          <p:nvPr/>
        </p:nvSpPr>
        <p:spPr>
          <a:xfrm>
            <a:off x="467544" y="2201988"/>
            <a:ext cx="2608891" cy="2189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/>
          <p:nvPr/>
        </p:nvCxnSpPr>
        <p:spPr>
          <a:xfrm>
            <a:off x="3076435" y="2224448"/>
            <a:ext cx="3655805" cy="1780616"/>
          </a:xfrm>
          <a:prstGeom prst="bentConnector3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2240" y="3861048"/>
            <a:ext cx="219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현재 메일 버전표시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2760" y="2420888"/>
            <a:ext cx="2238553" cy="1440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7" idx="2"/>
          </p:cNvCxnSpPr>
          <p:nvPr/>
        </p:nvCxnSpPr>
        <p:spPr>
          <a:xfrm flipH="1">
            <a:off x="1592036" y="2564904"/>
            <a:ext cx="1" cy="1440160"/>
          </a:xfrm>
          <a:prstGeom prst="straightConnector1">
            <a:avLst/>
          </a:prstGeom>
          <a:ln w="254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0175" y="4005064"/>
            <a:ext cx="268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C000"/>
                </a:solidFill>
              </a:rPr>
              <a:t>수신 </a:t>
            </a:r>
            <a:r>
              <a:rPr lang="en-US" altLang="ko-KR" dirty="0" smtClean="0">
                <a:solidFill>
                  <a:srgbClr val="FFC000"/>
                </a:solidFill>
              </a:rPr>
              <a:t>Mail </a:t>
            </a:r>
            <a:r>
              <a:rPr lang="ko-KR" altLang="en-US" dirty="0" smtClean="0">
                <a:solidFill>
                  <a:srgbClr val="FFC000"/>
                </a:solidFill>
              </a:rPr>
              <a:t>저장 경로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39552" y="2583650"/>
            <a:ext cx="162302" cy="1785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4" idx="4"/>
          </p:cNvCxnSpPr>
          <p:nvPr/>
        </p:nvCxnSpPr>
        <p:spPr>
          <a:xfrm>
            <a:off x="620703" y="2762182"/>
            <a:ext cx="1" cy="2250994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396" y="5013176"/>
            <a:ext cx="165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현재 </a:t>
            </a:r>
            <a:r>
              <a:rPr lang="ko-KR" altLang="en-US" dirty="0" err="1" smtClean="0">
                <a:solidFill>
                  <a:srgbClr val="C00000"/>
                </a:solidFill>
              </a:rPr>
              <a:t>이메일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827584" y="2592321"/>
            <a:ext cx="175975" cy="16986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861080" y="2762182"/>
            <a:ext cx="3058" cy="31150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9552" y="5939988"/>
            <a:ext cx="75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상태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03560" y="2592321"/>
            <a:ext cx="184064" cy="1698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095592" y="2762182"/>
            <a:ext cx="0" cy="1746938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7584" y="4509120"/>
            <a:ext cx="6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번호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151620" y="2762182"/>
            <a:ext cx="20522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71989" y="5013176"/>
            <a:ext cx="143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발신자 이름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3385852" y="2762182"/>
            <a:ext cx="16902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4611591" y="2762182"/>
            <a:ext cx="0" cy="211627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65525" y="487845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C00000"/>
                </a:solidFill>
              </a:rPr>
              <a:t>이메일이</a:t>
            </a:r>
            <a:r>
              <a:rPr lang="ko-KR" altLang="en-US" dirty="0" smtClean="0">
                <a:solidFill>
                  <a:srgbClr val="C00000"/>
                </a:solidFill>
              </a:rPr>
              <a:t> 발송된 일자 및 시간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5292080" y="2762182"/>
            <a:ext cx="6480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616116" y="2762182"/>
            <a:ext cx="0" cy="2827058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오른쪽 화살표 71"/>
          <p:cNvSpPr/>
          <p:nvPr/>
        </p:nvSpPr>
        <p:spPr>
          <a:xfrm rot="10800000">
            <a:off x="3059833" y="2074248"/>
            <a:ext cx="283410" cy="12761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211960" y="560201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C00000"/>
                </a:solidFill>
              </a:rPr>
              <a:t>이메일의</a:t>
            </a:r>
            <a:r>
              <a:rPr lang="ko-KR" altLang="en-US" dirty="0" smtClean="0">
                <a:solidFill>
                  <a:srgbClr val="C00000"/>
                </a:solidFill>
              </a:rPr>
              <a:t> 총 라인 수</a:t>
            </a:r>
            <a:r>
              <a:rPr lang="en-US" altLang="ko-KR" dirty="0" smtClean="0">
                <a:solidFill>
                  <a:srgbClr val="C00000"/>
                </a:solidFill>
              </a:rPr>
              <a:t>/</a:t>
            </a:r>
          </a:p>
          <a:p>
            <a:pPr algn="ctr"/>
            <a:r>
              <a:rPr lang="ko-KR" altLang="en-US" dirty="0" err="1" smtClean="0">
                <a:solidFill>
                  <a:srgbClr val="C00000"/>
                </a:solidFill>
              </a:rPr>
              <a:t>이메일에</a:t>
            </a:r>
            <a:r>
              <a:rPr lang="ko-KR" altLang="en-US" dirty="0" smtClean="0">
                <a:solidFill>
                  <a:srgbClr val="C00000"/>
                </a:solidFill>
              </a:rPr>
              <a:t> 포함된 문자의 개수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6224263" y="2761146"/>
            <a:ext cx="7200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6660232" y="2762182"/>
            <a:ext cx="216024" cy="211627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660232" y="48784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C00000"/>
                </a:solidFill>
              </a:rPr>
              <a:t>이메일</a:t>
            </a:r>
            <a:r>
              <a:rPr lang="ko-KR" altLang="en-US" dirty="0" smtClean="0">
                <a:solidFill>
                  <a:srgbClr val="C00000"/>
                </a:solidFill>
              </a:rPr>
              <a:t> 제목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353865" y="2762182"/>
            <a:ext cx="0" cy="2300936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err="1" smtClean="0"/>
              <a:t>Malix</a:t>
            </a:r>
            <a:r>
              <a:rPr lang="ko-KR" altLang="en-US" sz="3000" b="1" dirty="0" smtClean="0"/>
              <a:t>를 이용한 </a:t>
            </a:r>
            <a:r>
              <a:rPr lang="ko-KR" altLang="en-US" sz="3000" b="1" dirty="0" err="1" smtClean="0"/>
              <a:t>이메일</a:t>
            </a:r>
            <a:r>
              <a:rPr lang="ko-KR" altLang="en-US" sz="3000" b="1" dirty="0" smtClean="0"/>
              <a:t> 읽기</a:t>
            </a:r>
            <a:r>
              <a:rPr lang="en-US" altLang="ko-KR" sz="3000" b="1" dirty="0" smtClean="0"/>
              <a:t>(print </a:t>
            </a:r>
            <a:r>
              <a:rPr lang="ko-KR" altLang="en-US" sz="3000" b="1" dirty="0" smtClean="0"/>
              <a:t>명령어</a:t>
            </a:r>
            <a:r>
              <a:rPr lang="en-US" altLang="ko-KR" sz="3000" b="1" dirty="0" smtClean="0"/>
              <a:t>)</a:t>
            </a:r>
            <a:endParaRPr lang="ko-KR" altLang="en-US" sz="3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12" y="1268760"/>
            <a:ext cx="7763995" cy="2664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모서리가 둥근 직사각형 4"/>
          <p:cNvSpPr/>
          <p:nvPr/>
        </p:nvSpPr>
        <p:spPr>
          <a:xfrm>
            <a:off x="611560" y="1844824"/>
            <a:ext cx="936104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5" idx="1"/>
          </p:cNvCxnSpPr>
          <p:nvPr/>
        </p:nvCxnSpPr>
        <p:spPr>
          <a:xfrm rot="10800000" flipV="1">
            <a:off x="323528" y="1952836"/>
            <a:ext cx="288032" cy="2484276"/>
          </a:xfrm>
          <a:prstGeom prst="bentConnector2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437112"/>
            <a:ext cx="396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print [number]</a:t>
            </a:r>
            <a:r>
              <a:rPr lang="ko-KR" altLang="en-US" dirty="0" smtClean="0">
                <a:solidFill>
                  <a:srgbClr val="C00000"/>
                </a:solidFill>
              </a:rPr>
              <a:t>명령어로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번째 메일을 보여주는 명령어 이다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2060848"/>
            <a:ext cx="5976664" cy="11341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788024" y="3194974"/>
            <a:ext cx="0" cy="2394266"/>
          </a:xfrm>
          <a:prstGeom prst="straightConnector1">
            <a:avLst/>
          </a:prstGeom>
          <a:ln w="25400">
            <a:solidFill>
              <a:srgbClr val="00B0F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1920" y="5589239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Header</a:t>
            </a:r>
            <a:r>
              <a:rPr lang="ko-KR" altLang="en-US" dirty="0" smtClean="0">
                <a:solidFill>
                  <a:srgbClr val="00B0F0"/>
                </a:solidFill>
              </a:rPr>
              <a:t>라고 불리며 항상 </a:t>
            </a:r>
            <a:r>
              <a:rPr lang="en-US" altLang="ko-KR" dirty="0" smtClean="0">
                <a:solidFill>
                  <a:srgbClr val="00B0F0"/>
                </a:solidFill>
              </a:rPr>
              <a:t>From ,Subject ,To</a:t>
            </a:r>
            <a:r>
              <a:rPr lang="ko-KR" altLang="en-US" dirty="0" smtClean="0">
                <a:solidFill>
                  <a:srgbClr val="00B0F0"/>
                </a:solidFill>
              </a:rPr>
              <a:t>등의 정보가 포함된다</a:t>
            </a:r>
            <a:r>
              <a:rPr lang="en-US" altLang="ko-KR" dirty="0" smtClean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err="1"/>
              <a:t>Malix</a:t>
            </a:r>
            <a:r>
              <a:rPr lang="ko-KR" altLang="en-US" sz="3000" b="1" dirty="0"/>
              <a:t>를 이용한 </a:t>
            </a:r>
            <a:r>
              <a:rPr lang="ko-KR" altLang="en-US" sz="3000" b="1" dirty="0" err="1"/>
              <a:t>이메일</a:t>
            </a:r>
            <a:r>
              <a:rPr lang="ko-KR" altLang="en-US" sz="3000" b="1" dirty="0"/>
              <a:t> 읽기</a:t>
            </a:r>
            <a:r>
              <a:rPr lang="en-US" altLang="ko-KR" sz="3000" b="1" dirty="0" smtClean="0"/>
              <a:t>(reply </a:t>
            </a:r>
            <a:r>
              <a:rPr lang="ko-KR" altLang="en-US" sz="3000" b="1" dirty="0"/>
              <a:t>명령어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41" y="1435010"/>
            <a:ext cx="6581296" cy="4083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모서리가 둥근 직사각형 5"/>
          <p:cNvSpPr/>
          <p:nvPr/>
        </p:nvSpPr>
        <p:spPr>
          <a:xfrm>
            <a:off x="1217589" y="3284984"/>
            <a:ext cx="618107" cy="21068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1835696" y="3390327"/>
            <a:ext cx="534961" cy="1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9752" y="312839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현재 </a:t>
            </a:r>
            <a:r>
              <a:rPr lang="ko-KR" altLang="en-US" dirty="0" err="1" smtClean="0">
                <a:solidFill>
                  <a:srgbClr val="C00000"/>
                </a:solidFill>
              </a:rPr>
              <a:t>보고있는</a:t>
            </a:r>
            <a:r>
              <a:rPr lang="ko-KR" altLang="en-US" dirty="0" smtClean="0">
                <a:solidFill>
                  <a:srgbClr val="C00000"/>
                </a:solidFill>
              </a:rPr>
              <a:t> 메일에 대한 답장을 작성하는 명령어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2072467" y="3919839"/>
            <a:ext cx="414941" cy="127619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87408" y="3735173"/>
            <a:ext cx="150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내용작성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13643" y="4077072"/>
            <a:ext cx="173981" cy="188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6"/>
          </p:cNvCxnSpPr>
          <p:nvPr/>
        </p:nvCxnSpPr>
        <p:spPr>
          <a:xfrm flipV="1">
            <a:off x="1187624" y="4171367"/>
            <a:ext cx="2592288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65510" y="3975195"/>
            <a:ext cx="411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C00000"/>
                </a:solidFill>
              </a:rPr>
              <a:t>끝낼때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‘.’</a:t>
            </a:r>
            <a:r>
              <a:rPr lang="ko-KR" altLang="en-US" dirty="0" smtClean="0">
                <a:solidFill>
                  <a:srgbClr val="C00000"/>
                </a:solidFill>
              </a:rPr>
              <a:t>를 입력하거나 </a:t>
            </a:r>
            <a:r>
              <a:rPr lang="en-US" altLang="ko-KR" dirty="0" err="1" smtClean="0">
                <a:solidFill>
                  <a:srgbClr val="C00000"/>
                </a:solidFill>
              </a:rPr>
              <a:t>Ctrl+d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입력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43608" y="5301208"/>
            <a:ext cx="655272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4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543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000" b="1" dirty="0" err="1"/>
              <a:t>Malix</a:t>
            </a:r>
            <a:r>
              <a:rPr lang="ko-KR" altLang="en-US" sz="3000" b="1" dirty="0"/>
              <a:t>를 이용한 </a:t>
            </a:r>
            <a:r>
              <a:rPr lang="ko-KR" altLang="en-US" sz="3000" b="1" dirty="0" err="1"/>
              <a:t>이메일</a:t>
            </a:r>
            <a:r>
              <a:rPr lang="ko-KR" altLang="en-US" sz="3000" b="1" dirty="0"/>
              <a:t> 읽기</a:t>
            </a:r>
            <a:r>
              <a:rPr lang="en-US" altLang="ko-KR" sz="3000" b="1" dirty="0" smtClean="0"/>
              <a:t>(headers </a:t>
            </a:r>
            <a:r>
              <a:rPr lang="ko-KR" altLang="en-US" sz="3000" b="1" dirty="0"/>
              <a:t>명령어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988840"/>
            <a:ext cx="8357789" cy="1149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180400" y="2106295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881212" y="2708920"/>
            <a:ext cx="774746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491880" y="2708920"/>
            <a:ext cx="0" cy="144016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09226" y="4221088"/>
            <a:ext cx="4514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C00000"/>
                </a:solidFill>
              </a:rPr>
              <a:t>이메일의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header</a:t>
            </a:r>
            <a:r>
              <a:rPr lang="ko-KR" altLang="en-US" dirty="0" smtClean="0">
                <a:solidFill>
                  <a:srgbClr val="C00000"/>
                </a:solidFill>
              </a:rPr>
              <a:t>를 출력하는 명령어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&gt; </a:t>
            </a:r>
            <a:r>
              <a:rPr lang="ko-KR" altLang="en-US" dirty="0" smtClean="0">
                <a:solidFill>
                  <a:srgbClr val="C00000"/>
                </a:solidFill>
              </a:rPr>
              <a:t>가 붙은 메일은 방금 전 읽은 </a:t>
            </a:r>
            <a:r>
              <a:rPr lang="ko-KR" altLang="en-US" dirty="0" err="1" smtClean="0">
                <a:solidFill>
                  <a:srgbClr val="C00000"/>
                </a:solidFill>
              </a:rPr>
              <a:t>이메일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err="1"/>
              <a:t>Malix</a:t>
            </a:r>
            <a:r>
              <a:rPr lang="ko-KR" altLang="en-US" sz="3000" b="1" dirty="0"/>
              <a:t>를 이용한 </a:t>
            </a:r>
            <a:r>
              <a:rPr lang="ko-KR" altLang="en-US" sz="3000" b="1" dirty="0" err="1"/>
              <a:t>이메일</a:t>
            </a:r>
            <a:r>
              <a:rPr lang="ko-KR" altLang="en-US" sz="3000" b="1" dirty="0"/>
              <a:t> 읽기</a:t>
            </a:r>
            <a:r>
              <a:rPr lang="en-US" altLang="ko-KR" sz="3000" b="1" dirty="0" smtClean="0"/>
              <a:t>(delete </a:t>
            </a:r>
            <a:r>
              <a:rPr lang="ko-KR" altLang="en-US" sz="3000" b="1" dirty="0"/>
              <a:t>명령어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139" y="1484784"/>
            <a:ext cx="7336645" cy="2390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타원 4"/>
          <p:cNvSpPr/>
          <p:nvPr/>
        </p:nvSpPr>
        <p:spPr>
          <a:xfrm>
            <a:off x="1043608" y="2780928"/>
            <a:ext cx="57606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619672" y="2888940"/>
            <a:ext cx="432048" cy="108012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7704" y="27809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대부분의 메일 명령어는 축약하여 사용가능 </a:t>
            </a:r>
            <a:r>
              <a:rPr lang="en-US" altLang="ko-KR" dirty="0" smtClean="0">
                <a:solidFill>
                  <a:srgbClr val="C00000"/>
                </a:solidFill>
              </a:rPr>
              <a:t>d:delete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1490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Delete</a:t>
            </a:r>
            <a:r>
              <a:rPr lang="ko-KR" altLang="en-US" dirty="0" smtClean="0">
                <a:solidFill>
                  <a:srgbClr val="C00000"/>
                </a:solidFill>
              </a:rPr>
              <a:t>명령어로 </a:t>
            </a:r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번을 삭제 하도록 표시를 하였다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프</a:t>
            </a:r>
            <a:r>
              <a:rPr lang="ko-KR" altLang="en-US" dirty="0" smtClean="0">
                <a:solidFill>
                  <a:srgbClr val="C00000"/>
                </a:solidFill>
              </a:rPr>
              <a:t>로그램을 종료하면 </a:t>
            </a:r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번이 완전히 삭제된다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3169771"/>
            <a:ext cx="7344816" cy="4752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>
            <a:off x="4572000" y="3645024"/>
            <a:ext cx="9462" cy="482453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 err="1"/>
              <a:t>Malix</a:t>
            </a:r>
            <a:r>
              <a:rPr lang="ko-KR" altLang="en-US" sz="3000" b="1" dirty="0"/>
              <a:t>를 이용한 </a:t>
            </a:r>
            <a:r>
              <a:rPr lang="ko-KR" altLang="en-US" sz="3000" b="1" dirty="0" err="1"/>
              <a:t>이메일</a:t>
            </a:r>
            <a:r>
              <a:rPr lang="ko-KR" altLang="en-US" sz="3000" b="1" dirty="0"/>
              <a:t> 읽기</a:t>
            </a:r>
            <a:r>
              <a:rPr lang="en-US" altLang="ko-KR" sz="3000" b="1" dirty="0" smtClean="0"/>
              <a:t>(undelete </a:t>
            </a:r>
            <a:r>
              <a:rPr lang="ko-KR" altLang="en-US" sz="3000" b="1" dirty="0"/>
              <a:t>명령어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772816"/>
            <a:ext cx="7496597" cy="1332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오른쪽 화살표 4"/>
          <p:cNvSpPr/>
          <p:nvPr/>
        </p:nvSpPr>
        <p:spPr>
          <a:xfrm>
            <a:off x="1693658" y="1844824"/>
            <a:ext cx="502078" cy="169861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67744" y="176352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Und : undelete</a:t>
            </a:r>
            <a:r>
              <a:rPr lang="ko-KR" altLang="en-US" dirty="0" smtClean="0">
                <a:solidFill>
                  <a:srgbClr val="C00000"/>
                </a:solidFill>
              </a:rPr>
              <a:t>를 나타낸다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072411" y="2636912"/>
            <a:ext cx="681195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11960" y="2636912"/>
            <a:ext cx="0" cy="1152128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5594" y="3789040"/>
            <a:ext cx="725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앞에서 삭제 표시한 </a:t>
            </a:r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번 메일이 삭제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표시가 해제 되는걸 확인가능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주의 </a:t>
            </a:r>
            <a:r>
              <a:rPr lang="en-US" altLang="ko-KR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</a:rPr>
              <a:t>프로그램 종료하고 다시 메일에서 </a:t>
            </a:r>
            <a:r>
              <a:rPr lang="en-US" altLang="ko-KR" dirty="0" smtClean="0">
                <a:solidFill>
                  <a:srgbClr val="C00000"/>
                </a:solidFill>
              </a:rPr>
              <a:t>undelete</a:t>
            </a:r>
            <a:r>
              <a:rPr lang="ko-KR" altLang="en-US" dirty="0" smtClean="0">
                <a:solidFill>
                  <a:srgbClr val="C00000"/>
                </a:solidFill>
              </a:rPr>
              <a:t>를 사용하면 복구 불가능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대하라_PPT_템플릿_No_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기대하라_PPT_템플릿_No_8</Template>
  <TotalTime>323</TotalTime>
  <Words>1013</Words>
  <Application>Microsoft Office PowerPoint</Application>
  <PresentationFormat>화면 슬라이드 쇼(4:3)</PresentationFormat>
  <Paragraphs>217</Paragraphs>
  <Slides>24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기대하라_PPT_템플릿_No_8</vt:lpstr>
      <vt:lpstr>Linux 시스템 및 실험 </vt:lpstr>
      <vt:lpstr>목차</vt:lpstr>
      <vt:lpstr>Mailx를 이용한 이메일 읽기</vt:lpstr>
      <vt:lpstr>Mailx 화면에 출력되는 정보의 형식</vt:lpstr>
      <vt:lpstr>Malix를 이용한 이메일 읽기(print 명령어)</vt:lpstr>
      <vt:lpstr>Malix를 이용한 이메일 읽기(reply 명령어)</vt:lpstr>
      <vt:lpstr>Malix를 이용한 이메일 읽기(headers 명령어)</vt:lpstr>
      <vt:lpstr>Malix를 이용한 이메일 읽기(delete 명령어)</vt:lpstr>
      <vt:lpstr>Malix를 이용한 이메일 읽기(undelete 명령어)</vt:lpstr>
      <vt:lpstr>Malix를 이용한 이메일 읽기(save 명령어)</vt:lpstr>
      <vt:lpstr>Malix를 이용한 이메일 보내기</vt:lpstr>
      <vt:lpstr>Malix를 이용한 이메일 보내기</vt:lpstr>
      <vt:lpstr>리다이렉션을 사용하여  이메일 보내기</vt:lpstr>
      <vt:lpstr>본문 입력 도중에 이용 할 수 있는 명령어</vt:lpstr>
      <vt:lpstr>쉘 명령어를 실행 가능하게 하는 명령어</vt:lpstr>
      <vt:lpstr>Header내용을 편집하기</vt:lpstr>
      <vt:lpstr>인터넷 e-mail 주소 체계</vt:lpstr>
      <vt:lpstr>Domain(도메인)</vt:lpstr>
      <vt:lpstr>이메일 주소의 여러가지 형태</vt:lpstr>
      <vt:lpstr>도메인 이름이 어떤 기관인가?</vt:lpstr>
      <vt:lpstr>e-mail 프로그램, elm</vt:lpstr>
      <vt:lpstr>e-mail 프로그램, pine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시스템 및 실험</dc:title>
  <dc:creator>simbaddakk</dc:creator>
  <cp:lastModifiedBy>배재학 (Jae-Hak J. Bae)</cp:lastModifiedBy>
  <cp:revision>35</cp:revision>
  <dcterms:created xsi:type="dcterms:W3CDTF">2012-11-16T14:27:11Z</dcterms:created>
  <dcterms:modified xsi:type="dcterms:W3CDTF">2014-11-13T04:40:16Z</dcterms:modified>
</cp:coreProperties>
</file>