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84" r:id="rId5"/>
    <p:sldId id="286" r:id="rId6"/>
    <p:sldId id="285" r:id="rId7"/>
    <p:sldId id="287" r:id="rId8"/>
    <p:sldId id="288" r:id="rId9"/>
    <p:sldId id="289" r:id="rId10"/>
    <p:sldId id="290" r:id="rId11"/>
    <p:sldId id="291" r:id="rId12"/>
    <p:sldId id="293" r:id="rId13"/>
    <p:sldId id="29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23" autoAdjust="0"/>
  </p:normalViewPr>
  <p:slideViewPr>
    <p:cSldViewPr showGuides="1">
      <p:cViewPr varScale="1">
        <p:scale>
          <a:sx n="112" d="100"/>
          <a:sy n="112" d="100"/>
        </p:scale>
        <p:origin x="-90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225A3-2993-4FE1-B091-E025E65C2F05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2532A-E39B-4EDE-A431-3C188CE6FF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27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2532A-E39B-4EDE-A431-3C188CE6FF6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625-CF53-4EE9-A0FD-91B105B5FF21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4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625-CF53-4EE9-A0FD-91B105B5FF21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03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625-CF53-4EE9-A0FD-91B105B5FF21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625-CF53-4EE9-A0FD-91B105B5FF21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8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625-CF53-4EE9-A0FD-91B105B5FF21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625-CF53-4EE9-A0FD-91B105B5FF21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8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625-CF53-4EE9-A0FD-91B105B5FF21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4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625-CF53-4EE9-A0FD-91B105B5FF21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0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625-CF53-4EE9-A0FD-91B105B5FF21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4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625-CF53-4EE9-A0FD-91B105B5FF21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9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625-CF53-4EE9-A0FD-91B105B5FF21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34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C625-CF53-4EE9-A0FD-91B105B5FF21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7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gif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gif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11" Type="http://schemas.openxmlformats.org/officeDocument/2006/relationships/image" Target="../media/image20.png"/><Relationship Id="rId5" Type="http://schemas.microsoft.com/office/2007/relationships/hdphoto" Target="../media/hdphoto2.wdp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gif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gif"/><Relationship Id="rId4" Type="http://schemas.microsoft.com/office/2007/relationships/hdphoto" Target="../media/hdphoto2.wdp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2151">
            <a:off x="2767100" y="1624099"/>
            <a:ext cx="3609801" cy="3609801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910" y="2588654"/>
            <a:ext cx="7922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리눅스</a:t>
            </a:r>
            <a:r>
              <a:rPr lang="ko-KR" altLang="en-US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 시스템 및 실험</a:t>
            </a:r>
            <a:endParaRPr lang="ko-KR" altLang="en-US" sz="6000" b="1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" name="이등변 삼각형 13"/>
          <p:cNvSpPr/>
          <p:nvPr/>
        </p:nvSpPr>
        <p:spPr>
          <a:xfrm rot="5400000">
            <a:off x="-18227" y="3315085"/>
            <a:ext cx="264282" cy="22782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6200000">
            <a:off x="8903603" y="3314669"/>
            <a:ext cx="258209" cy="22258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15206" y="5291752"/>
            <a:ext cx="16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latin typeface="+mj-lt"/>
              </a:rPr>
              <a:t>7</a:t>
            </a:r>
            <a:r>
              <a:rPr lang="ko-KR" altLang="en-US" sz="5400" b="1" dirty="0" smtClean="0">
                <a:latin typeface="+mj-lt"/>
              </a:rPr>
              <a:t>조 </a:t>
            </a:r>
            <a:endParaRPr lang="ko-KR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1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62" b="47266" l="57344" r="96953">
                        <a14:foregroundMark x1="66094" y1="30957" x2="62500" y2="37012"/>
                        <a14:foregroundMark x1="69688" y1="14160" x2="69375" y2="17969"/>
                        <a14:foregroundMark x1="66172" y1="30176" x2="62187" y2="31348"/>
                        <a14:foregroundMark x1="72422" y1="16113" x2="70234" y2="20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888" b="52337"/>
          <a:stretch/>
        </p:blipFill>
        <p:spPr>
          <a:xfrm>
            <a:off x="85392" y="406782"/>
            <a:ext cx="806429" cy="666836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720" y="714356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FTP</a:t>
            </a:r>
            <a:r>
              <a:rPr lang="ko-KR" altLang="en-US" sz="2800" b="1" dirty="0" smtClean="0"/>
              <a:t>를 사용한 파일 전송</a:t>
            </a:r>
            <a:endParaRPr lang="ko-KR" altLang="en-US" sz="2800" b="1" dirty="0"/>
          </a:p>
        </p:txBody>
      </p:sp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214282" y="1331672"/>
          <a:ext cx="8643998" cy="5049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422"/>
                <a:gridCol w="6950576"/>
              </a:tblGrid>
              <a:tr h="55267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/>
                        <a:t>명령어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/>
                        <a:t>의미</a:t>
                      </a:r>
                      <a:endParaRPr lang="en-US" altLang="ko-KR" sz="1800" b="1" dirty="0" smtClean="0"/>
                    </a:p>
                  </a:txBody>
                  <a:tcPr/>
                </a:tc>
              </a:tr>
              <a:tr h="4510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/>
                        <a:t>Lcd</a:t>
                      </a:r>
                      <a:r>
                        <a:rPr lang="en-US" altLang="ko-KR" sz="1800" b="1" baseline="0" dirty="0" smtClean="0"/>
                        <a:t> dir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smtClean="0"/>
                        <a:t>지역 시스템 상의 현재 디렉터리를 </a:t>
                      </a:r>
                      <a:r>
                        <a:rPr lang="en-US" altLang="ko-KR" sz="1800" b="0" dirty="0" smtClean="0"/>
                        <a:t>dir</a:t>
                      </a:r>
                      <a:r>
                        <a:rPr lang="ko-KR" altLang="en-US" sz="1800" b="0" dirty="0" smtClean="0"/>
                        <a:t>로 변경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647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Ls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smtClean="0"/>
                        <a:t>원격지 컴퓨터상의 현재 디렉터리에 있는 파일 목록을 출력한다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647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/>
                        <a:t>Mget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smtClean="0"/>
                        <a:t>여러 파일을 한번에 </a:t>
                      </a:r>
                      <a:r>
                        <a:rPr lang="en-US" altLang="ko-KR" sz="1800" b="0" dirty="0" smtClean="0"/>
                        <a:t>get</a:t>
                      </a:r>
                      <a:r>
                        <a:rPr lang="ko-KR" altLang="en-US" sz="1800" b="0" dirty="0" smtClean="0"/>
                        <a:t>한다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4510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/>
                        <a:t>mput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smtClean="0"/>
                        <a:t>여러 파일을 한번에 </a:t>
                      </a:r>
                      <a:r>
                        <a:rPr lang="en-US" altLang="ko-KR" sz="1800" b="0" dirty="0" smtClean="0"/>
                        <a:t>put</a:t>
                      </a:r>
                      <a:r>
                        <a:rPr lang="ko-KR" altLang="en-US" sz="1800" b="0" dirty="0" smtClean="0"/>
                        <a:t>한다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4510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open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smtClean="0"/>
                        <a:t>지정한 원격지 컴퓨터로 접속한다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751626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1" dirty="0" smtClean="0"/>
                    </a:p>
                    <a:p>
                      <a:pPr algn="l" latinLnBrk="1"/>
                      <a:r>
                        <a:rPr lang="en-US" altLang="ko-KR" sz="1800" b="1" dirty="0" smtClean="0"/>
                        <a:t>prompt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err="1" smtClean="0"/>
                        <a:t>mget</a:t>
                      </a:r>
                      <a:r>
                        <a:rPr lang="ko-KR" altLang="en-US" sz="1800" b="0" dirty="0" smtClean="0"/>
                        <a:t>이나 </a:t>
                      </a:r>
                      <a:r>
                        <a:rPr lang="en-US" altLang="ko-KR" sz="1800" b="0" dirty="0" err="1" smtClean="0"/>
                        <a:t>mput</a:t>
                      </a:r>
                      <a:r>
                        <a:rPr lang="ko-KR" altLang="en-US" sz="1800" b="0" dirty="0" smtClean="0"/>
                        <a:t>을 사용하는 경우</a:t>
                      </a:r>
                      <a:r>
                        <a:rPr lang="en-US" altLang="ko-KR" sz="1800" b="0" dirty="0" smtClean="0"/>
                        <a:t>,</a:t>
                      </a:r>
                      <a:r>
                        <a:rPr lang="ko-KR" altLang="en-US" sz="1800" b="0" dirty="0" smtClean="0"/>
                        <a:t>각각의 파일을 전송할 때 사용자의 의향을 물어보는 옵션을 켜거나 끈다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647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Put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smtClean="0"/>
                        <a:t>파일 하나를 원격지 컴퓨터로 전송한다</a:t>
                      </a:r>
                      <a:r>
                        <a:rPr lang="en-US" altLang="ko-KR" sz="1800" b="0" dirty="0" smtClean="0"/>
                        <a:t>.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4510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/>
                        <a:t>Pwd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smtClean="0"/>
                        <a:t>원격지 시스템상의 현재 디렉터리를 출력한다</a:t>
                      </a:r>
                      <a:r>
                        <a:rPr lang="en-US" altLang="ko-KR" sz="1800" b="0" dirty="0" smtClean="0"/>
                        <a:t>.</a:t>
                      </a:r>
                      <a:endParaRPr lang="ko-KR" altLang="en-US" sz="1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62" b="47266" l="57344" r="96953">
                        <a14:foregroundMark x1="66094" y1="30957" x2="62500" y2="37012"/>
                        <a14:foregroundMark x1="69688" y1="14160" x2="69375" y2="17969"/>
                        <a14:foregroundMark x1="66172" y1="30176" x2="62187" y2="31348"/>
                        <a14:foregroundMark x1="72422" y1="16113" x2="70234" y2="20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888" b="52337"/>
          <a:stretch/>
        </p:blipFill>
        <p:spPr>
          <a:xfrm>
            <a:off x="85392" y="406782"/>
            <a:ext cx="806429" cy="666836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720" y="714356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FTP</a:t>
            </a:r>
            <a:r>
              <a:rPr lang="ko-KR" altLang="en-US" sz="2800" b="1" dirty="0" smtClean="0"/>
              <a:t>를 사용한 파일 전송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412776"/>
            <a:ext cx="6696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5"/>
              </a:buBlip>
            </a:pPr>
            <a:r>
              <a:rPr lang="en-US" altLang="ko-KR" sz="2600" dirty="0" smtClean="0"/>
              <a:t> FTP </a:t>
            </a:r>
            <a:r>
              <a:rPr lang="ko-KR" altLang="en-US" sz="2600" dirty="0" smtClean="0"/>
              <a:t>접속</a:t>
            </a:r>
            <a:r>
              <a:rPr lang="en-US" altLang="ko-KR" sz="2600" dirty="0" smtClean="0"/>
              <a:t>?</a:t>
            </a:r>
            <a:endParaRPr lang="ko-KR" altLang="en-US" sz="2600" dirty="0"/>
          </a:p>
        </p:txBody>
      </p:sp>
      <p:pic>
        <p:nvPicPr>
          <p:cNvPr id="12" name="_x18369664" descr="EMB00000a087db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1916832"/>
            <a:ext cx="6048672" cy="1800200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>
            <a:off x="683568" y="3501008"/>
            <a:ext cx="6048672" cy="3168352"/>
            <a:chOff x="683568" y="3501008"/>
            <a:chExt cx="6048672" cy="3168352"/>
          </a:xfrm>
        </p:grpSpPr>
        <p:pic>
          <p:nvPicPr>
            <p:cNvPr id="14" name="_x18369664" descr="EMB00000a087db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3568" y="3501008"/>
              <a:ext cx="6048672" cy="1512168"/>
            </a:xfrm>
            <a:prstGeom prst="rect">
              <a:avLst/>
            </a:prstGeom>
            <a:noFill/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 l="9844" t="50399" r="16920" b="8021"/>
            <a:stretch>
              <a:fillRect/>
            </a:stretch>
          </p:blipFill>
          <p:spPr bwMode="auto">
            <a:xfrm>
              <a:off x="683568" y="4005064"/>
              <a:ext cx="6048672" cy="2664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7947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62" b="47266" l="57344" r="96953">
                        <a14:foregroundMark x1="66094" y1="30957" x2="62500" y2="37012"/>
                        <a14:foregroundMark x1="69688" y1="14160" x2="69375" y2="17969"/>
                        <a14:foregroundMark x1="66172" y1="30176" x2="62187" y2="31348"/>
                        <a14:foregroundMark x1="72422" y1="16113" x2="70234" y2="20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888" b="52337"/>
          <a:stretch/>
        </p:blipFill>
        <p:spPr>
          <a:xfrm>
            <a:off x="85392" y="406782"/>
            <a:ext cx="806429" cy="666836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720" y="714356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FTP</a:t>
            </a:r>
            <a:r>
              <a:rPr lang="ko-KR" altLang="en-US" sz="2800" b="1" dirty="0" smtClean="0"/>
              <a:t>를 사용한 파일 전송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12776"/>
            <a:ext cx="6696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5"/>
              </a:buBlip>
            </a:pPr>
            <a:r>
              <a:rPr lang="en-US" altLang="ko-KR" sz="2600" dirty="0" smtClean="0"/>
              <a:t> FTP </a:t>
            </a:r>
            <a:r>
              <a:rPr lang="ko-KR" altLang="en-US" sz="2600" dirty="0" smtClean="0"/>
              <a:t>접속</a:t>
            </a:r>
            <a:r>
              <a:rPr lang="en-US" altLang="ko-KR" sz="2600" dirty="0" smtClean="0"/>
              <a:t>?</a:t>
            </a:r>
            <a:endParaRPr lang="ko-KR" altLang="en-US" sz="2600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683568" y="1916832"/>
            <a:ext cx="7416824" cy="1512168"/>
            <a:chOff x="611560" y="1916832"/>
            <a:chExt cx="6048672" cy="1656184"/>
          </a:xfrm>
        </p:grpSpPr>
        <p:pic>
          <p:nvPicPr>
            <p:cNvPr id="11" name="_x18369664" descr="EMB00000a087db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11560" y="1916832"/>
              <a:ext cx="6048672" cy="1512168"/>
            </a:xfrm>
            <a:prstGeom prst="rect">
              <a:avLst/>
            </a:prstGeom>
            <a:noFill/>
          </p:spPr>
        </p:pic>
        <p:pic>
          <p:nvPicPr>
            <p:cNvPr id="1027" name="_x20860160" descr="EMB00000a4486cd"/>
            <p:cNvPicPr>
              <a:picLocks noChangeAspect="1" noChangeArrowheads="1"/>
            </p:cNvPicPr>
            <p:nvPr/>
          </p:nvPicPr>
          <p:blipFill>
            <a:blip r:embed="rId7" cstate="print"/>
            <a:srcRect l="13577" t="53828" r="37695" b="15373"/>
            <a:stretch>
              <a:fillRect/>
            </a:stretch>
          </p:blipFill>
          <p:spPr bwMode="auto">
            <a:xfrm>
              <a:off x="611560" y="2420888"/>
              <a:ext cx="6048672" cy="1152128"/>
            </a:xfrm>
            <a:prstGeom prst="rect">
              <a:avLst/>
            </a:prstGeom>
            <a:noFill/>
          </p:spPr>
        </p:pic>
      </p:grp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739403" y="3645024"/>
            <a:ext cx="7360989" cy="2736304"/>
            <a:chOff x="739403" y="3717032"/>
            <a:chExt cx="6064845" cy="2736304"/>
          </a:xfrm>
        </p:grpSpPr>
        <p:pic>
          <p:nvPicPr>
            <p:cNvPr id="21" name="_x18369664" descr="EMB00000a087db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55576" y="3717032"/>
              <a:ext cx="6048672" cy="1440160"/>
            </a:xfrm>
            <a:prstGeom prst="rect">
              <a:avLst/>
            </a:prstGeom>
            <a:noFill/>
          </p:spPr>
        </p:pic>
        <p:pic>
          <p:nvPicPr>
            <p:cNvPr id="1029" name="_x20843048" descr="EMB00000a4486d0"/>
            <p:cNvPicPr>
              <a:picLocks noChangeAspect="1" noChangeArrowheads="1"/>
            </p:cNvPicPr>
            <p:nvPr/>
          </p:nvPicPr>
          <p:blipFill>
            <a:blip r:embed="rId8" cstate="print"/>
            <a:srcRect l="12967" t="36284" r="28072" b="5431"/>
            <a:stretch>
              <a:fillRect/>
            </a:stretch>
          </p:blipFill>
          <p:spPr bwMode="auto">
            <a:xfrm>
              <a:off x="739403" y="4221088"/>
              <a:ext cx="6064845" cy="2232248"/>
            </a:xfrm>
            <a:prstGeom prst="rect">
              <a:avLst/>
            </a:prstGeom>
            <a:noFill/>
          </p:spPr>
        </p:pic>
      </p:grpSp>
      <p:sp>
        <p:nvSpPr>
          <p:cNvPr id="26" name="직사각형 25"/>
          <p:cNvSpPr/>
          <p:nvPr/>
        </p:nvSpPr>
        <p:spPr>
          <a:xfrm>
            <a:off x="6520" y="10758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44624"/>
            <a:ext cx="298466" cy="2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62" b="47266" l="57344" r="96953">
                        <a14:foregroundMark x1="66094" y1="30957" x2="62500" y2="37012"/>
                        <a14:foregroundMark x1="69688" y1="14160" x2="69375" y2="17969"/>
                        <a14:foregroundMark x1="66172" y1="30176" x2="62187" y2="31348"/>
                        <a14:foregroundMark x1="72422" y1="16113" x2="70234" y2="20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888" b="52337"/>
          <a:stretch/>
        </p:blipFill>
        <p:spPr>
          <a:xfrm>
            <a:off x="85392" y="406782"/>
            <a:ext cx="806429" cy="666836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720" y="714356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FTP</a:t>
            </a:r>
            <a:r>
              <a:rPr lang="ko-KR" altLang="en-US" sz="2800" b="1" dirty="0" smtClean="0"/>
              <a:t>를 사용한 파일 전송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12776"/>
            <a:ext cx="6696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6"/>
              </a:buBlip>
            </a:pPr>
            <a:r>
              <a:rPr lang="en-US" altLang="ko-KR" sz="2600" dirty="0" smtClean="0"/>
              <a:t> FTP </a:t>
            </a:r>
            <a:r>
              <a:rPr lang="ko-KR" altLang="en-US" sz="2600" dirty="0" smtClean="0"/>
              <a:t>접속</a:t>
            </a:r>
            <a:r>
              <a:rPr lang="en-US" altLang="ko-KR" sz="2600" dirty="0" smtClean="0"/>
              <a:t>?</a:t>
            </a:r>
            <a:endParaRPr lang="ko-KR" altLang="en-US" sz="26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683568" y="1916832"/>
            <a:ext cx="7416824" cy="1584176"/>
            <a:chOff x="683568" y="1916832"/>
            <a:chExt cx="7416824" cy="1762188"/>
          </a:xfrm>
        </p:grpSpPr>
        <p:pic>
          <p:nvPicPr>
            <p:cNvPr id="12" name="_x18369664" descr="EMB00000a087db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3568" y="1916832"/>
              <a:ext cx="7416824" cy="1380675"/>
            </a:xfrm>
            <a:prstGeom prst="rect">
              <a:avLst/>
            </a:prstGeom>
            <a:noFill/>
          </p:spPr>
        </p:pic>
        <p:pic>
          <p:nvPicPr>
            <p:cNvPr id="2049" name="_x20843992" descr="EMB00000a4486df"/>
            <p:cNvPicPr>
              <a:picLocks noChangeAspect="1" noChangeArrowheads="1"/>
            </p:cNvPicPr>
            <p:nvPr/>
          </p:nvPicPr>
          <p:blipFill>
            <a:blip r:embed="rId8" cstate="print"/>
            <a:srcRect l="13699" t="37257" r="33430" b="24925"/>
            <a:stretch>
              <a:fillRect/>
            </a:stretch>
          </p:blipFill>
          <p:spPr bwMode="auto">
            <a:xfrm>
              <a:off x="683568" y="2402670"/>
              <a:ext cx="7416824" cy="1276350"/>
            </a:xfrm>
            <a:prstGeom prst="rect">
              <a:avLst/>
            </a:prstGeom>
            <a:noFill/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683568" y="3573016"/>
            <a:ext cx="7384550" cy="2088232"/>
            <a:chOff x="715842" y="3861048"/>
            <a:chExt cx="7240534" cy="2304256"/>
          </a:xfrm>
        </p:grpSpPr>
        <p:pic>
          <p:nvPicPr>
            <p:cNvPr id="15" name="_x18511728" descr="EMB00000e3c6a13"/>
            <p:cNvPicPr>
              <a:picLocks noChangeAspect="1" noChangeArrowheads="1"/>
            </p:cNvPicPr>
            <p:nvPr/>
          </p:nvPicPr>
          <p:blipFill>
            <a:blip r:embed="rId9" cstate="print"/>
            <a:srcRect l="990"/>
            <a:stretch>
              <a:fillRect/>
            </a:stretch>
          </p:blipFill>
          <p:spPr bwMode="auto">
            <a:xfrm>
              <a:off x="755576" y="3861048"/>
              <a:ext cx="7200800" cy="1656184"/>
            </a:xfrm>
            <a:prstGeom prst="rect">
              <a:avLst/>
            </a:prstGeom>
            <a:noFill/>
          </p:spPr>
        </p:pic>
        <p:pic>
          <p:nvPicPr>
            <p:cNvPr id="2051" name="_x88738920" descr="EMB00000a4486e4"/>
            <p:cNvPicPr>
              <a:picLocks noChangeAspect="1" noChangeArrowheads="1"/>
            </p:cNvPicPr>
            <p:nvPr/>
          </p:nvPicPr>
          <p:blipFill>
            <a:blip r:embed="rId10" cstate="print"/>
            <a:srcRect l="18695" t="45056" r="17715" b="20830"/>
            <a:stretch>
              <a:fillRect/>
            </a:stretch>
          </p:blipFill>
          <p:spPr bwMode="auto">
            <a:xfrm>
              <a:off x="715842" y="4343588"/>
              <a:ext cx="7240534" cy="1821716"/>
            </a:xfrm>
            <a:prstGeom prst="rect">
              <a:avLst/>
            </a:prstGeom>
            <a:noFill/>
          </p:spPr>
        </p:pic>
      </p:grp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703113" y="5684292"/>
            <a:ext cx="7397279" cy="841052"/>
            <a:chOff x="703113" y="5733256"/>
            <a:chExt cx="6245151" cy="841052"/>
          </a:xfrm>
        </p:grpSpPr>
        <p:pic>
          <p:nvPicPr>
            <p:cNvPr id="21" name="_x18511728" descr="EMB00000e3c6a13"/>
            <p:cNvPicPr>
              <a:picLocks noChangeAspect="1" noChangeArrowheads="1"/>
            </p:cNvPicPr>
            <p:nvPr/>
          </p:nvPicPr>
          <p:blipFill>
            <a:blip r:embed="rId9" cstate="print"/>
            <a:srcRect l="1149" b="33333"/>
            <a:stretch>
              <a:fillRect/>
            </a:stretch>
          </p:blipFill>
          <p:spPr bwMode="auto">
            <a:xfrm>
              <a:off x="755576" y="5733256"/>
              <a:ext cx="6192688" cy="792088"/>
            </a:xfrm>
            <a:prstGeom prst="rect">
              <a:avLst/>
            </a:prstGeom>
            <a:noFill/>
          </p:spPr>
        </p:pic>
        <p:pic>
          <p:nvPicPr>
            <p:cNvPr id="2057" name="_x20882736" descr="EMB00000a4486e9"/>
            <p:cNvPicPr>
              <a:picLocks noChangeAspect="1" noChangeArrowheads="1"/>
            </p:cNvPicPr>
            <p:nvPr/>
          </p:nvPicPr>
          <p:blipFill>
            <a:blip r:embed="rId11" cstate="print"/>
            <a:srcRect l="58894" t="46419" r="15186" b="44225"/>
            <a:stretch>
              <a:fillRect/>
            </a:stretch>
          </p:blipFill>
          <p:spPr bwMode="auto">
            <a:xfrm>
              <a:off x="703113" y="6093296"/>
              <a:ext cx="5381055" cy="481012"/>
            </a:xfrm>
            <a:prstGeom prst="rect">
              <a:avLst/>
            </a:prstGeom>
            <a:noFill/>
          </p:spPr>
        </p:pic>
      </p:grpSp>
      <p:sp>
        <p:nvSpPr>
          <p:cNvPr id="28" name="직사각형 27"/>
          <p:cNvSpPr/>
          <p:nvPr/>
        </p:nvSpPr>
        <p:spPr>
          <a:xfrm>
            <a:off x="14996" y="-2738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038" y="-27384"/>
            <a:ext cx="298466" cy="2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cxnSp>
        <p:nvCxnSpPr>
          <p:cNvPr id="10" name="직선 연결선 9"/>
          <p:cNvCxnSpPr>
            <a:endCxn id="32" idx="0"/>
          </p:cNvCxnSpPr>
          <p:nvPr/>
        </p:nvCxnSpPr>
        <p:spPr>
          <a:xfrm flipV="1">
            <a:off x="2357422" y="3415228"/>
            <a:ext cx="6357982" cy="137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67333" y="2802024"/>
            <a:ext cx="6805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-윤고딕330" pitchFamily="18" charset="-127"/>
              </a:rPr>
              <a:t>Chapter21. 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telnet, SSH,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그리고 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ftp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62" b="47266" l="57344" r="96953">
                        <a14:foregroundMark x1="66094" y1="30957" x2="62500" y2="37012"/>
                        <a14:foregroundMark x1="69688" y1="14160" x2="69375" y2="17969"/>
                        <a14:foregroundMark x1="66172" y1="30176" x2="62187" y2="31348"/>
                        <a14:foregroundMark x1="72422" y1="16113" x2="70234" y2="20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888" b="52337"/>
          <a:stretch/>
        </p:blipFill>
        <p:spPr>
          <a:xfrm>
            <a:off x="1695829" y="2071678"/>
            <a:ext cx="1612857" cy="1333672"/>
          </a:xfrm>
          <a:prstGeom prst="rect">
            <a:avLst/>
          </a:prstGeom>
        </p:spPr>
      </p:pic>
      <p:sp>
        <p:nvSpPr>
          <p:cNvPr id="32" name="이등변 삼각형 31"/>
          <p:cNvSpPr/>
          <p:nvPr/>
        </p:nvSpPr>
        <p:spPr>
          <a:xfrm rot="16200000">
            <a:off x="8697593" y="3303935"/>
            <a:ext cx="258209" cy="22258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2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62" b="47266" l="57344" r="96953">
                        <a14:foregroundMark x1="66094" y1="30957" x2="62500" y2="37012"/>
                        <a14:foregroundMark x1="69688" y1="14160" x2="69375" y2="17969"/>
                        <a14:foregroundMark x1="66172" y1="30176" x2="62187" y2="31348"/>
                        <a14:foregroundMark x1="72422" y1="16113" x2="70234" y2="20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888" b="52337"/>
          <a:stretch/>
        </p:blipFill>
        <p:spPr>
          <a:xfrm>
            <a:off x="85392" y="406782"/>
            <a:ext cx="806429" cy="666836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034" y="857232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목표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2071678"/>
            <a:ext cx="83913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5"/>
              </a:buBlip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원격 인터넷 사이트에 접속하는 법</a:t>
            </a:r>
            <a:endParaRPr lang="en-US" altLang="ko-KR" sz="3200" dirty="0" smtClean="0"/>
          </a:p>
          <a:p>
            <a:pPr>
              <a:buBlip>
                <a:blip r:embed="rId5"/>
              </a:buBlip>
            </a:pPr>
            <a:endParaRPr lang="en-US" altLang="ko-KR" sz="3200" dirty="0" smtClean="0"/>
          </a:p>
          <a:p>
            <a:pPr>
              <a:buBlip>
                <a:blip r:embed="rId5"/>
              </a:buBlip>
            </a:pPr>
            <a:r>
              <a:rPr lang="en-US" altLang="ko-KR" sz="3200" dirty="0" smtClean="0"/>
              <a:t> SSH</a:t>
            </a:r>
            <a:r>
              <a:rPr lang="ko-KR" altLang="en-US" sz="3200" dirty="0" smtClean="0"/>
              <a:t>를 사용하여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원격 시스템에 안전하게</a:t>
            </a:r>
            <a:endParaRPr lang="en-US" altLang="ko-KR" sz="3200" dirty="0" smtClean="0"/>
          </a:p>
          <a:p>
            <a:r>
              <a:rPr lang="ko-KR" altLang="en-US" sz="3200" dirty="0" smtClean="0"/>
              <a:t>   접속하는 법</a:t>
            </a:r>
            <a:endParaRPr lang="en-US" altLang="ko-KR" sz="3200" dirty="0" smtClean="0"/>
          </a:p>
          <a:p>
            <a:pPr>
              <a:buBlip>
                <a:blip r:embed="rId5"/>
              </a:buBlip>
            </a:pPr>
            <a:endParaRPr lang="en-US" altLang="ko-KR" sz="3200" dirty="0" smtClean="0"/>
          </a:p>
          <a:p>
            <a:pPr>
              <a:buBlip>
                <a:blip r:embed="rId5"/>
              </a:buBlip>
            </a:pPr>
            <a:r>
              <a:rPr lang="en-US" altLang="ko-KR" sz="3200" dirty="0" smtClean="0"/>
              <a:t> FTP</a:t>
            </a:r>
            <a:r>
              <a:rPr lang="ko-KR" altLang="en-US" sz="3200" dirty="0" smtClean="0"/>
              <a:t>를 사용하여 파일을 주고 받는 법</a:t>
            </a:r>
            <a:endParaRPr lang="en-US" altLang="ko-KR" sz="3200" dirty="0" smtClean="0"/>
          </a:p>
          <a:p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7947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62" b="47266" l="57344" r="96953">
                        <a14:foregroundMark x1="66094" y1="30957" x2="62500" y2="37012"/>
                        <a14:foregroundMark x1="69688" y1="14160" x2="69375" y2="17969"/>
                        <a14:foregroundMark x1="66172" y1="30176" x2="62187" y2="31348"/>
                        <a14:foregroundMark x1="72422" y1="16113" x2="70234" y2="20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888" b="52337"/>
          <a:stretch/>
        </p:blipFill>
        <p:spPr>
          <a:xfrm>
            <a:off x="85392" y="406782"/>
            <a:ext cx="806429" cy="666836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20" y="714356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원격 인터넷 시스템에 접속하기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640413"/>
            <a:ext cx="6696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5"/>
              </a:buBlip>
            </a:pPr>
            <a:r>
              <a:rPr lang="en-US" altLang="ko-KR" sz="2600" dirty="0" smtClean="0"/>
              <a:t> rlogin </a:t>
            </a:r>
            <a:r>
              <a:rPr lang="ko-KR" altLang="en-US" sz="2600" dirty="0" smtClean="0"/>
              <a:t>을 이용한 원격지 시스템 접속</a:t>
            </a:r>
            <a:endParaRPr lang="ko-KR" altLang="en-US" sz="2600" dirty="0"/>
          </a:p>
        </p:txBody>
      </p:sp>
      <p:sp>
        <p:nvSpPr>
          <p:cNvPr id="11" name="직사각형 10"/>
          <p:cNvSpPr/>
          <p:nvPr/>
        </p:nvSpPr>
        <p:spPr>
          <a:xfrm>
            <a:off x="755576" y="2413338"/>
            <a:ext cx="82444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800" dirty="0" smtClean="0">
                <a:latin typeface="+mn-ea"/>
              </a:rPr>
              <a:t>1. </a:t>
            </a:r>
            <a:r>
              <a:rPr lang="ko-KR" altLang="en-US" sz="2800" dirty="0" smtClean="0">
                <a:latin typeface="+mn-ea"/>
              </a:rPr>
              <a:t>시스템에 접속하는 가장 쉬운 방법</a:t>
            </a:r>
            <a:endParaRPr lang="en-US" altLang="ko-KR" sz="2800" dirty="0" smtClean="0">
              <a:latin typeface="+mn-ea"/>
            </a:endParaRPr>
          </a:p>
          <a:p>
            <a:pPr>
              <a:buNone/>
            </a:pPr>
            <a:endParaRPr lang="en-US" altLang="ko-KR" sz="2800" dirty="0" smtClean="0">
              <a:latin typeface="+mn-ea"/>
            </a:endParaRPr>
          </a:p>
          <a:p>
            <a:pPr>
              <a:buNone/>
            </a:pPr>
            <a:r>
              <a:rPr lang="en-US" altLang="ko-KR" sz="2800" dirty="0" smtClean="0">
                <a:latin typeface="+mn-ea"/>
              </a:rPr>
              <a:t>2. rlogin &lt;</a:t>
            </a:r>
            <a:r>
              <a:rPr lang="ko-KR" altLang="en-US" sz="2800" dirty="0" smtClean="0">
                <a:latin typeface="+mn-ea"/>
              </a:rPr>
              <a:t>원격호스트</a:t>
            </a:r>
            <a:r>
              <a:rPr lang="en-US" altLang="ko-KR" sz="2800" dirty="0" smtClean="0">
                <a:latin typeface="+mn-ea"/>
              </a:rPr>
              <a:t>&gt; -l&lt;</a:t>
            </a:r>
            <a:r>
              <a:rPr lang="ko-KR" altLang="en-US" sz="2800" dirty="0" err="1" smtClean="0">
                <a:latin typeface="+mn-ea"/>
              </a:rPr>
              <a:t>계정명</a:t>
            </a:r>
            <a:r>
              <a:rPr lang="en-US" altLang="ko-KR" sz="2800" dirty="0" smtClean="0">
                <a:latin typeface="+mn-ea"/>
              </a:rPr>
              <a:t>&gt;</a:t>
            </a:r>
          </a:p>
          <a:p>
            <a:pPr>
              <a:buNone/>
            </a:pPr>
            <a:endParaRPr lang="en-US" altLang="ko-KR" sz="2800" dirty="0" smtClean="0">
              <a:latin typeface="+mn-ea"/>
            </a:endParaRPr>
          </a:p>
          <a:p>
            <a:pPr>
              <a:buNone/>
            </a:pPr>
            <a:r>
              <a:rPr lang="en-US" altLang="ko-KR" sz="2800" dirty="0" smtClean="0">
                <a:latin typeface="+mn-ea"/>
              </a:rPr>
              <a:t>3. Logout</a:t>
            </a:r>
            <a:r>
              <a:rPr lang="ko-KR" altLang="en-US" sz="2800" dirty="0" smtClean="0">
                <a:latin typeface="+mn-ea"/>
              </a:rPr>
              <a:t>대신 </a:t>
            </a:r>
            <a:r>
              <a:rPr lang="en-US" altLang="ko-KR" sz="2800" dirty="0" smtClean="0">
                <a:latin typeface="+mn-ea"/>
              </a:rPr>
              <a:t>~</a:t>
            </a:r>
            <a:r>
              <a:rPr lang="ko-KR" altLang="en-US" sz="2800" dirty="0" err="1" smtClean="0">
                <a:latin typeface="+mn-ea"/>
              </a:rPr>
              <a:t>입력시</a:t>
            </a:r>
            <a:r>
              <a:rPr lang="ko-KR" altLang="en-US" sz="2800" dirty="0" smtClean="0">
                <a:latin typeface="+mn-ea"/>
              </a:rPr>
              <a:t> 로그아웃</a:t>
            </a:r>
            <a:endParaRPr lang="en-US" altLang="ko-KR" sz="2800" dirty="0" smtClean="0">
              <a:latin typeface="+mn-ea"/>
            </a:endParaRPr>
          </a:p>
          <a:p>
            <a:pPr>
              <a:buNone/>
            </a:pPr>
            <a:endParaRPr lang="en-US" altLang="ko-KR" sz="2800" dirty="0" smtClean="0">
              <a:latin typeface="+mn-ea"/>
            </a:endParaRPr>
          </a:p>
          <a:p>
            <a:pPr>
              <a:buNone/>
            </a:pPr>
            <a:r>
              <a:rPr lang="en-US" altLang="ko-KR" sz="2800" dirty="0" smtClean="0">
                <a:latin typeface="+mn-ea"/>
              </a:rPr>
              <a:t>4. ~^z</a:t>
            </a:r>
            <a:r>
              <a:rPr lang="ko-KR" altLang="en-US" sz="2800" dirty="0" err="1" smtClean="0">
                <a:latin typeface="+mn-ea"/>
              </a:rPr>
              <a:t>입력시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rlogin </a:t>
            </a:r>
            <a:r>
              <a:rPr lang="ko-KR" altLang="en-US" sz="2800" dirty="0" smtClean="0">
                <a:latin typeface="+mn-ea"/>
              </a:rPr>
              <a:t>세션을 중지</a:t>
            </a:r>
            <a:endParaRPr lang="en-US" altLang="ko-KR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47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62" b="47266" l="57344" r="96953">
                        <a14:foregroundMark x1="66094" y1="30957" x2="62500" y2="37012"/>
                        <a14:foregroundMark x1="69688" y1="14160" x2="69375" y2="17969"/>
                        <a14:foregroundMark x1="66172" y1="30176" x2="62187" y2="31348"/>
                        <a14:foregroundMark x1="72422" y1="16113" x2="70234" y2="20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888" b="52337"/>
          <a:stretch/>
        </p:blipFill>
        <p:spPr>
          <a:xfrm>
            <a:off x="85392" y="406782"/>
            <a:ext cx="806429" cy="666836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1412776"/>
            <a:ext cx="6696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5"/>
              </a:buBlip>
            </a:pPr>
            <a:r>
              <a:rPr lang="en-US" altLang="ko-KR" sz="2600" dirty="0" smtClean="0"/>
              <a:t> Telnet</a:t>
            </a:r>
            <a:r>
              <a:rPr lang="ko-KR" altLang="en-US" sz="2600" dirty="0" smtClean="0"/>
              <a:t>을 이용한 원격지 시스템 접속</a:t>
            </a:r>
            <a:endParaRPr lang="ko-KR" alt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714356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원격 인터넷 시스템에 접속하기</a:t>
            </a:r>
            <a:endParaRPr lang="ko-KR" altLang="en-US" sz="2800" b="1" dirty="0"/>
          </a:p>
        </p:txBody>
      </p:sp>
      <p:pic>
        <p:nvPicPr>
          <p:cNvPr id="10" name="_x18511728" descr="EMB00000e3c6a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1916832"/>
            <a:ext cx="6264696" cy="2160240"/>
          </a:xfrm>
          <a:prstGeom prst="rect">
            <a:avLst/>
          </a:prstGeom>
          <a:noFill/>
        </p:spPr>
      </p:pic>
      <p:pic>
        <p:nvPicPr>
          <p:cNvPr id="11" name="_x18529264" descr="EMB00000e3c6a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4221088"/>
            <a:ext cx="6264696" cy="22145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47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62" b="47266" l="57344" r="96953">
                        <a14:foregroundMark x1="66094" y1="30957" x2="62500" y2="37012"/>
                        <a14:foregroundMark x1="69688" y1="14160" x2="69375" y2="17969"/>
                        <a14:foregroundMark x1="66172" y1="30176" x2="62187" y2="31348"/>
                        <a14:foregroundMark x1="72422" y1="16113" x2="70234" y2="20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888" b="52337"/>
          <a:stretch/>
        </p:blipFill>
        <p:spPr>
          <a:xfrm>
            <a:off x="85392" y="406782"/>
            <a:ext cx="806429" cy="666836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1412776"/>
            <a:ext cx="6696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5"/>
              </a:buBlip>
            </a:pPr>
            <a:r>
              <a:rPr lang="en-US" altLang="ko-KR" sz="2600" dirty="0" smtClean="0"/>
              <a:t> Telnet</a:t>
            </a:r>
            <a:r>
              <a:rPr lang="ko-KR" altLang="en-US" sz="2600" dirty="0" smtClean="0"/>
              <a:t>제어 모드</a:t>
            </a:r>
            <a:endParaRPr lang="ko-KR" alt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714356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원격 인터넷 시스템에 접속하기</a:t>
            </a:r>
            <a:endParaRPr lang="ko-KR" altLang="en-US" sz="2800" b="1" dirty="0"/>
          </a:p>
        </p:txBody>
      </p:sp>
      <p:pic>
        <p:nvPicPr>
          <p:cNvPr id="10" name="_x18531144" descr="EMB00000e3c6a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1916832"/>
            <a:ext cx="7128792" cy="2232248"/>
          </a:xfrm>
          <a:prstGeom prst="rect">
            <a:avLst/>
          </a:prstGeom>
          <a:noFill/>
        </p:spPr>
      </p:pic>
      <p:pic>
        <p:nvPicPr>
          <p:cNvPr id="11" name="_x18471216" descr="EMB00000e3c6a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4365104"/>
            <a:ext cx="7056784" cy="200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47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62" b="47266" l="57344" r="96953">
                        <a14:foregroundMark x1="66094" y1="30957" x2="62500" y2="37012"/>
                        <a14:foregroundMark x1="69688" y1="14160" x2="69375" y2="17969"/>
                        <a14:foregroundMark x1="66172" y1="30176" x2="62187" y2="31348"/>
                        <a14:foregroundMark x1="72422" y1="16113" x2="70234" y2="20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888" b="52337"/>
          <a:stretch/>
        </p:blipFill>
        <p:spPr>
          <a:xfrm>
            <a:off x="85392" y="406782"/>
            <a:ext cx="806429" cy="666836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1412776"/>
            <a:ext cx="6696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5"/>
              </a:buBlip>
            </a:pPr>
            <a:r>
              <a:rPr lang="en-US" altLang="ko-KR" sz="2600" dirty="0" smtClean="0"/>
              <a:t> Windows</a:t>
            </a:r>
            <a:r>
              <a:rPr lang="ko-KR" altLang="en-US" sz="2600" dirty="0" smtClean="0"/>
              <a:t>와 </a:t>
            </a:r>
            <a:r>
              <a:rPr lang="en-US" altLang="ko-KR" sz="2600" dirty="0" smtClean="0"/>
              <a:t>Mac </a:t>
            </a:r>
            <a:r>
              <a:rPr lang="ko-KR" altLang="en-US" sz="2600" dirty="0" smtClean="0"/>
              <a:t>에서의</a:t>
            </a:r>
            <a:r>
              <a:rPr lang="en-US" altLang="ko-KR" sz="2600" dirty="0" smtClean="0"/>
              <a:t> telnet</a:t>
            </a:r>
            <a:endParaRPr lang="ko-KR" alt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714356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원격 인터넷 시스템에 접속하기</a:t>
            </a:r>
            <a:endParaRPr lang="ko-KR" altLang="en-US" sz="2800" b="1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5710" y="1929942"/>
            <a:ext cx="678661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3717032"/>
            <a:ext cx="6286544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7584" y="1988840"/>
            <a:ext cx="662473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7584" y="4149080"/>
            <a:ext cx="662473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9476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62" b="47266" l="57344" r="96953">
                        <a14:foregroundMark x1="66094" y1="30957" x2="62500" y2="37012"/>
                        <a14:foregroundMark x1="69688" y1="14160" x2="69375" y2="17969"/>
                        <a14:foregroundMark x1="66172" y1="30176" x2="62187" y2="31348"/>
                        <a14:foregroundMark x1="72422" y1="16113" x2="70234" y2="20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888" b="52337"/>
          <a:stretch/>
        </p:blipFill>
        <p:spPr>
          <a:xfrm>
            <a:off x="85392" y="406782"/>
            <a:ext cx="806429" cy="666836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1412776"/>
            <a:ext cx="6696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5"/>
              </a:buBlip>
            </a:pPr>
            <a:r>
              <a:rPr lang="en-US" altLang="ko-KR" sz="2600" smtClean="0"/>
              <a:t> </a:t>
            </a:r>
            <a:r>
              <a:rPr lang="en-US" altLang="ko-KR" sz="2600" smtClean="0"/>
              <a:t>SSH (</a:t>
            </a:r>
            <a:r>
              <a:rPr lang="en-US" altLang="ko-KR" sz="2600" smtClean="0"/>
              <a:t>Secure Shell)</a:t>
            </a:r>
            <a:endParaRPr lang="ko-KR" alt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714356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SSH</a:t>
            </a:r>
            <a:r>
              <a:rPr lang="ko-KR" altLang="en-US" sz="2800" b="1" dirty="0" smtClean="0"/>
              <a:t>를 사용한 보안 접속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060848"/>
            <a:ext cx="79928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/>
              <a:t>네트워크 상의 다른 컴퓨터에 로그인 하거나 원격 시스템에서 명령을 실행하고 다른 시스템으로 파일을 복사 할 수 있도록 해 주는 응용 프로그램 또는 그 프로토콜을 가리킴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기존의 </a:t>
            </a:r>
            <a:r>
              <a:rPr lang="en-US" altLang="ko-KR" sz="2000" dirty="0" smtClean="0"/>
              <a:t>rlogin, Telnet </a:t>
            </a:r>
            <a:r>
              <a:rPr lang="ko-KR" altLang="en-US" sz="2000" dirty="0" smtClean="0"/>
              <a:t>등을 대체하기 위해 설계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강력한 인증 방법 및 안전하지 못한 네트워크에서 안전하게 통신 할 수 있는 기능 제공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기본적으로 </a:t>
            </a:r>
            <a:r>
              <a:rPr lang="en-US" altLang="ko-KR" sz="2000" dirty="0" smtClean="0"/>
              <a:t>22</a:t>
            </a:r>
            <a:r>
              <a:rPr lang="ko-KR" altLang="en-US" sz="2000" dirty="0" smtClean="0"/>
              <a:t>번 포트를 사용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암호화 기법을 사용하기 때문에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통신이 노출된다 하더라도 이해할 수 없는 암호화된 문자로 보임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47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62" b="47266" l="57344" r="96953">
                        <a14:foregroundMark x1="66094" y1="30957" x2="62500" y2="37012"/>
                        <a14:foregroundMark x1="69688" y1="14160" x2="69375" y2="17969"/>
                        <a14:foregroundMark x1="66172" y1="30176" x2="62187" y2="31348"/>
                        <a14:foregroundMark x1="72422" y1="16113" x2="70234" y2="20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888" b="52337"/>
          <a:stretch/>
        </p:blipFill>
        <p:spPr>
          <a:xfrm>
            <a:off x="85392" y="406782"/>
            <a:ext cx="806429" cy="666836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720" y="714356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FTP</a:t>
            </a:r>
            <a:r>
              <a:rPr lang="ko-KR" altLang="en-US" sz="2800" b="1" dirty="0" smtClean="0"/>
              <a:t>를 사용한 파일 전송</a:t>
            </a:r>
            <a:endParaRPr lang="ko-KR" altLang="en-US" sz="2800" b="1" dirty="0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214282" y="1316005"/>
          <a:ext cx="8643998" cy="5219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422"/>
                <a:gridCol w="6950576"/>
              </a:tblGrid>
              <a:tr h="5193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/>
                        <a:t>명령어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/>
                        <a:t>의미</a:t>
                      </a:r>
                      <a:endParaRPr lang="en-US" altLang="ko-KR" sz="1800" b="1" dirty="0" smtClean="0"/>
                    </a:p>
                  </a:txBody>
                  <a:tcPr/>
                </a:tc>
              </a:tr>
              <a:tr h="4238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!</a:t>
                      </a:r>
                      <a:r>
                        <a:rPr lang="en-US" altLang="ko-KR" sz="1800" b="1" dirty="0" err="1" smtClean="0"/>
                        <a:t>cmd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smtClean="0"/>
                        <a:t>명령어 </a:t>
                      </a:r>
                      <a:r>
                        <a:rPr lang="en-US" altLang="ko-KR" sz="1800" b="0" dirty="0" err="1" smtClean="0"/>
                        <a:t>cmd</a:t>
                      </a:r>
                      <a:r>
                        <a:rPr lang="ko-KR" altLang="en-US" sz="1800" b="0" dirty="0" smtClean="0"/>
                        <a:t>를 하위 </a:t>
                      </a:r>
                      <a:r>
                        <a:rPr lang="ko-KR" altLang="en-US" sz="1800" b="0" dirty="0" err="1" smtClean="0"/>
                        <a:t>셸</a:t>
                      </a:r>
                      <a:r>
                        <a:rPr lang="ko-KR" altLang="en-US" sz="1800" b="0" dirty="0" smtClean="0"/>
                        <a:t> 상에서 실행한다</a:t>
                      </a:r>
                      <a:r>
                        <a:rPr lang="en-US" altLang="ko-KR" sz="1800" b="0" dirty="0" smtClean="0"/>
                        <a:t>.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6079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/>
                        <a:t>ascii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ftp </a:t>
                      </a:r>
                      <a:r>
                        <a:rPr lang="ko-KR" altLang="en-US" sz="1800" b="0" dirty="0" smtClean="0"/>
                        <a:t>프로그램으로 하여금 파일을 텍스트 모드를 주고받게 설정한다</a:t>
                      </a:r>
                      <a:r>
                        <a:rPr lang="en-US" altLang="ko-KR" sz="1800" b="0" dirty="0" smtClean="0"/>
                        <a:t>.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762722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1" dirty="0" smtClean="0"/>
                    </a:p>
                    <a:p>
                      <a:pPr algn="l" latinLnBrk="1"/>
                      <a:r>
                        <a:rPr lang="en-US" altLang="ko-KR" sz="1800" b="1" dirty="0" smtClean="0"/>
                        <a:t>binary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ftp </a:t>
                      </a:r>
                      <a:r>
                        <a:rPr lang="ko-KR" altLang="en-US" sz="1800" b="0" dirty="0" smtClean="0"/>
                        <a:t>프로그램으로 하여금 파일을 바이너리 모드로 주고받게 설정한다</a:t>
                      </a:r>
                      <a:r>
                        <a:rPr lang="en-US" altLang="ko-KR" sz="1800" b="0" dirty="0" smtClean="0"/>
                        <a:t>. </a:t>
                      </a:r>
                      <a:r>
                        <a:rPr lang="ko-KR" altLang="en-US" sz="1800" b="0" dirty="0" smtClean="0"/>
                        <a:t>따라서 파일은 그 상태 그대로 전송된다</a:t>
                      </a:r>
                      <a:r>
                        <a:rPr lang="en-US" altLang="ko-KR" sz="1800" b="0" dirty="0" smtClean="0"/>
                        <a:t>.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4238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bye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ftp </a:t>
                      </a:r>
                      <a:r>
                        <a:rPr lang="ko-KR" altLang="en-US" sz="1800" b="0" dirty="0" smtClean="0"/>
                        <a:t>프로그램의 실행을 종료한다</a:t>
                      </a:r>
                      <a:r>
                        <a:rPr lang="en-US" altLang="ko-KR" sz="1800" b="0" dirty="0" smtClean="0"/>
                        <a:t>.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5383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/>
                        <a:t>cd</a:t>
                      </a:r>
                      <a:r>
                        <a:rPr lang="en-US" altLang="ko-KR" sz="1800" b="1" dirty="0" smtClean="0"/>
                        <a:t> dir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smtClean="0"/>
                        <a:t>원격지 시스템상의 현재 디렉터리를 </a:t>
                      </a:r>
                      <a:r>
                        <a:rPr lang="en-US" altLang="ko-KR" sz="1800" b="0" dirty="0" smtClean="0"/>
                        <a:t>dir</a:t>
                      </a:r>
                      <a:r>
                        <a:rPr lang="ko-KR" altLang="en-US" sz="1800" b="0" dirty="0" smtClean="0"/>
                        <a:t>로 변경한다</a:t>
                      </a:r>
                      <a:r>
                        <a:rPr lang="en-US" altLang="ko-KR" sz="1800" b="0" dirty="0" smtClean="0"/>
                        <a:t>.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4238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close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smtClean="0"/>
                        <a:t>현재 연결을 종료한다</a:t>
                      </a:r>
                      <a:r>
                        <a:rPr lang="en-US" altLang="ko-KR" sz="1800" b="0" dirty="0" smtClean="0"/>
                        <a:t>.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6079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dir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smtClean="0"/>
                        <a:t>원격지 시스템상의 현재 디렉터리 아래에 있는 파일을 목록을 출력한다</a:t>
                      </a:r>
                      <a:r>
                        <a:rPr lang="en-US" altLang="ko-KR" sz="1800" b="0" dirty="0" smtClean="0"/>
                        <a:t>.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4238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get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smtClean="0"/>
                        <a:t>원격지 시스템에 있는 파일을 다운받는다</a:t>
                      </a:r>
                      <a:r>
                        <a:rPr lang="en-US" altLang="ko-KR" sz="1800" b="0" dirty="0" smtClean="0"/>
                        <a:t>.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4238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help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smtClean="0"/>
                        <a:t>도움말을 볼 때 사용</a:t>
                      </a:r>
                      <a:r>
                        <a:rPr lang="en-US" altLang="ko-KR" sz="1800" b="0" dirty="0" smtClean="0"/>
                        <a:t>.</a:t>
                      </a:r>
                      <a:endParaRPr lang="ko-KR" altLang="en-US" sz="1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382</Words>
  <Application>Microsoft Office PowerPoint</Application>
  <PresentationFormat>화면 슬라이드 쇼(4:3)</PresentationFormat>
  <Paragraphs>85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대학생강연가책쟁이</dc:creator>
  <cp:lastModifiedBy>배재학 (Jae-Hak J. Bae)</cp:lastModifiedBy>
  <cp:revision>52</cp:revision>
  <dcterms:created xsi:type="dcterms:W3CDTF">2011-08-29T02:32:17Z</dcterms:created>
  <dcterms:modified xsi:type="dcterms:W3CDTF">2014-11-19T12:04:31Z</dcterms:modified>
</cp:coreProperties>
</file>