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544" r:id="rId2"/>
    <p:sldId id="571" r:id="rId3"/>
    <p:sldId id="728" r:id="rId4"/>
    <p:sldId id="748" r:id="rId5"/>
    <p:sldId id="729" r:id="rId6"/>
    <p:sldId id="730" r:id="rId7"/>
    <p:sldId id="749" r:id="rId8"/>
    <p:sldId id="750" r:id="rId9"/>
    <p:sldId id="751" r:id="rId10"/>
    <p:sldId id="752" r:id="rId11"/>
    <p:sldId id="753" r:id="rId12"/>
    <p:sldId id="754" r:id="rId13"/>
    <p:sldId id="755" r:id="rId14"/>
    <p:sldId id="756" r:id="rId15"/>
    <p:sldId id="757" r:id="rId16"/>
    <p:sldId id="758" r:id="rId17"/>
    <p:sldId id="744" r:id="rId18"/>
    <p:sldId id="759" r:id="rId19"/>
    <p:sldId id="760" r:id="rId20"/>
    <p:sldId id="761" r:id="rId21"/>
    <p:sldId id="762" r:id="rId22"/>
    <p:sldId id="763" r:id="rId23"/>
    <p:sldId id="764" r:id="rId24"/>
    <p:sldId id="549" r:id="rId25"/>
  </p:sldIdLst>
  <p:sldSz cx="12192000" cy="6858000"/>
  <p:notesSz cx="6735763" cy="986631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FFF8"/>
    <a:srgbClr val="C7450B"/>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50506" autoAdjust="0"/>
  </p:normalViewPr>
  <p:slideViewPr>
    <p:cSldViewPr snapToGrid="0">
      <p:cViewPr varScale="1">
        <p:scale>
          <a:sx n="60" d="100"/>
          <a:sy n="60" d="100"/>
        </p:scale>
        <p:origin x="90"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2024/2/27</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78780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764379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52677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Зураг 5.8-д системийн стекийн бидний төсөөлж буй бүтцийг харуулав (стекийн өсөлтийн чиглэл нь хэрэгжилтээс хамаарч ялгардаг). Зурагт үзүүлснээр стекийн гадаад заагч нь стек дээрх хамгийн сүүлийн идэвхжлийн бичлэгийг заадаг (локал нэрэнд хандах оффсетийг тооцоолох суурь байхаар урьдчилан тогтоосон идэвхжлийн бичлэгийн мужийг заадаг). Бидний </a:t>
            </a:r>
            <a:r>
              <a:rPr lang="mn-MN" sz="1800" i="1" dirty="0">
                <a:effectLst/>
                <a:latin typeface="Calibri" panose="020F0502020204030204" pitchFamily="34" charset="0"/>
                <a:ea typeface="Calibri" panose="020F0502020204030204" pitchFamily="34" charset="0"/>
                <a:cs typeface="Times New Roman" panose="02020603050405020304" pitchFamily="18" charset="0"/>
              </a:rPr>
              <a:t>идэвхжлийн бичлэгийн заагч</a:t>
            </a:r>
            <a:r>
              <a:rPr lang="mn-MN" sz="1800" dirty="0">
                <a:effectLst/>
                <a:latin typeface="Calibri" panose="020F0502020204030204" pitchFamily="34" charset="0"/>
                <a:ea typeface="Calibri" panose="020F0502020204030204" pitchFamily="34" charset="0"/>
                <a:cs typeface="Times New Roman" panose="02020603050405020304" pitchFamily="18" charset="0"/>
              </a:rPr>
              <a:t> гэдэг уг заагчийг фрейм эсвэл идэвхтэй орчны заагч гэж нэрлэдэг (учир нь орчныг идэвхжлийн бичлэг ашиглан хэрэгжүүлдэг). Зураг дээр бид эхний сул байршил хаана байхыг мөн зааж өгсөн. Идэвхжлийн бичлэгийн заагч нь стекийн сул мужийн эхлэлээс урьдчилан тодорхойлсон зайд байгаа байрлалыг үргэлж зааж байвал зарим хэрэгжүүлэлтийн хувьд энэхүү хоёр дахь заагчийг зарчмын хувьд орхигдуулж болно.</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Ажиллах үед идэвхжлийн бичлэг стект хадгалагдаж, мөн стекээс хасагдана. Блокт орох эсвэл процедур дуудах үед холбогдох идэвхжлийн бичлэг стек рүү түлхэгдэнэ; Энэ нь блокоос гарах эсвэл процедур дуусах үед стекээс устгагдана.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295167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600"/>
              </a:spcBef>
              <a:buFont typeface="Arial" panose="020B0604020202020204" pitchFamily="34" charset="0"/>
              <a:buChar char="•"/>
            </a:pPr>
            <a:r>
              <a:rPr lang="mn-MN" sz="1800" dirty="0">
                <a:latin typeface="Segoe UI" panose="020B0502040204020203" pitchFamily="34" charset="0"/>
                <a:ea typeface="Calibri" panose="020F0502020204030204" pitchFamily="34" charset="0"/>
                <a:cs typeface="Segoe UI" panose="020B0502040204020203" pitchFamily="34" charset="0"/>
              </a:rPr>
              <a:t>Дуудагч болон дуудуулагчийн зааг ялгаа нь авч үзэж буй компилятор болон тусгай хэрэгжилтээс нь ерөнхийдөө хамаарна. Нэмж хэлэхэд, үүсгэсэн кодын хэмжээг оновчтой болгохын тулд кодыг олон удаа (өөр өөр дуудалттай холбоотой код руу) биш зөвхөн нэг удаа (процедурын тодорхойлолттой холбоотой код руу) нэмдэг тул идэвхжлийн ихэнх хэсгийг дуудуулагч руу өгөх нь зүйтэй юм. Эдгээр идэвхжлийг дуудагч болон дуудуулагч хоёрын хооронд хэрхэн ялгарсаныг тусгайлан тайлбарлалгүйгээр процедурыг дуудах үед дуудалтын дараалал болон пролог нь дараах ажлуудыг гүйцэтгэх ёстой: </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944668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600"/>
              </a:spcBef>
              <a:buFont typeface="Arial" panose="020B0604020202020204" pitchFamily="34" charset="0"/>
              <a:buChar char="•"/>
            </a:pPr>
            <a:endParaRPr lang="mn-MN" sz="1800" dirty="0">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242714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600"/>
              </a:spcBef>
              <a:buFont typeface="Arial" panose="020B0604020202020204" pitchFamily="34" charset="0"/>
              <a:buChar char="•"/>
            </a:pPr>
            <a:endParaRPr lang="mn-MN" sz="1800" dirty="0">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1670578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85795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1060199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137245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800" dirty="0">
                <a:effectLst/>
                <a:latin typeface="Calibri" panose="020F0502020204030204" pitchFamily="34" charset="0"/>
                <a:ea typeface="Calibri" panose="020F0502020204030204" pitchFamily="34" charset="0"/>
                <a:cs typeface="Times New Roman" panose="02020603050405020304" pitchFamily="18" charset="0"/>
              </a:rPr>
              <a:t>Санах ойн блокийн ашиглагдаагүй дотоод хэсэг нь блокийг чөлөөт жагсаалт руу буцаах хүртэл дэмий үрэгдэх нь тодорхой. </a:t>
            </a:r>
          </a:p>
          <a:p>
            <a:pPr eaLnBrk="1" hangingPunct="1"/>
            <a:endParaRPr lang="mn-MN" sz="1800" b="1"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mn-MN" sz="1800" i="1" dirty="0">
                <a:effectLst/>
                <a:latin typeface="Calibri" panose="020F0502020204030204" pitchFamily="34" charset="0"/>
                <a:ea typeface="Calibri" panose="020F0502020204030204" pitchFamily="34" charset="0"/>
                <a:cs typeface="Times New Roman" panose="02020603050405020304" pitchFamily="18" charset="0"/>
              </a:rPr>
              <a:t>Гадаад хэсэглэл</a:t>
            </a:r>
            <a:r>
              <a:rPr lang="mn-MN" sz="1800" dirty="0">
                <a:effectLst/>
                <a:latin typeface="Calibri" panose="020F0502020204030204" pitchFamily="34" charset="0"/>
                <a:ea typeface="Calibri" panose="020F0502020204030204" pitchFamily="34" charset="0"/>
                <a:cs typeface="Times New Roman" panose="02020603050405020304" pitchFamily="18" charset="0"/>
              </a:rPr>
              <a:t> нь илүү муу. Энэ нь чөлөөт жагсаалт нь харьцангуй жижиг хэмжээтэй блокуудаас бүрдэх үед, нийт сул санах ойн нийлбэр нь хүсэлтийг хангахад хангалттай байх үед тохиолддог боловч боломжтой санах ой нь өөр өөр блокуудын хооронд тархсан тул үүнийг биелүүлэх боломжгүй юм. Энэ нь чөлөөт жагсаалт харьцангуй жижиг хэмжээтэй блокуудаас бүрдэх үед тохиолддог бөгөөд нийт сул санах ойн нийлбэр нь хүсэлтийг хангахад хангалттай байх ч боломжтой санах ой нь өөр өөр блокуудад тархсан байдаг тул биелүүлэх боломжгүй байдаг. </a:t>
            </a:r>
            <a:endParaRPr lang="mn-MN" sz="1800" b="1"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mn-MN" alt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1741982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2307369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a:lnSpc>
                <a:spcPct val="107000"/>
              </a:lnSpc>
              <a:spcBef>
                <a:spcPts val="0"/>
              </a:spcBef>
              <a:spcAft>
                <a:spcPts val="800"/>
              </a:spcAft>
              <a:buFont typeface="+mj-lt"/>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first fit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ашиглах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хайлт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хангалттай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хэмжээтэй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эхний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блокыг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хай</a:t>
            </a:r>
            <a:r>
              <a:rPr lang="mn-MN" sz="1800" dirty="0">
                <a:effectLst/>
                <a:latin typeface="Calibri" panose="020F0502020204030204" pitchFamily="34" charset="0"/>
                <a:ea typeface="Calibri" panose="020F0502020204030204" pitchFamily="34" charset="0"/>
                <a:cs typeface="Times New Roman" panose="02020603050405020304" pitchFamily="18" charset="0"/>
              </a:rPr>
              <a:t>даг бол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хамгийн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тохирохыг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боловсруулалтын хугацааг илүүд үздэг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(best fit)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ашиглах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үед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х</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айлт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хангалттай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хэмжээтэй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блокуудаас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хамгийн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бага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хэмжээтэй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блокыг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хай</a:t>
            </a:r>
            <a:r>
              <a:rPr lang="mn-MN" sz="1800" dirty="0">
                <a:effectLst/>
                <a:latin typeface="Calibri" panose="020F0502020204030204" pitchFamily="34" charset="0"/>
                <a:ea typeface="Calibri" panose="020F0502020204030204" pitchFamily="34" charset="0"/>
                <a:cs typeface="Times New Roman" panose="02020603050405020304" pitchFamily="18" charset="0"/>
              </a:rPr>
              <a:t>даг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бол хоёр дахь нь санах ойн ашиглалтыг илүүд үздэг.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Гэхдээ хуваарилалтын зардал нь хоёулаа чөлөөт жагсаалтад байгаа блокуудын тоотой харьцуулахад шугаман байна.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Хэрэв блокуудыг блокийн хэмжээг нэмэгдүүлэх дарааллаар байрлуулбал хангалттай том блок олох хүртэл жагсаалтаар дамждаг тул хоёр схем ижил байна.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Нэмж дурдахад, энэ тохиолдолд блокыг чөлөөт жагсаалтад оруулах зардал нэмэгддэг (тогтмолоос шугаман хүртэл), учир нь үүнийг оруулах зөв газрыг олох шаардлагатай болдог.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Эцэст нь, чөлөөлөгдсөн блокыг чөлөөт жагсаалт руу буцаах үед гадаад хэсэглэлийг багасгахын тулд бодит зэргэлдээ блокууд чөлөөтэй байгаа эсэхийг шалгах шалгалтыг хийдэг бөгөөд энэ тохиолдолд тэдгээрийг нэг блок болгон нягтруулдаг.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Энэ төрлийн нягтрал нь зөвхөн зэргэлдээх блокуудыг нягтруулдаг тул </a:t>
            </a:r>
            <a:r>
              <a:rPr lang="mn-MN" sz="1800" i="1" dirty="0">
                <a:effectLst/>
                <a:latin typeface="Calibri" panose="020F0502020204030204" pitchFamily="34" charset="0"/>
                <a:ea typeface="Calibri" panose="020F0502020204030204" pitchFamily="34" charset="0"/>
                <a:cs typeface="Times New Roman" panose="02020603050405020304" pitchFamily="18" charset="0"/>
              </a:rPr>
              <a:t>хэсэгчилсэн</a:t>
            </a:r>
            <a:r>
              <a:rPr lang="mn-MN" sz="1800" dirty="0">
                <a:effectLst/>
                <a:latin typeface="Calibri" panose="020F0502020204030204" pitchFamily="34" charset="0"/>
                <a:ea typeface="Calibri" panose="020F0502020204030204" pitchFamily="34" charset="0"/>
                <a:cs typeface="Times New Roman" panose="02020603050405020304" pitchFamily="18" charset="0"/>
              </a:rPr>
              <a:t> гэж нэрлэдэг.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romanLcParenBoth"/>
              <a:tabLst/>
              <a:defRPr/>
            </a:pPr>
            <a:r>
              <a:rPr lang="mn-MN" sz="1800" b="1" i="1" dirty="0">
                <a:effectLst/>
                <a:latin typeface="Calibri" panose="020F0502020204030204" pitchFamily="34" charset="0"/>
                <a:ea typeface="Calibri" panose="020F0502020204030204" pitchFamily="34" charset="0"/>
                <a:cs typeface="Times New Roman" panose="02020603050405020304" pitchFamily="18" charset="0"/>
              </a:rPr>
              <a:t>Чөлөөт санах ойг нягтруулах</a:t>
            </a:r>
            <a:r>
              <a:rPr lang="mn-MN" sz="1800" dirty="0">
                <a:effectLst/>
                <a:latin typeface="Calibri" panose="020F0502020204030204" pitchFamily="34" charset="0"/>
                <a:ea typeface="Calibri" panose="020F0502020204030204" pitchFamily="34" charset="0"/>
                <a:cs typeface="Times New Roman" panose="02020603050405020304" pitchFamily="18" charset="0"/>
              </a:rPr>
              <a:t> Энэ техникээр овоолгод анх хуваарилагдсан зайны төгсгөлд хүрэхэд бүх блокуудыг идэвхтэй хэвээр нь төгсгөл рүү шилжүүлдэг; Эдгээр нь чөлөөт жагсаалт руу буцаах боломжгүй блокууд бөгөөд бүх чөлөөт санах ойг нэг үргэлжилсэн блокт үлдээдэг. Энэ үед овоолгын заагч шинэчлэгддэг бөгөөд ингэснээр чөлөөт санах ойн нэг блокийн эхлэлийг зааж, хуваарилалт дахин эхэлнэ. Энэ техникийг ажиллуулахын тулд хуваарилагдсан санах ойн блокууд нь хөдлөх боломжтой байх ёстой бөгөөд энэ нь үргэлж баталгаатай байдаггүй (хаяг нь стекийн заагч дээр хадгалагддаг блокууд байдаг). Зарим нягтруулах арга техникийг 8.12-р хэсэгт хаягдал цуглуулах талаар авч үзэх болно.</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romanLcParenBoth"/>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1066879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just">
              <a:lnSpc>
                <a:spcPct val="107000"/>
              </a:lnSpc>
              <a:spcBef>
                <a:spcPts val="0"/>
              </a:spcBef>
              <a:spcAft>
                <a:spcPts val="800"/>
              </a:spcAft>
              <a:buFont typeface="+mj-lt"/>
              <a:buAutoNum type="romanLcParenBoth"/>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3246299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547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136945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47128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663153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15908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0648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02591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2024/2/27</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2024/2/27</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2024/2/27</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2024/2/27</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Санах ойн менежмент</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5</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7106653" y="444279"/>
            <a:ext cx="44138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Мөрийн блок</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4" y="444279"/>
            <a:ext cx="311216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ИДЭВХЖЛИЙН БИЧЛЭГ</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
        <p:nvSpPr>
          <p:cNvPr id="10" name="TextBox 9">
            <a:extLst>
              <a:ext uri="{FF2B5EF4-FFF2-40B4-BE49-F238E27FC236}">
                <a16:creationId xmlns:a16="http://schemas.microsoft.com/office/drawing/2014/main" id="{30AC13D0-1F33-4EBC-97E2-F61F32D3D30D}"/>
              </a:ext>
            </a:extLst>
          </p:cNvPr>
          <p:cNvSpPr txBox="1"/>
          <p:nvPr/>
        </p:nvSpPr>
        <p:spPr>
          <a:xfrm>
            <a:off x="670717" y="2858304"/>
            <a:ext cx="10850566" cy="3770263"/>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Локал хувьсагчид</a:t>
            </a:r>
            <a:r>
              <a:rPr lang="mn-MN" sz="2400" dirty="0">
                <a:latin typeface="Segoe UI" panose="020B0502040204020203" pitchFamily="34" charset="0"/>
                <a:ea typeface="Calibri" panose="020F0502020204030204" pitchFamily="34" charset="0"/>
                <a:cs typeface="Segoe UI" panose="020B0502040204020203" pitchFamily="34" charset="0"/>
              </a:rPr>
              <a:t> Блокын дотор зарласан хувьсагчдыг СО-д хадгална</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Хэмжээг хувьсагчдын тоо, төрлөөс хамааруулан компилятор тооцно.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Ажиллах явцын утгаас хамаардаг зарлалт байвал хувьсах урттай хэсгийг агуулна (динамик массив).</a:t>
            </a:r>
          </a:p>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Динамик гинжин заагч</a:t>
            </a:r>
            <a:r>
              <a:rPr lang="mn-MN" sz="2400" dirty="0">
                <a:latin typeface="Segoe UI" panose="020B0502040204020203" pitchFamily="34" charset="0"/>
                <a:ea typeface="Calibri" panose="020F0502020204030204" pitchFamily="34" charset="0"/>
                <a:cs typeface="Segoe UI" panose="020B0502040204020203" pitchFamily="34" charset="0"/>
              </a:rPr>
              <a:t> Стек дээрх өмнөх идэвхжлийн бичлэг (эсвэл хамгийн сүүлд үүссэн идэвхжлийн бичлэг)-ийн заагчийг хадгалдаг.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Ерөнхийдөө идэвхжлийн бичлэг өөр өөр хэмжээтэй тул зайлшгүй.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Заримдаа </a:t>
            </a:r>
            <a:r>
              <a:rPr lang="mn-MN" sz="2200" i="1" dirty="0">
                <a:latin typeface="Segoe UI" panose="020B0502040204020203" pitchFamily="34" charset="0"/>
                <a:ea typeface="Calibri" panose="020F0502020204030204" pitchFamily="34" charset="0"/>
                <a:cs typeface="Segoe UI" panose="020B0502040204020203" pitchFamily="34" charset="0"/>
              </a:rPr>
              <a:t>динамик холбоос</a:t>
            </a:r>
            <a:r>
              <a:rPr lang="mn-MN" sz="2200" dirty="0">
                <a:latin typeface="Segoe UI" panose="020B0502040204020203" pitchFamily="34" charset="0"/>
                <a:ea typeface="Calibri" panose="020F0502020204030204" pitchFamily="34" charset="0"/>
                <a:cs typeface="Segoe UI" panose="020B0502040204020203" pitchFamily="34" charset="0"/>
              </a:rPr>
              <a:t> эсвэл </a:t>
            </a:r>
            <a:r>
              <a:rPr lang="mn-MN" sz="2200" i="1" dirty="0">
                <a:latin typeface="Segoe UI" panose="020B0502040204020203" pitchFamily="34" charset="0"/>
                <a:ea typeface="Calibri" panose="020F0502020204030204" pitchFamily="34" charset="0"/>
                <a:cs typeface="Segoe UI" panose="020B0502040204020203" pitchFamily="34" charset="0"/>
              </a:rPr>
              <a:t>хяналтын холбоос</a:t>
            </a:r>
            <a:r>
              <a:rPr lang="mn-MN" sz="2200" dirty="0">
                <a:latin typeface="Segoe UI" panose="020B0502040204020203" pitchFamily="34" charset="0"/>
                <a:ea typeface="Calibri" panose="020F0502020204030204" pitchFamily="34" charset="0"/>
                <a:cs typeface="Segoe UI" panose="020B0502040204020203" pitchFamily="34" charset="0"/>
              </a:rPr>
              <a:t> гэж нэрлэдэг.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Эдгээр заагчаар бий болсон цувааг </a:t>
            </a:r>
            <a:r>
              <a:rPr lang="mn-MN" sz="2200" i="1" dirty="0">
                <a:latin typeface="Segoe UI" panose="020B0502040204020203" pitchFamily="34" charset="0"/>
                <a:ea typeface="Calibri" panose="020F0502020204030204" pitchFamily="34" charset="0"/>
                <a:cs typeface="Segoe UI" panose="020B0502040204020203" pitchFamily="34" charset="0"/>
              </a:rPr>
              <a:t>динамик гинж</a:t>
            </a:r>
            <a:r>
              <a:rPr lang="en-US" sz="2200" i="1" dirty="0">
                <a:latin typeface="Segoe UI" panose="020B0502040204020203" pitchFamily="34" charset="0"/>
                <a:ea typeface="Calibri" panose="020F0502020204030204" pitchFamily="34" charset="0"/>
                <a:cs typeface="Segoe UI" panose="020B0502040204020203" pitchFamily="34" charset="0"/>
              </a:rPr>
              <a:t> (dynamic chain)</a:t>
            </a:r>
            <a:r>
              <a:rPr lang="mn-MN" sz="2200" i="1"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гэнэ.</a:t>
            </a:r>
          </a:p>
        </p:txBody>
      </p:sp>
      <p:pic>
        <p:nvPicPr>
          <p:cNvPr id="15" name="Picture 14">
            <a:extLst>
              <a:ext uri="{FF2B5EF4-FFF2-40B4-BE49-F238E27FC236}">
                <a16:creationId xmlns:a16="http://schemas.microsoft.com/office/drawing/2014/main" id="{395A6BA9-5A0D-4440-A300-9F8667BD2712}"/>
              </a:ext>
            </a:extLst>
          </p:cNvPr>
          <p:cNvPicPr/>
          <p:nvPr/>
        </p:nvPicPr>
        <p:blipFill>
          <a:blip r:embed="rId3"/>
          <a:stretch>
            <a:fillRect/>
          </a:stretch>
        </p:blipFill>
        <p:spPr>
          <a:xfrm>
            <a:off x="2546666" y="2157507"/>
            <a:ext cx="3483330" cy="700797"/>
          </a:xfrm>
          <a:prstGeom prst="rect">
            <a:avLst/>
          </a:prstGeom>
        </p:spPr>
      </p:pic>
      <p:pic>
        <p:nvPicPr>
          <p:cNvPr id="17" name="Picture 16">
            <a:extLst>
              <a:ext uri="{FF2B5EF4-FFF2-40B4-BE49-F238E27FC236}">
                <a16:creationId xmlns:a16="http://schemas.microsoft.com/office/drawing/2014/main" id="{25CE5664-2BF8-49CB-A773-335D1DCC375B}"/>
              </a:ext>
            </a:extLst>
          </p:cNvPr>
          <p:cNvPicPr/>
          <p:nvPr/>
        </p:nvPicPr>
        <p:blipFill>
          <a:blip r:embed="rId4"/>
          <a:stretch>
            <a:fillRect/>
          </a:stretch>
        </p:blipFill>
        <p:spPr>
          <a:xfrm>
            <a:off x="8129358" y="1081014"/>
            <a:ext cx="3872369" cy="1797455"/>
          </a:xfrm>
          <a:prstGeom prst="rect">
            <a:avLst/>
          </a:prstGeom>
        </p:spPr>
      </p:pic>
      <p:sp>
        <p:nvSpPr>
          <p:cNvPr id="19" name="TextBox 18">
            <a:extLst>
              <a:ext uri="{FF2B5EF4-FFF2-40B4-BE49-F238E27FC236}">
                <a16:creationId xmlns:a16="http://schemas.microsoft.com/office/drawing/2014/main" id="{282C62FF-EAF9-44E3-81A5-0D8091043AB6}"/>
              </a:ext>
            </a:extLst>
          </p:cNvPr>
          <p:cNvSpPr txBox="1"/>
          <p:nvPr/>
        </p:nvSpPr>
        <p:spPr>
          <a:xfrm>
            <a:off x="669916" y="1148745"/>
            <a:ext cx="7459442" cy="830997"/>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Завсрын үр дүн</a:t>
            </a:r>
            <a:r>
              <a:rPr lang="mn-MN" sz="2400" dirty="0">
                <a:latin typeface="Segoe UI" panose="020B0502040204020203" pitchFamily="34" charset="0"/>
                <a:ea typeface="Calibri" panose="020F0502020204030204" pitchFamily="34" charset="0"/>
                <a:cs typeface="Segoe UI" panose="020B0502040204020203" pitchFamily="34" charset="0"/>
              </a:rPr>
              <a:t> Урьдчилсан тооцоолол хийх хэрэгтэй үед нэргүй ч завсрын үр дүнг хадгална</a:t>
            </a:r>
          </a:p>
        </p:txBody>
      </p:sp>
    </p:spTree>
    <p:extLst>
      <p:ext uri="{BB962C8B-B14F-4D97-AF65-F5344CB8AC3E}">
        <p14:creationId xmlns:p14="http://schemas.microsoft.com/office/powerpoint/2010/main" val="88892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5" y="2165685"/>
            <a:ext cx="10850568" cy="4462760"/>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Завсрын үр дүн, локал хувьсагч, динамик гинжийн заагч</a:t>
            </a:r>
            <a:r>
              <a:rPr lang="mn-MN" sz="2400" dirty="0">
                <a:latin typeface="Segoe UI" panose="020B0502040204020203" pitchFamily="34" charset="0"/>
                <a:ea typeface="Calibri" panose="020F0502020204030204" pitchFamily="34" charset="0"/>
                <a:cs typeface="Segoe UI" panose="020B0502040204020203" pitchFamily="34" charset="0"/>
              </a:rPr>
              <a:t> Мөрийн блоктой адилхан.</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Статик гинжин заагч</a:t>
            </a:r>
            <a:r>
              <a:rPr lang="mn-MN" sz="2400" dirty="0">
                <a:latin typeface="Segoe UI" panose="020B0502040204020203" pitchFamily="34" charset="0"/>
                <a:ea typeface="Calibri" panose="020F0502020204030204" pitchFamily="34" charset="0"/>
                <a:cs typeface="Segoe UI" panose="020B0502040204020203" pitchFamily="34" charset="0"/>
              </a:rPr>
              <a:t> Энэ нь статик хамрах хүрээний дүрмийг хэрэгжүүлэхэд шаардагдах мэдээллийг хадгалдаг.</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Буцах хаяг</a:t>
            </a:r>
            <a:r>
              <a:rPr lang="mn-MN" sz="2400" dirty="0">
                <a:latin typeface="Segoe UI" panose="020B0502040204020203" pitchFamily="34" charset="0"/>
                <a:ea typeface="Calibri" panose="020F0502020204030204" pitchFamily="34" charset="0"/>
                <a:cs typeface="Segoe UI" panose="020B0502040204020203" pitchFamily="34" charset="0"/>
              </a:rPr>
              <a:t> Тухайн процедур/функцийн биелэлт дууссаны дараа биелэх эхний зааврын хаягийг агуулна.</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Буцаагдсан үр дүн</a:t>
            </a:r>
            <a:r>
              <a:rPr lang="mn-MN" sz="2400" dirty="0">
                <a:latin typeface="Segoe UI" panose="020B0502040204020203" pitchFamily="34" charset="0"/>
                <a:ea typeface="Calibri" panose="020F0502020204030204" pitchFamily="34" charset="0"/>
                <a:cs typeface="Segoe UI" panose="020B0502040204020203" pitchFamily="34" charset="0"/>
              </a:rPr>
              <a:t> Зөвхөн функцэд байдаг. Дэд программ дуусах үед функцийн буцаах утгыг хадгалах санах ойн байршлын хаягийг агуулна. Энэ байршил нь дуудагчийн идэвхжлийн бичлэг дотор байна.</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Параметрүүд</a:t>
            </a:r>
            <a:r>
              <a:rPr lang="mn-MN" sz="2400" dirty="0">
                <a:latin typeface="Segoe UI" panose="020B0502040204020203" pitchFamily="34" charset="0"/>
                <a:ea typeface="Calibri" panose="020F0502020204030204" pitchFamily="34" charset="0"/>
                <a:cs typeface="Segoe UI" panose="020B0502040204020203" pitchFamily="34" charset="0"/>
              </a:rPr>
              <a:t> Процедур эсвэл функцийг дуудахад ашигласан бодит параметрүүдийн утгыг энд хадгална.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7106653" y="444279"/>
            <a:ext cx="44138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Процедур/Функц</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4" y="444279"/>
            <a:ext cx="311216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ИДЭВХЖЛИЙН БИЧЛЭГ</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
        <p:nvSpPr>
          <p:cNvPr id="12" name="ïṩḻïďè">
            <a:extLst>
              <a:ext uri="{FF2B5EF4-FFF2-40B4-BE49-F238E27FC236}">
                <a16:creationId xmlns:a16="http://schemas.microsoft.com/office/drawing/2014/main" id="{5BC65549-18A5-4AF6-8728-D589F331B93D}"/>
              </a:ext>
            </a:extLst>
          </p:cNvPr>
          <p:cNvSpPr/>
          <p:nvPr/>
        </p:nvSpPr>
        <p:spPr bwMode="auto">
          <a:xfrm>
            <a:off x="669916" y="1129413"/>
            <a:ext cx="10850567" cy="103627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Функц нь процедураас ялгаатай нь биелэлт дуусах үед дуудагч руу утга буцаадаг </a:t>
            </a:r>
            <a:r>
              <a:rPr lang="en-US" sz="2400" i="1" dirty="0">
                <a:latin typeface="Segoe UI" panose="020B0502040204020203" pitchFamily="34" charset="0"/>
                <a:cs typeface="Segoe UI" panose="020B0502040204020203" pitchFamily="34" charset="0"/>
              </a:rPr>
              <a:t>(</a:t>
            </a:r>
            <a:r>
              <a:rPr lang="mn-MN" sz="2400" i="1" dirty="0">
                <a:latin typeface="Segoe UI" panose="020B0502040204020203" pitchFamily="34" charset="0"/>
                <a:cs typeface="Segoe UI" panose="020B0502040204020203" pitchFamily="34" charset="0"/>
              </a:rPr>
              <a:t>буцаах утгыг хадгалах хаяг</a:t>
            </a:r>
            <a:r>
              <a:rPr lang="en-US" sz="2400" i="1" dirty="0">
                <a:latin typeface="Segoe UI" panose="020B0502040204020203" pitchFamily="34" charset="0"/>
                <a:cs typeface="Segoe UI" panose="020B0502040204020203" pitchFamily="34" charset="0"/>
              </a:rPr>
              <a:t>)</a:t>
            </a:r>
            <a:r>
              <a:rPr lang="mn-MN" sz="2400" i="1" dirty="0">
                <a:latin typeface="Segoe UI" panose="020B0502040204020203" pitchFamily="34" charset="0"/>
                <a:cs typeface="Segoe UI" panose="020B0502040204020203" pitchFamily="34" charset="0"/>
              </a:rPr>
              <a:t>.</a:t>
            </a:r>
            <a:endParaRPr lang="en-US" sz="24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7005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70716" y="1058780"/>
            <a:ext cx="10850568" cy="518603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Идэвхжлийн бичлэгийн талбарууд нь хэрэгжилтээс бүрд ялгатай.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Заагч нь идэвхжлийн бичлэгийн тогтмол (ихэвчлэн төв) мужийг заадаг.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Талбарын хаяг </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заагчийн утга</a:t>
            </a:r>
            <a:r>
              <a:rPr lang="en-US" sz="2200" dirty="0">
                <a:latin typeface="Segoe UI" panose="020B0502040204020203" pitchFamily="34" charset="0"/>
                <a:ea typeface="Calibri" panose="020F0502020204030204" pitchFamily="34" charset="0"/>
                <a:cs typeface="Segoe UI" panose="020B0502040204020203" pitchFamily="34" charset="0"/>
              </a:rPr>
              <a:t> + </a:t>
            </a:r>
            <a:r>
              <a:rPr lang="mn-MN" sz="2200" dirty="0">
                <a:latin typeface="Segoe UI" panose="020B0502040204020203" pitchFamily="34" charset="0"/>
                <a:ea typeface="Calibri" panose="020F0502020204030204" pitchFamily="34" charset="0"/>
                <a:cs typeface="Segoe UI" panose="020B0502040204020203" pitchFamily="34" charset="0"/>
              </a:rPr>
              <a:t>эерэг/сөрөг оффсет</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Идэвхжлийн бичлэгт хувьсагчийн нэрийг шууд хадгалдаггүй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Локал хувьсагчийг зарласан блокын идэвхжлийн бичлэгийн тогтмол байрлалд харьцангуй хаягаар (оффсет) компилятор орлуулдаг. </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Нон-локал хувьсагчийн хувьд нэр хадгалахаас зайлсхийдэг механизмудыг ашиглах боломжтой</a:t>
            </a:r>
            <a:r>
              <a:rPr lang="mn-MN" sz="2200" dirty="0">
                <a:latin typeface="Segoe UI" panose="020B0502040204020203" pitchFamily="34" charset="0"/>
                <a:ea typeface="Calibri" panose="020F0502020204030204"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Идэвхжлийн бичлэгийн стэк дээр ажиллах үед нэрийг хайхаас сэргийлэх.</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Орчин үеийн компиляторууд идэвхжлийн бичлэгийн оронд зарим мэдээллийг регистрт хадгалан үүсгэсэн кодондоо оновчлол хийдэг.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Ойлгомжтой байх үүднээс эдгээр оновчлолыг бид авч үзэхгүй.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7106653" y="444279"/>
            <a:ext cx="44138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Заагчийн хэрэглээ</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4" y="444279"/>
            <a:ext cx="311216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ИДЭВХЖЛИЙН БИЧЛЭГ</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Tree>
    <p:extLst>
      <p:ext uri="{BB962C8B-B14F-4D97-AF65-F5344CB8AC3E}">
        <p14:creationId xmlns:p14="http://schemas.microsoft.com/office/powerpoint/2010/main" val="176891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455853" y="444279"/>
            <a:ext cx="706463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Стэк менежмент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96831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pic>
        <p:nvPicPr>
          <p:cNvPr id="8" name="Picture 7">
            <a:extLst>
              <a:ext uri="{FF2B5EF4-FFF2-40B4-BE49-F238E27FC236}">
                <a16:creationId xmlns:a16="http://schemas.microsoft.com/office/drawing/2014/main" id="{92F8F08E-57DA-4585-A920-B51E34E3869B}"/>
              </a:ext>
            </a:extLst>
          </p:cNvPr>
          <p:cNvPicPr/>
          <p:nvPr/>
        </p:nvPicPr>
        <p:blipFill>
          <a:blip r:embed="rId3"/>
          <a:stretch>
            <a:fillRect/>
          </a:stretch>
        </p:blipFill>
        <p:spPr>
          <a:xfrm>
            <a:off x="1656294" y="1238211"/>
            <a:ext cx="8145432" cy="5373733"/>
          </a:xfrm>
          <a:prstGeom prst="rect">
            <a:avLst/>
          </a:prstGeom>
        </p:spPr>
      </p:pic>
      <p:sp>
        <p:nvSpPr>
          <p:cNvPr id="10" name="TextBox 9">
            <a:extLst>
              <a:ext uri="{FF2B5EF4-FFF2-40B4-BE49-F238E27FC236}">
                <a16:creationId xmlns:a16="http://schemas.microsoft.com/office/drawing/2014/main" id="{1878A0A2-C0D5-4787-AE53-7572285688DC}"/>
              </a:ext>
            </a:extLst>
          </p:cNvPr>
          <p:cNvSpPr txBox="1"/>
          <p:nvPr/>
        </p:nvSpPr>
        <p:spPr>
          <a:xfrm>
            <a:off x="9480883" y="1238211"/>
            <a:ext cx="2039599" cy="1107996"/>
          </a:xfrm>
          <a:prstGeom prst="rect">
            <a:avLst/>
          </a:prstGeom>
          <a:noFill/>
        </p:spPr>
        <p:txBody>
          <a:bodyPr wrap="square">
            <a:spAutoFit/>
          </a:bodyPr>
          <a:lstStyle/>
          <a:p>
            <a:pPr algn="r"/>
            <a:r>
              <a:rPr lang="mn-MN" sz="2200" i="1" dirty="0">
                <a:latin typeface="Segoe UI" panose="020B0502040204020203" pitchFamily="34" charset="0"/>
                <a:cs typeface="Segoe UI" panose="020B0502040204020203" pitchFamily="34" charset="0"/>
              </a:rPr>
              <a:t>Идэвхжилийн бичлэгийн стэк</a:t>
            </a:r>
            <a:endParaRPr lang="en-US" sz="2200" i="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C6052787-041D-4A29-9A7C-3A20EA042F1F}"/>
              </a:ext>
            </a:extLst>
          </p:cNvPr>
          <p:cNvSpPr txBox="1"/>
          <p:nvPr/>
        </p:nvSpPr>
        <p:spPr>
          <a:xfrm>
            <a:off x="7668125" y="5520755"/>
            <a:ext cx="3852357" cy="892966"/>
          </a:xfrm>
          <a:prstGeom prst="rect">
            <a:avLst/>
          </a:prstGeom>
          <a:noFill/>
        </p:spPr>
        <p:txBody>
          <a:bodyPr wrap="square" anchor="ctr" anchorCtr="0">
            <a:noAutofit/>
          </a:bodyPr>
          <a:lstStyle/>
          <a:p>
            <a:pPr marR="0" indent="365760" algn="r">
              <a:lnSpc>
                <a:spcPct val="107000"/>
              </a:lnSpc>
              <a:spcBef>
                <a:spcPts val="0"/>
              </a:spcBef>
              <a:spcAft>
                <a:spcPts val="800"/>
              </a:spcAft>
            </a:pPr>
            <a:r>
              <a:rPr lang="mn-MN" sz="2200" i="1" dirty="0">
                <a:solidFill>
                  <a:schemeClr val="accent3">
                    <a:lumMod val="50000"/>
                  </a:schemeClr>
                </a:solidFill>
                <a:latin typeface="Segoe UI" panose="020B0502040204020203" pitchFamily="34" charset="0"/>
                <a:cs typeface="Segoe UI" panose="020B0502040204020203" pitchFamily="34" charset="0"/>
              </a:rPr>
              <a:t>Мөрийн блокийн хувьд маш энгийн гэж үзэж болно</a:t>
            </a:r>
            <a:endParaRPr lang="en-US" sz="2200" i="1" dirty="0">
              <a:solidFill>
                <a:schemeClr val="accent3">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660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5" y="2176679"/>
            <a:ext cx="10850567" cy="3570208"/>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Дуудагч талд </a:t>
            </a:r>
            <a:r>
              <a:rPr lang="mn-MN" sz="24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дуудалтын дараалал</a:t>
            </a:r>
            <a:r>
              <a:rPr lang="mn-MN" sz="2400" i="1" dirty="0">
                <a:latin typeface="Segoe UI" panose="020B0502040204020203" pitchFamily="34" charset="0"/>
                <a:ea typeface="Calibri" panose="020F0502020204030204" pitchFamily="34" charset="0"/>
                <a:cs typeface="Segoe UI" panose="020B0502040204020203" pitchFamily="34" charset="0"/>
              </a:rPr>
              <a:t> </a:t>
            </a:r>
            <a:r>
              <a:rPr lang="en-US" sz="24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(calling sequence)</a:t>
            </a:r>
            <a:r>
              <a:rPr lang="mn-MN" sz="2400" dirty="0">
                <a:latin typeface="Segoe UI" panose="020B0502040204020203" pitchFamily="34" charset="0"/>
                <a:ea typeface="Calibri" panose="020F0502020204030204" pitchFamily="34" charset="0"/>
                <a:cs typeface="Segoe UI" panose="020B0502040204020203" pitchFamily="34" charset="0"/>
              </a:rPr>
              <a:t> код нэмэгддэг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Процедур дуудалтын яг өмнө дуудалтын дарааллын нэг хэсэг код биелэгддэг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Үлдсэн хэсэг нь дуудалт дууссаны дараа шууд биелэгдэнэ.</a:t>
            </a:r>
            <a:r>
              <a:rPr lang="mn-MN" sz="2400" dirty="0">
                <a:latin typeface="Segoe UI" panose="020B0502040204020203" pitchFamily="34" charset="0"/>
                <a:ea typeface="Calibri" panose="020F0502020204030204" pitchFamily="34" charset="0"/>
                <a:cs typeface="Segoe UI" panose="020B0502040204020203" pitchFamily="34" charset="0"/>
              </a:rPr>
              <a:t> </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Дуудагдагчид хоёр код нэмэгддэг: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Дуудалт руу орсны дараа шууд биелэгдэх </a:t>
            </a:r>
            <a:r>
              <a:rPr lang="mn-MN" sz="22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пролог (</a:t>
            </a:r>
            <a:r>
              <a:rPr lang="en-US" sz="22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prologue)</a:t>
            </a:r>
            <a:r>
              <a:rPr lang="en-US" sz="2200" dirty="0">
                <a:latin typeface="Segoe UI" panose="020B0502040204020203" pitchFamily="34" charset="0"/>
                <a:ea typeface="Calibri" panose="020F0502020204030204" pitchFamily="34" charset="0"/>
                <a:cs typeface="Segoe UI" panose="020B0502040204020203" pitchFamily="34" charset="0"/>
              </a:rPr>
              <a:t>, </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Процедур дуусахаас өмнө хийгдэх </a:t>
            </a:r>
            <a:r>
              <a:rPr lang="mn-MN" sz="22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эпилог (</a:t>
            </a:r>
            <a:r>
              <a:rPr lang="en-US" sz="22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epilogue)</a:t>
            </a:r>
            <a:r>
              <a:rPr lang="en-US" sz="2200" dirty="0">
                <a:latin typeface="Segoe UI" panose="020B0502040204020203" pitchFamily="34" charset="0"/>
                <a:ea typeface="Calibri" panose="020F0502020204030204" pitchFamily="34" charset="0"/>
                <a:cs typeface="Segoe UI" panose="020B0502040204020203" pitchFamily="34" charset="0"/>
              </a:rPr>
              <a:t>. </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Эдгээр гурван хэсэг нь идэвхжлийн бичлэгтэй ажиллах, процедурын дуудалтыг зөв хэрэгжүүлэхэд шаардлагатай үйлдлүүдийг удирддаг.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705601" y="444279"/>
            <a:ext cx="481488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Процедур/Функц</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5" y="444279"/>
            <a:ext cx="271111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СТЭК МЕНЕЖМЕНТ</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
        <p:nvSpPr>
          <p:cNvPr id="12" name="ïṩḻïďè">
            <a:extLst>
              <a:ext uri="{FF2B5EF4-FFF2-40B4-BE49-F238E27FC236}">
                <a16:creationId xmlns:a16="http://schemas.microsoft.com/office/drawing/2014/main" id="{5BC65549-18A5-4AF6-8728-D589F331B93D}"/>
              </a:ext>
            </a:extLst>
          </p:cNvPr>
          <p:cNvSpPr/>
          <p:nvPr/>
        </p:nvSpPr>
        <p:spPr bwMode="auto">
          <a:xfrm>
            <a:off x="669916" y="1145455"/>
            <a:ext cx="10850567" cy="1031224"/>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Дуудагч </a:t>
            </a:r>
            <a:r>
              <a:rPr lang="en-US" sz="2400" i="1" dirty="0">
                <a:latin typeface="Segoe UI" panose="020B0502040204020203" pitchFamily="34" charset="0"/>
                <a:cs typeface="Segoe UI" panose="020B0502040204020203" pitchFamily="34" charset="0"/>
              </a:rPr>
              <a:t>(Caller)</a:t>
            </a:r>
            <a:r>
              <a:rPr lang="mn-MN" sz="2400" dirty="0">
                <a:latin typeface="Segoe UI" panose="020B0502040204020203" pitchFamily="34" charset="0"/>
                <a:ea typeface="Calibri" panose="020F0502020204030204" pitchFamily="34" charset="0"/>
                <a:cs typeface="Segoe UI" panose="020B0502040204020203" pitchFamily="34" charset="0"/>
              </a:rPr>
              <a:t> болон </a:t>
            </a:r>
            <a:r>
              <a:rPr lang="mn-MN" sz="2400" i="1" dirty="0">
                <a:latin typeface="Segoe UI" panose="020B0502040204020203" pitchFamily="34" charset="0"/>
                <a:cs typeface="Segoe UI" panose="020B0502040204020203" pitchFamily="34" charset="0"/>
              </a:rPr>
              <a:t>Дуудагдагч</a:t>
            </a:r>
            <a:r>
              <a:rPr lang="en-US" sz="2400" i="1" dirty="0">
                <a:latin typeface="Segoe UI" panose="020B0502040204020203" pitchFamily="34" charset="0"/>
                <a:cs typeface="Segoe UI" panose="020B0502040204020203" pitchFamily="34" charset="0"/>
              </a:rPr>
              <a:t> (Callee)</a:t>
            </a:r>
            <a:r>
              <a:rPr lang="mn-MN" sz="2400" i="1" dirty="0">
                <a:latin typeface="Segoe UI" panose="020B0502040204020203"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хоёул стек менежментийг гүйцэтгэгддэг.</a:t>
            </a:r>
          </a:p>
        </p:txBody>
      </p:sp>
    </p:spTree>
    <p:extLst>
      <p:ext uri="{BB962C8B-B14F-4D97-AF65-F5344CB8AC3E}">
        <p14:creationId xmlns:p14="http://schemas.microsoft.com/office/powerpoint/2010/main" val="300072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5" y="1037690"/>
            <a:ext cx="10850567" cy="532453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Програмын тоолуур өөрчлөлт</a:t>
            </a:r>
            <a:r>
              <a:rPr lang="mn-MN" sz="2400" dirty="0">
                <a:latin typeface="Segoe UI" panose="020B0502040204020203" pitchFamily="34" charset="0"/>
                <a:ea typeface="Calibri" panose="020F0502020204030204" pitchFamily="34" charset="0"/>
                <a:cs typeface="Segoe UI" panose="020B0502040204020203" pitchFamily="34" charset="0"/>
              </a:rPr>
              <a:t> Дуудагдсан процедурт хяналтыг шилжүүлнэ. Буцах хаягт хуучин утгыг (+1) хадгална.</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Стек зайн хуваарилалт</a:t>
            </a:r>
            <a:r>
              <a:rPr lang="mn-MN" sz="2400" dirty="0">
                <a:latin typeface="Segoe UI" panose="020B0502040204020203" pitchFamily="34" charset="0"/>
                <a:ea typeface="Calibri" panose="020F0502020204030204" pitchFamily="34" charset="0"/>
                <a:cs typeface="Segoe UI" panose="020B0502040204020203" pitchFamily="34" charset="0"/>
              </a:rPr>
              <a:t> Идэвхжлийн шинэ бичлэгийн зайг урьдчилан хуваарилах</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 сул зайн заагчийг шинэчилэх.</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Идэвхжлийн бичлэг заагчийг засах</a:t>
            </a:r>
            <a:r>
              <a:rPr lang="mn-MN" sz="2400" dirty="0">
                <a:latin typeface="Segoe UI" panose="020B0502040204020203" pitchFamily="34" charset="0"/>
                <a:ea typeface="Calibri" panose="020F0502020204030204" pitchFamily="34" charset="0"/>
                <a:cs typeface="Segoe UI" panose="020B0502040204020203" pitchFamily="34" charset="0"/>
              </a:rPr>
              <a:t> дуудагдсан процедурын шинэ идэвхжлийн бичлэгийг заана: идэвхжлийн бичлэгийг стек рүү оруулна.</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Параметр дамжуулалт</a:t>
            </a:r>
            <a:r>
              <a:rPr lang="mn-MN" sz="2400" dirty="0">
                <a:latin typeface="Segoe UI" panose="020B0502040204020203" pitchFamily="34" charset="0"/>
                <a:ea typeface="Calibri" panose="020F0502020204030204" pitchFamily="34" charset="0"/>
                <a:cs typeface="Segoe UI" panose="020B0502040204020203" pitchFamily="34" charset="0"/>
              </a:rPr>
              <a:t> Нэг процедурын өөр өөр дуудалт өөр өөр параметртэй байж болох тул энэ үйлдлийг ихэвчлэн дуудагч гүйцэтгэдэг.</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Регистрт хадгалах</a:t>
            </a:r>
            <a:r>
              <a:rPr lang="mn-MN" sz="2400" dirty="0">
                <a:latin typeface="Segoe UI" panose="020B0502040204020203" pitchFamily="34" charset="0"/>
                <a:ea typeface="Calibri" panose="020F0502020204030204" pitchFamily="34" charset="0"/>
                <a:cs typeface="Segoe UI" panose="020B0502040204020203" pitchFamily="34" charset="0"/>
              </a:rPr>
              <a:t> Хяналтын боловсруулалтад зориулсан утгуудыг хадгалах ёстой, ерөнхийдөө ресгистрт хадгалдаг. </a:t>
            </a:r>
            <a:r>
              <a:rPr lang="mn-MN" sz="2200" dirty="0">
                <a:latin typeface="Segoe UI" panose="020B0502040204020203" pitchFamily="34" charset="0"/>
                <a:ea typeface="Calibri" panose="020F0502020204030204" pitchFamily="34" charset="0"/>
                <a:cs typeface="Segoe UI" panose="020B0502040204020203" pitchFamily="34" charset="0"/>
              </a:rPr>
              <a:t>Жнь: динамик гинжийн заагчаар хадгалсан идэвхжлийн хуучин бичлэгийн заагч.</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Эхлэх кодыг биелэлт</a:t>
            </a:r>
            <a:r>
              <a:rPr lang="mn-MN" sz="2400" dirty="0">
                <a:latin typeface="Segoe UI" panose="020B0502040204020203" pitchFamily="34" charset="0"/>
                <a:ea typeface="Calibri" panose="020F0502020204030204" pitchFamily="34" charset="0"/>
                <a:cs typeface="Segoe UI" panose="020B0502040204020203" pitchFamily="34" charset="0"/>
              </a:rPr>
              <a:t> Шинэ идэвхжлийн бичлэгт хадгалагдсан зүйлсийг эхлүүлэхийн тулд байгуулахыг зарим хэл шаарддаг.</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705601" y="444279"/>
            <a:ext cx="481488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Процедур дуудалт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5" y="444279"/>
            <a:ext cx="271111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СТЭК МЕНЕЖМЕНТ</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Tree>
    <p:extLst>
      <p:ext uri="{BB962C8B-B14F-4D97-AF65-F5344CB8AC3E}">
        <p14:creationId xmlns:p14="http://schemas.microsoft.com/office/powerpoint/2010/main" val="392282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5" y="1037690"/>
            <a:ext cx="10850567" cy="4185761"/>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Програмын тоолуур өөрчлөлт</a:t>
            </a:r>
            <a:r>
              <a:rPr lang="mn-MN" sz="2400" dirty="0">
                <a:latin typeface="Segoe UI" panose="020B0502040204020203" pitchFamily="34" charset="0"/>
                <a:ea typeface="Calibri" panose="020F0502020204030204" pitchFamily="34" charset="0"/>
                <a:cs typeface="Segoe UI" panose="020B0502040204020203" pitchFamily="34" charset="0"/>
              </a:rPr>
              <a:t> Дуудагчид хяналтыг буцан шилжүүлнэ.</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Утга буцаалт</a:t>
            </a:r>
            <a:r>
              <a:rPr lang="mn-MN" sz="2400" dirty="0">
                <a:latin typeface="Segoe UI" panose="020B0502040204020203" pitchFamily="34" charset="0"/>
                <a:ea typeface="Calibri" panose="020F0502020204030204" pitchFamily="34" charset="0"/>
                <a:cs typeface="Segoe UI" panose="020B0502040204020203" pitchFamily="34" charset="0"/>
              </a:rPr>
              <a:t> Дуудлагчаас процедурт мэдээлэл дамжуулсан параметрийн утгууд дуудагчийн идэвхжлийн бичлэгт хадгалагдах</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ёстой.</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Регистрыг буцаах</a:t>
            </a:r>
            <a:r>
              <a:rPr lang="mn-MN" sz="2400" dirty="0">
                <a:latin typeface="Segoe UI" panose="020B0502040204020203" pitchFamily="34" charset="0"/>
                <a:ea typeface="Calibri" panose="020F0502020204030204" pitchFamily="34" charset="0"/>
                <a:cs typeface="Segoe UI" panose="020B0502040204020203" pitchFamily="34" charset="0"/>
              </a:rPr>
              <a:t> Өмнө нь хадгалсан регистрийн утгыг сэргээх ёстой.</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Ялангуяа идэвхжлийн бичлэг заагчийн хуучин утгыг сэргээх ёстой. </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Дуусгах кодын биелэлт</a:t>
            </a:r>
            <a:r>
              <a:rPr lang="mn-MN" sz="2400" dirty="0">
                <a:latin typeface="Segoe UI" panose="020B0502040204020203" pitchFamily="34" charset="0"/>
                <a:ea typeface="Calibri" panose="020F0502020204030204" pitchFamily="34" charset="0"/>
                <a:cs typeface="Segoe UI" panose="020B0502040204020203" pitchFamily="34" charset="0"/>
              </a:rPr>
              <a:t> Зарим хэл нь бүх локал объект устгагдахаас өмнө тохиромжтой дуусгах кодыг биелүүлэхийг шаарддаг. </a:t>
            </a:r>
          </a:p>
          <a:p>
            <a:pPr marL="342900"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Стек зайн чөлөөлөлт</a:t>
            </a:r>
            <a:r>
              <a:rPr lang="mn-MN" sz="2400" dirty="0">
                <a:latin typeface="Segoe UI" panose="020B0502040204020203" pitchFamily="34" charset="0"/>
                <a:ea typeface="Calibri" panose="020F0502020204030204" pitchFamily="34" charset="0"/>
                <a:cs typeface="Segoe UI" panose="020B0502040204020203" pitchFamily="34" charset="0"/>
              </a:rPr>
              <a:t> Дууссан процедурын идэвхжлийн бичлэгийг стекээс устгах ёстой. </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Стекийн заагчийг (сул зайн эхний байрлал) өөрчлөх шаардлагатай.</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705601" y="444279"/>
            <a:ext cx="481488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Процедураас буцах</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994485" y="444279"/>
            <a:ext cx="271111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СТЭК МЕНЕЖМЕНТ</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Tree>
    <p:extLst>
      <p:ext uri="{BB962C8B-B14F-4D97-AF65-F5344CB8AC3E}">
        <p14:creationId xmlns:p14="http://schemas.microsoft.com/office/powerpoint/2010/main" val="50214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b="0" dirty="0">
                <a:solidFill>
                  <a:schemeClr val="accent2">
                    <a:lumMod val="50000"/>
                  </a:schemeClr>
                </a:solidFill>
                <a:latin typeface="Segoe UI" panose="020B0502040204020203" pitchFamily="34" charset="0"/>
                <a:cs typeface="Segoe UI" panose="020B0502040204020203" pitchFamily="34" charset="0"/>
              </a:rPr>
              <a:t>СО-н динамик менежмент: </a:t>
            </a:r>
            <a:r>
              <a:rPr lang="mn-MN" b="0" dirty="0">
                <a:solidFill>
                  <a:schemeClr val="accent2">
                    <a:lumMod val="50000"/>
                  </a:schemeClr>
                </a:solidFill>
                <a:latin typeface="Segoe UI" panose="020B0502040204020203" pitchFamily="34" charset="0"/>
                <a:cs typeface="Segoe UI" panose="020B0502040204020203" pitchFamily="34" charset="0"/>
              </a:rPr>
              <a:t>Овоолго </a:t>
            </a:r>
            <a:r>
              <a:rPr lang="ru-RU" b="0" dirty="0">
                <a:solidFill>
                  <a:schemeClr val="accent2">
                    <a:lumMod val="50000"/>
                  </a:schemeClr>
                </a:solidFill>
                <a:latin typeface="Segoe UI" panose="020B0502040204020203" pitchFamily="34" charset="0"/>
                <a:cs typeface="Segoe UI" panose="020B0502040204020203" pitchFamily="34" charset="0"/>
              </a:rPr>
              <a:t>хэрэглээ</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TextBox 16">
            <a:extLst>
              <a:ext uri="{FF2B5EF4-FFF2-40B4-BE49-F238E27FC236}">
                <a16:creationId xmlns:a16="http://schemas.microsoft.com/office/drawing/2014/main" id="{2AED3794-4BAA-43D5-8C90-12830465DFB4}"/>
              </a:ext>
            </a:extLst>
          </p:cNvPr>
          <p:cNvSpPr txBox="1"/>
          <p:nvPr/>
        </p:nvSpPr>
        <p:spPr>
          <a:xfrm>
            <a:off x="1133475" y="2197893"/>
            <a:ext cx="9598693" cy="2462213"/>
          </a:xfrm>
          <a:prstGeom prst="rect">
            <a:avLst/>
          </a:prstGeom>
          <a:noFill/>
          <a:ln>
            <a:solidFill>
              <a:schemeClr val="accent2">
                <a:lumMod val="50000"/>
              </a:schemeClr>
            </a:solidFill>
          </a:ln>
        </p:spPr>
        <p:txBody>
          <a:bodyPr wrap="square">
            <a:spAutoFit/>
          </a:bodyPr>
          <a:lstStyle/>
          <a:p>
            <a:r>
              <a:rPr lang="en-US" sz="2200" dirty="0">
                <a:latin typeface="Bahnschrift" panose="020B0502040204020203" pitchFamily="34" charset="0"/>
              </a:rPr>
              <a:t>int </a:t>
            </a:r>
            <a:r>
              <a:rPr lang="en-US" sz="2200" dirty="0">
                <a:latin typeface="Bahnschrift Light" panose="020B0502040204020203" pitchFamily="34" charset="0"/>
              </a:rPr>
              <a:t>*p, *q;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a:t>
            </a:r>
            <a:r>
              <a:rPr lang="en-US" sz="2200" dirty="0" err="1">
                <a:solidFill>
                  <a:schemeClr val="accent3">
                    <a:lumMod val="50000"/>
                  </a:schemeClr>
                </a:solidFill>
                <a:latin typeface="Bahnschrift Light" panose="020B0502040204020203" pitchFamily="34" charset="0"/>
              </a:rPr>
              <a:t>p,q</a:t>
            </a:r>
            <a:r>
              <a:rPr lang="en-US" sz="2200" dirty="0">
                <a:solidFill>
                  <a:schemeClr val="accent3">
                    <a:lumMod val="50000"/>
                  </a:schemeClr>
                </a:solidFill>
                <a:latin typeface="Bahnschrift Light" panose="020B0502040204020203" pitchFamily="34" charset="0"/>
              </a:rPr>
              <a:t> NULL pointers to integers */ </a:t>
            </a:r>
            <a:endParaRPr lang="mn-MN" sz="2200" dirty="0">
              <a:solidFill>
                <a:schemeClr val="accent3">
                  <a:lumMod val="50000"/>
                </a:schemeClr>
              </a:solidFill>
              <a:latin typeface="Bahnschrift Light" panose="020B0502040204020203" pitchFamily="34" charset="0"/>
            </a:endParaRPr>
          </a:p>
          <a:p>
            <a:r>
              <a:rPr lang="en-US" sz="2200" dirty="0">
                <a:latin typeface="Bahnschrift Light" panose="020B0502040204020203" pitchFamily="34" charset="0"/>
              </a:rPr>
              <a:t>p = malloc (</a:t>
            </a:r>
            <a:r>
              <a:rPr lang="en-US" sz="2200" dirty="0" err="1">
                <a:latin typeface="Bahnschrift Light" panose="020B0502040204020203" pitchFamily="34" charset="0"/>
              </a:rPr>
              <a:t>sizeof</a:t>
            </a:r>
            <a:r>
              <a:rPr lang="en-US" sz="2200" dirty="0">
                <a:latin typeface="Bahnschrift Light" panose="020B0502040204020203" pitchFamily="34" charset="0"/>
              </a:rPr>
              <a:t> ( </a:t>
            </a:r>
            <a:r>
              <a:rPr lang="en-US" sz="2200" dirty="0">
                <a:latin typeface="Bahnschrift" panose="020B0502040204020203" pitchFamily="34" charset="0"/>
              </a:rPr>
              <a:t>int</a:t>
            </a:r>
            <a:r>
              <a:rPr lang="en-US" sz="2200" dirty="0">
                <a:latin typeface="Bahnschrift Light" panose="020B0502040204020203" pitchFamily="34" charset="0"/>
              </a:rPr>
              <a:t> ));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allocates the memory pointed to by p */ </a:t>
            </a:r>
            <a:endParaRPr lang="mn-MN" sz="2200" dirty="0">
              <a:solidFill>
                <a:schemeClr val="accent3">
                  <a:lumMod val="50000"/>
                </a:schemeClr>
              </a:solidFill>
              <a:latin typeface="Bahnschrift Light" panose="020B0502040204020203" pitchFamily="34" charset="0"/>
            </a:endParaRPr>
          </a:p>
          <a:p>
            <a:r>
              <a:rPr lang="en-US" sz="2200" dirty="0">
                <a:latin typeface="Bahnschrift Light" panose="020B0502040204020203" pitchFamily="34" charset="0"/>
              </a:rPr>
              <a:t>q = malloc (</a:t>
            </a:r>
            <a:r>
              <a:rPr lang="en-US" sz="2200" dirty="0" err="1">
                <a:latin typeface="Bahnschrift Light" panose="020B0502040204020203" pitchFamily="34" charset="0"/>
              </a:rPr>
              <a:t>sizeof</a:t>
            </a:r>
            <a:r>
              <a:rPr lang="en-US" sz="2200" dirty="0">
                <a:latin typeface="Bahnschrift Light" panose="020B0502040204020203" pitchFamily="34" charset="0"/>
              </a:rPr>
              <a:t> ( </a:t>
            </a:r>
            <a:r>
              <a:rPr lang="en-US" sz="2200" dirty="0">
                <a:latin typeface="Bahnschrift" panose="020B0502040204020203" pitchFamily="34" charset="0"/>
              </a:rPr>
              <a:t>int</a:t>
            </a:r>
            <a:r>
              <a:rPr lang="en-US" sz="2200" dirty="0">
                <a:latin typeface="Bahnschrift Light" panose="020B0502040204020203" pitchFamily="34" charset="0"/>
              </a:rPr>
              <a:t> ));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allocates the memory pointed to by q */ </a:t>
            </a:r>
            <a:endParaRPr lang="mn-MN" sz="2200" dirty="0">
              <a:solidFill>
                <a:schemeClr val="accent3">
                  <a:lumMod val="50000"/>
                </a:schemeClr>
              </a:solidFill>
              <a:latin typeface="Bahnschrift Light" panose="020B0502040204020203" pitchFamily="34" charset="0"/>
            </a:endParaRPr>
          </a:p>
          <a:p>
            <a:r>
              <a:rPr lang="en-US" sz="2200" dirty="0">
                <a:latin typeface="Bahnschrift Light" panose="020B0502040204020203" pitchFamily="34" charset="0"/>
              </a:rPr>
              <a:t>*p = 0;</a:t>
            </a:r>
            <a:r>
              <a:rPr lang="en-US" sz="2200" dirty="0">
                <a:latin typeface="Bahnschrift" panose="020B0502040204020203" pitchFamily="34" charset="0"/>
              </a:rPr>
              <a:t>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dereferences and assigns */ </a:t>
            </a:r>
            <a:endParaRPr lang="mn-MN" sz="2200" dirty="0">
              <a:solidFill>
                <a:schemeClr val="accent3">
                  <a:lumMod val="50000"/>
                </a:schemeClr>
              </a:solidFill>
              <a:latin typeface="Bahnschrift Light" panose="020B0502040204020203" pitchFamily="34" charset="0"/>
            </a:endParaRPr>
          </a:p>
          <a:p>
            <a:r>
              <a:rPr lang="en-US" sz="2200" dirty="0">
                <a:latin typeface="Bahnschrift Light" panose="020B0502040204020203" pitchFamily="34" charset="0"/>
              </a:rPr>
              <a:t>*q = 1;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dereferences and assigns */ </a:t>
            </a:r>
            <a:endParaRPr lang="mn-MN" sz="2200" dirty="0">
              <a:solidFill>
                <a:schemeClr val="accent3">
                  <a:lumMod val="50000"/>
                </a:schemeClr>
              </a:solidFill>
              <a:latin typeface="Bahnschrift Light" panose="020B0502040204020203" pitchFamily="34" charset="0"/>
            </a:endParaRPr>
          </a:p>
          <a:p>
            <a:r>
              <a:rPr lang="en-US" sz="2200" dirty="0">
                <a:latin typeface="Bahnschrift Light" panose="020B0502040204020203" pitchFamily="34" charset="0"/>
              </a:rPr>
              <a:t>free(p);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deallocates the memory pointed to by p */</a:t>
            </a:r>
            <a:r>
              <a:rPr lang="en-US" sz="2200" dirty="0">
                <a:solidFill>
                  <a:schemeClr val="accent3">
                    <a:lumMod val="75000"/>
                  </a:schemeClr>
                </a:solidFill>
                <a:latin typeface="Bahnschrift" panose="020B0502040204020203" pitchFamily="34" charset="0"/>
              </a:rPr>
              <a:t> </a:t>
            </a:r>
            <a:endParaRPr lang="mn-MN" sz="2200" dirty="0">
              <a:solidFill>
                <a:schemeClr val="accent3">
                  <a:lumMod val="75000"/>
                </a:schemeClr>
              </a:solidFill>
              <a:latin typeface="Bahnschrift" panose="020B0502040204020203" pitchFamily="34" charset="0"/>
            </a:endParaRPr>
          </a:p>
          <a:p>
            <a:r>
              <a:rPr lang="en-US" sz="2200" dirty="0">
                <a:latin typeface="Bahnschrift Light" panose="020B0502040204020203" pitchFamily="34" charset="0"/>
              </a:rPr>
              <a:t>free(q); </a:t>
            </a:r>
            <a:r>
              <a:rPr lang="mn-MN" sz="2200" dirty="0">
                <a:latin typeface="Bahnschrift" panose="020B0502040204020203" pitchFamily="34" charset="0"/>
              </a:rPr>
              <a:t>			</a:t>
            </a:r>
            <a:r>
              <a:rPr lang="en-US" sz="2200" dirty="0">
                <a:solidFill>
                  <a:schemeClr val="accent3">
                    <a:lumMod val="50000"/>
                  </a:schemeClr>
                </a:solidFill>
                <a:latin typeface="Bahnschrift Light" panose="020B0502040204020203" pitchFamily="34" charset="0"/>
              </a:rPr>
              <a:t>/* deallocates the memory pointed to by q */</a:t>
            </a:r>
          </a:p>
        </p:txBody>
      </p:sp>
      <p:sp>
        <p:nvSpPr>
          <p:cNvPr id="18" name="TextBox 17">
            <a:extLst>
              <a:ext uri="{FF2B5EF4-FFF2-40B4-BE49-F238E27FC236}">
                <a16:creationId xmlns:a16="http://schemas.microsoft.com/office/drawing/2014/main" id="{C6DEC747-A14B-4C33-AE33-8E009B102C2D}"/>
              </a:ext>
            </a:extLst>
          </p:cNvPr>
          <p:cNvSpPr txBox="1"/>
          <p:nvPr/>
        </p:nvSpPr>
        <p:spPr>
          <a:xfrm>
            <a:off x="669917" y="1126130"/>
            <a:ext cx="10850566" cy="900055"/>
          </a:xfrm>
          <a:prstGeom prst="rect">
            <a:avLst/>
          </a:prstGeom>
          <a:noFill/>
        </p:spPr>
        <p:txBody>
          <a:bodyPr wrap="square">
            <a:spAutoFit/>
          </a:bodyPr>
          <a:lstStyle/>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СО</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en-US" sz="2400" dirty="0" err="1">
                <a:effectLst/>
                <a:latin typeface="Segoe UI" panose="020B0502040204020203" pitchFamily="34" charset="0"/>
                <a:ea typeface="Calibri" panose="020F0502020204030204" pitchFamily="34" charset="0"/>
                <a:cs typeface="Segoe UI" panose="020B0502040204020203" pitchFamily="34" charset="0"/>
              </a:rPr>
              <a:t>хуваарил</a:t>
            </a:r>
            <a:r>
              <a:rPr lang="mn-MN" sz="2400" dirty="0">
                <a:effectLst/>
                <a:latin typeface="Segoe UI" panose="020B0502040204020203" pitchFamily="34" charset="0"/>
                <a:ea typeface="Calibri" panose="020F0502020204030204" pitchFamily="34" charset="0"/>
                <a:cs typeface="Segoe UI" panose="020B0502040204020203" pitchFamily="34" charset="0"/>
              </a:rPr>
              <a:t>алтын ил</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en-US" sz="2400" dirty="0" err="1">
                <a:effectLst/>
                <a:latin typeface="Segoe UI" panose="020B0502040204020203" pitchFamily="34" charset="0"/>
                <a:ea typeface="Calibri" panose="020F0502020204030204" pitchFamily="34" charset="0"/>
                <a:cs typeface="Segoe UI" panose="020B0502040204020203" pitchFamily="34" charset="0"/>
              </a:rPr>
              <a:t>команд</a:t>
            </a:r>
            <a:r>
              <a:rPr lang="mn-MN" sz="2400" dirty="0">
                <a:effectLst/>
                <a:latin typeface="Segoe UI" panose="020B0502040204020203" pitchFamily="34" charset="0"/>
                <a:ea typeface="Calibri" panose="020F0502020204030204" pitchFamily="34" charset="0"/>
                <a:cs typeface="Segoe UI" panose="020B0502040204020203" pitchFamily="34" charset="0"/>
              </a:rPr>
              <a:t>тай </a:t>
            </a:r>
            <a:r>
              <a:rPr lang="en-US" sz="2400" dirty="0" err="1">
                <a:effectLst/>
                <a:latin typeface="Segoe UI" panose="020B0502040204020203" pitchFamily="34" charset="0"/>
                <a:ea typeface="Calibri" panose="020F0502020204030204" pitchFamily="34" charset="0"/>
                <a:cs typeface="Segoe UI" panose="020B0502040204020203" pitchFamily="34" charset="0"/>
              </a:rPr>
              <a:t>хэл</a:t>
            </a:r>
            <a:r>
              <a:rPr lang="mn-MN" sz="2400" dirty="0">
                <a:effectLst/>
                <a:latin typeface="Segoe UI" panose="020B0502040204020203" pitchFamily="34" charset="0"/>
                <a:ea typeface="Calibri" panose="020F0502020204030204" pitchFamily="34" charset="0"/>
                <a:cs typeface="Segoe UI" panose="020B0502040204020203" pitchFamily="34" charset="0"/>
              </a:rPr>
              <a:t>ний хувьд </a:t>
            </a:r>
            <a:r>
              <a:rPr lang="en-US" sz="2400" dirty="0" err="1">
                <a:effectLst/>
                <a:latin typeface="Segoe UI" panose="020B0502040204020203" pitchFamily="34" charset="0"/>
                <a:ea typeface="Calibri" panose="020F0502020204030204" pitchFamily="34" charset="0"/>
                <a:cs typeface="Segoe UI" panose="020B0502040204020203" pitchFamily="34" charset="0"/>
              </a:rPr>
              <a:t>зөвхөн</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en-US" sz="2400" dirty="0" err="1">
                <a:effectLst/>
                <a:latin typeface="Segoe UI" panose="020B0502040204020203" pitchFamily="34" charset="0"/>
                <a:ea typeface="Calibri" panose="020F0502020204030204" pitchFamily="34" charset="0"/>
                <a:cs typeface="Segoe UI" panose="020B0502040204020203" pitchFamily="34" charset="0"/>
              </a:rPr>
              <a:t>стек</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en-US" sz="2400" dirty="0" err="1">
                <a:effectLst/>
                <a:latin typeface="Segoe UI" panose="020B0502040204020203" pitchFamily="34" charset="0"/>
                <a:ea typeface="Calibri" panose="020F0502020204030204" pitchFamily="34" charset="0"/>
                <a:cs typeface="Segoe UI" panose="020B0502040204020203" pitchFamily="34" charset="0"/>
              </a:rPr>
              <a:t>хангалтгүй</a:t>
            </a:r>
            <a:r>
              <a:rPr lang="en-US" sz="2400" dirty="0">
                <a:effectLst/>
                <a:latin typeface="Segoe UI" panose="020B0502040204020203" pitchFamily="34" charset="0"/>
                <a:ea typeface="Calibri" panose="020F0502020204030204" pitchFamily="34" charset="0"/>
                <a:cs typeface="Segoe UI" panose="020B0502040204020203" pitchFamily="34" charset="0"/>
              </a:rPr>
              <a:t>.</a:t>
            </a: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nSpc>
                <a:spcPct val="107000"/>
              </a:lnSpc>
              <a:spcBef>
                <a:spcPts val="600"/>
              </a:spcBef>
              <a:buFont typeface="Arial" panose="020B0604020202020204" pitchFamily="34" charset="0"/>
              <a:buChar char="•"/>
            </a:pPr>
            <a:r>
              <a:rPr lang="en-US" sz="2200" dirty="0">
                <a:effectLst/>
                <a:latin typeface="Segoe UI" panose="020B0502040204020203" pitchFamily="34" charset="0"/>
                <a:ea typeface="Calibri" panose="020F0502020204030204" pitchFamily="34" charset="0"/>
                <a:cs typeface="Segoe UI" panose="020B0502040204020203" pitchFamily="34" charset="0"/>
              </a:rPr>
              <a:t>p, q </a:t>
            </a:r>
            <a:r>
              <a:rPr lang="mn-MN" sz="2200" dirty="0">
                <a:effectLst/>
                <a:latin typeface="Segoe UI" panose="020B0502040204020203" pitchFamily="34" charset="0"/>
                <a:ea typeface="Calibri" panose="020F0502020204030204" pitchFamily="34" charset="0"/>
                <a:cs typeface="Segoe UI" panose="020B0502040204020203" pitchFamily="34" charset="0"/>
              </a:rPr>
              <a:t>–ийг ижил дарааллаар хуваарилж, чөлөөлөхгүй </a:t>
            </a:r>
            <a:r>
              <a:rPr lang="en-US" sz="2000" dirty="0">
                <a:effectLst/>
                <a:latin typeface="Segoe UI" panose="020B0502040204020203" pitchFamily="34" charset="0"/>
                <a:ea typeface="Calibri" panose="020F0502020204030204" pitchFamily="34" charset="0"/>
                <a:cs typeface="Segoe UI" panose="020B0502040204020203" pitchFamily="34" charset="0"/>
              </a:rPr>
              <a:t>(</a:t>
            </a:r>
            <a:r>
              <a:rPr lang="mn-MN" sz="2000" dirty="0">
                <a:effectLst/>
                <a:latin typeface="Segoe UI" panose="020B0502040204020203" pitchFamily="34" charset="0"/>
                <a:ea typeface="Calibri" panose="020F0502020204030204" pitchFamily="34" charset="0"/>
                <a:cs typeface="Segoe UI" panose="020B0502040204020203" pitchFamily="34" charset="0"/>
              </a:rPr>
              <a:t>жнь: </a:t>
            </a:r>
            <a:r>
              <a:rPr lang="en-US" sz="2000" dirty="0">
                <a:effectLst/>
                <a:latin typeface="Segoe UI" panose="020B0502040204020203" pitchFamily="34" charset="0"/>
                <a:ea typeface="Calibri" panose="020F0502020204030204" pitchFamily="34" charset="0"/>
                <a:cs typeface="Segoe UI" panose="020B0502040204020203" pitchFamily="34" charset="0"/>
              </a:rPr>
              <a:t>С</a:t>
            </a:r>
            <a:r>
              <a:rPr lang="mn-MN" sz="2000" dirty="0">
                <a:effectLst/>
                <a:latin typeface="Segoe UI" panose="020B0502040204020203" pitchFamily="34" charset="0"/>
                <a:ea typeface="Calibri" panose="020F0502020204030204" pitchFamily="34" charset="0"/>
                <a:cs typeface="Segoe UI" panose="020B0502040204020203" pitchFamily="34" charset="0"/>
              </a:rPr>
              <a:t>, </a:t>
            </a:r>
            <a:r>
              <a:rPr lang="en-US" sz="2000" dirty="0" err="1">
                <a:effectLst/>
                <a:latin typeface="Segoe UI" panose="020B0502040204020203" pitchFamily="34" charset="0"/>
                <a:ea typeface="Calibri" panose="020F0502020204030204" pitchFamily="34" charset="0"/>
                <a:cs typeface="Segoe UI" panose="020B0502040204020203" pitchFamily="34" charset="0"/>
              </a:rPr>
              <a:t>Паскал</a:t>
            </a:r>
            <a:r>
              <a:rPr lang="en-US" sz="2000" dirty="0">
                <a:effectLst/>
                <a:latin typeface="Segoe UI" panose="020B0502040204020203" pitchFamily="34" charset="0"/>
                <a:ea typeface="Calibri" panose="020F0502020204030204" pitchFamily="34" charset="0"/>
                <a:cs typeface="Segoe UI" panose="020B0502040204020203" pitchFamily="34" charset="0"/>
              </a:rPr>
              <a:t>…) </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19" name="TextBox 18">
            <a:extLst>
              <a:ext uri="{FF2B5EF4-FFF2-40B4-BE49-F238E27FC236}">
                <a16:creationId xmlns:a16="http://schemas.microsoft.com/office/drawing/2014/main" id="{6E9158DB-59C4-4373-BE83-F6711818FDAD}"/>
              </a:ext>
            </a:extLst>
          </p:cNvPr>
          <p:cNvSpPr txBox="1"/>
          <p:nvPr/>
        </p:nvSpPr>
        <p:spPr>
          <a:xfrm>
            <a:off x="669917" y="4753977"/>
            <a:ext cx="10850566" cy="1754776"/>
          </a:xfrm>
          <a:prstGeom prst="rect">
            <a:avLst/>
          </a:prstGeom>
          <a:noFill/>
        </p:spPr>
        <p:txBody>
          <a:bodyPr wrap="square">
            <a:spAutoFit/>
          </a:bodyPr>
          <a:lstStyle/>
          <a:p>
            <a:pPr marL="342900" marR="0" indent="-342900" algn="just">
              <a:lnSpc>
                <a:spcPct val="107000"/>
              </a:lnSpc>
              <a:spcBef>
                <a:spcPts val="0"/>
              </a:spcBef>
              <a:buFont typeface="Arial" panose="020B0604020202020204" pitchFamily="34" charset="0"/>
              <a:buChar char="•"/>
            </a:pPr>
            <a:r>
              <a:rPr lang="en-US" sz="2400" dirty="0">
                <a:effectLst/>
                <a:latin typeface="Segoe UI" panose="020B0502040204020203" pitchFamily="34" charset="0"/>
                <a:ea typeface="Calibri" panose="020F0502020204030204" pitchFamily="34" charset="0"/>
                <a:cs typeface="Segoe UI" panose="020B0502040204020203" pitchFamily="34" charset="0"/>
              </a:rPr>
              <a:t>Я</a:t>
            </a:r>
            <a:r>
              <a:rPr lang="mn-MN" sz="2400" dirty="0">
                <a:effectLst/>
                <a:latin typeface="Segoe UI" panose="020B0502040204020203" pitchFamily="34" charset="0"/>
                <a:ea typeface="Calibri" panose="020F0502020204030204" pitchFamily="34" charset="0"/>
                <a:cs typeface="Segoe UI" panose="020B0502040204020203" pitchFamily="34" charset="0"/>
              </a:rPr>
              <a:t>мар үед гарч болох ил хуваарилтанд </a:t>
            </a:r>
            <a:r>
              <a:rPr lang="mn-MN" sz="2400" b="1" i="1" dirty="0">
                <a:solidFill>
                  <a:schemeClr val="accent2">
                    <a:lumMod val="50000"/>
                  </a:schemeClr>
                </a:solidFill>
                <a:effectLst/>
                <a:latin typeface="Segoe UI" panose="020B0502040204020203" pitchFamily="34" charset="0"/>
                <a:ea typeface="Calibri" panose="020F0502020204030204" pitchFamily="34" charset="0"/>
                <a:cs typeface="Segoe UI" panose="020B0502040204020203" pitchFamily="34" charset="0"/>
              </a:rPr>
              <a:t>овоолго </a:t>
            </a:r>
            <a:r>
              <a:rPr lang="en-US" sz="2400" b="1" i="1" dirty="0">
                <a:solidFill>
                  <a:schemeClr val="accent2">
                    <a:lumMod val="50000"/>
                  </a:schemeClr>
                </a:solidFill>
                <a:effectLst/>
                <a:latin typeface="Segoe UI" panose="020B0502040204020203" pitchFamily="34" charset="0"/>
                <a:ea typeface="Calibri" panose="020F0502020204030204" pitchFamily="34" charset="0"/>
                <a:cs typeface="Segoe UI" panose="020B0502040204020203" pitchFamily="34" charset="0"/>
              </a:rPr>
              <a:t>(heap)</a:t>
            </a:r>
            <a:r>
              <a:rPr lang="mn-MN" sz="2400" b="1" dirty="0">
                <a:solidFill>
                  <a:schemeClr val="accent2">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ашигладаг</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Өгөгдлийн бүтцийн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эрэмбийн үр ашиг</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ово</a:t>
            </a:r>
            <a:r>
              <a:rPr lang="mn-MN" sz="2200" dirty="0">
                <a:latin typeface="Segoe UI" panose="020B0502040204020203" pitchFamily="34" charset="0"/>
                <a:ea typeface="Calibri" panose="020F0502020204030204" pitchFamily="34" charset="0"/>
                <a:cs typeface="Segoe UI" panose="020B0502040204020203" pitchFamily="34" charset="0"/>
              </a:rPr>
              <a:t>олготой ямар ч “хамаагүй шд”</a:t>
            </a:r>
          </a:p>
          <a:p>
            <a:pPr marL="800100" lvl="1" indent="-342900" algn="just">
              <a:lnSpc>
                <a:spcPct val="107000"/>
              </a:lnSpc>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Харьцангүй чөлөөтэй хуваарилах, чөлөөлөх зорилготой</a:t>
            </a:r>
          </a:p>
          <a:p>
            <a:pPr marL="800100" lvl="1" indent="-342900" algn="just">
              <a:lnSpc>
                <a:spcPct val="107000"/>
              </a:lnSpc>
              <a:spcBef>
                <a:spcPts val="600"/>
              </a:spcBef>
              <a:spcAft>
                <a:spcPts val="800"/>
              </a:spcAft>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СО-ны блокуудыг </a:t>
            </a:r>
            <a:r>
              <a:rPr lang="mn-MN" sz="22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тогтмол</a:t>
            </a:r>
            <a:r>
              <a:rPr lang="mn-MN" sz="2200" dirty="0">
                <a:latin typeface="Segoe UI" panose="020B0502040204020203" pitchFamily="34" charset="0"/>
                <a:ea typeface="Calibri" panose="020F0502020204030204" pitchFamily="34" charset="0"/>
                <a:cs typeface="Segoe UI" panose="020B0502040204020203" pitchFamily="34" charset="0"/>
              </a:rPr>
              <a:t>, эсвэл </a:t>
            </a:r>
            <a:r>
              <a:rPr lang="mn-MN" sz="22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хувьсах</a:t>
            </a:r>
            <a:r>
              <a:rPr lang="mn-MN" sz="2200" i="1"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хэмжээтэй байхаар авч үздэг</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70797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F6C2CA-788D-4E98-B45F-534A9AB539FE}"/>
              </a:ext>
            </a:extLst>
          </p:cNvPr>
          <p:cNvPicPr>
            <a:picLocks noChangeAspect="1"/>
          </p:cNvPicPr>
          <p:nvPr/>
        </p:nvPicPr>
        <p:blipFill>
          <a:blip r:embed="rId3"/>
          <a:stretch>
            <a:fillRect/>
          </a:stretch>
        </p:blipFill>
        <p:spPr>
          <a:xfrm>
            <a:off x="5761151" y="1098256"/>
            <a:ext cx="5997713" cy="5625983"/>
          </a:xfrm>
          <a:prstGeom prst="rect">
            <a:avLst/>
          </a:prstGeom>
        </p:spPr>
      </p:pic>
      <p:sp>
        <p:nvSpPr>
          <p:cNvPr id="16" name="TextBox 15">
            <a:extLst>
              <a:ext uri="{FF2B5EF4-FFF2-40B4-BE49-F238E27FC236}">
                <a16:creationId xmlns:a16="http://schemas.microsoft.com/office/drawing/2014/main" id="{56BB9D1D-4471-426D-A841-087F1043FE2D}"/>
              </a:ext>
            </a:extLst>
          </p:cNvPr>
          <p:cNvSpPr txBox="1"/>
          <p:nvPr/>
        </p:nvSpPr>
        <p:spPr>
          <a:xfrm>
            <a:off x="669915" y="2241220"/>
            <a:ext cx="8987431" cy="298543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Овоолго нь </a:t>
            </a:r>
            <a:r>
              <a:rPr lang="mn-MN"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чөлөөт жагсаалт </a:t>
            </a:r>
            <a:r>
              <a:rPr lang="en-US"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(Free list – FL)</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бүтэцтэй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тодорхой тооны ижил жижиг хэмжээтэй залгагдсан блокууд </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Санах ойн блок хуваарилах шаардлагатай (</a:t>
            </a:r>
            <a:r>
              <a:rPr lang="en-US" sz="2400" dirty="0">
                <a:latin typeface="Segoe UI" panose="020B0502040204020203" pitchFamily="34" charset="0"/>
                <a:ea typeface="Calibri" panose="020F0502020204030204" pitchFamily="34" charset="0"/>
                <a:cs typeface="Segoe UI" panose="020B0502040204020203" pitchFamily="34" charset="0"/>
              </a:rPr>
              <a:t>malloc</a:t>
            </a:r>
            <a:r>
              <a:rPr lang="mn-MN" sz="2400" dirty="0">
                <a:latin typeface="Segoe UI" panose="020B0502040204020203" pitchFamily="34" charset="0"/>
                <a:ea typeface="Calibri" panose="020F0502020204030204" pitchFamily="34" charset="0"/>
                <a:cs typeface="Segoe UI" panose="020B0502040204020203" pitchFamily="34" charset="0"/>
              </a:rPr>
              <a:t>) болоход</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Чөлөөт жагсаалтын эхний элементийг хасна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Заагчийг нь санах ойг шаардсан үйлдэл рүү буцаанэ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Чөлөөт жагсаалтын заагчийг дараагийн элемент рүү шилжүүлж шинэчилнэ.</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Тогтмол хэмжээтэй блок хуваарилалт</a:t>
            </a:r>
            <a:endParaRPr lang="en-US" b="0" dirty="0">
              <a:solidFill>
                <a:schemeClr val="accent2">
                  <a:lumMod val="50000"/>
                </a:schemeClr>
              </a:solidFill>
              <a:latin typeface="Segoe UI" panose="020B0502040204020203" pitchFamily="34" charset="0"/>
              <a:cs typeface="Segoe UI" panose="020B0502040204020203" pitchFamily="34" charset="0"/>
            </a:endParaRP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p:spTree>
    <p:extLst>
      <p:ext uri="{BB962C8B-B14F-4D97-AF65-F5344CB8AC3E}">
        <p14:creationId xmlns:p14="http://schemas.microsoft.com/office/powerpoint/2010/main" val="158136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801B2-2217-493D-B711-E9020858986F}"/>
              </a:ext>
            </a:extLst>
          </p:cNvPr>
          <p:cNvPicPr>
            <a:picLocks noChangeAspect="1"/>
          </p:cNvPicPr>
          <p:nvPr/>
        </p:nvPicPr>
        <p:blipFill>
          <a:blip r:embed="rId3"/>
          <a:stretch>
            <a:fillRect/>
          </a:stretch>
        </p:blipFill>
        <p:spPr>
          <a:xfrm>
            <a:off x="5630778" y="1169773"/>
            <a:ext cx="6303525" cy="5478567"/>
          </a:xfrm>
          <a:prstGeom prst="rect">
            <a:avLst/>
          </a:prstGeom>
        </p:spPr>
      </p:pic>
      <p:sp>
        <p:nvSpPr>
          <p:cNvPr id="16" name="TextBox 15">
            <a:extLst>
              <a:ext uri="{FF2B5EF4-FFF2-40B4-BE49-F238E27FC236}">
                <a16:creationId xmlns:a16="http://schemas.microsoft.com/office/drawing/2014/main" id="{56BB9D1D-4471-426D-A841-087F1043FE2D}"/>
              </a:ext>
            </a:extLst>
          </p:cNvPr>
          <p:cNvSpPr txBox="1"/>
          <p:nvPr/>
        </p:nvSpPr>
        <p:spPr>
          <a:xfrm>
            <a:off x="669916" y="2116258"/>
            <a:ext cx="7940684" cy="3724096"/>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Санах ойг суллах (</a:t>
            </a:r>
            <a:r>
              <a:rPr lang="en-US" sz="2400" dirty="0">
                <a:latin typeface="Segoe UI" panose="020B0502040204020203" pitchFamily="34" charset="0"/>
                <a:ea typeface="Calibri" panose="020F0502020204030204" pitchFamily="34" charset="0"/>
                <a:cs typeface="Segoe UI" panose="020B0502040204020203" pitchFamily="34" charset="0"/>
              </a:rPr>
              <a:t>freed) </a:t>
            </a:r>
            <a:r>
              <a:rPr lang="mn-MN" sz="2400" dirty="0">
                <a:latin typeface="Segoe UI" panose="020B0502040204020203" pitchFamily="34" charset="0"/>
                <a:ea typeface="Calibri" panose="020F0502020204030204" pitchFamily="34" charset="0"/>
                <a:cs typeface="Segoe UI" panose="020B0502040204020203" pitchFamily="34" charset="0"/>
              </a:rPr>
              <a:t>эсвэл чөлөөлөх (</a:t>
            </a:r>
            <a:r>
              <a:rPr lang="en-US" sz="2400" dirty="0">
                <a:latin typeface="Segoe UI" panose="020B0502040204020203" pitchFamily="34" charset="0"/>
                <a:ea typeface="Calibri" panose="020F0502020204030204" pitchFamily="34" charset="0"/>
                <a:cs typeface="Segoe UI" panose="020B0502040204020203" pitchFamily="34" charset="0"/>
              </a:rPr>
              <a:t>deallocated) </a:t>
            </a:r>
            <a:r>
              <a:rPr lang="mn-MN" sz="2400" dirty="0">
                <a:latin typeface="Segoe UI" panose="020B0502040204020203" pitchFamily="34" charset="0"/>
                <a:ea typeface="Calibri" panose="020F0502020204030204" pitchFamily="34" charset="0"/>
                <a:cs typeface="Segoe UI" panose="020B0502040204020203" pitchFamily="34" charset="0"/>
              </a:rPr>
              <a:t>үед суларсан блок нь чөлөөт жагсаалтын толгойд дахин холбогддог. </a:t>
            </a:r>
          </a:p>
          <a:p>
            <a:pPr marL="342900" indent="-342900">
              <a:spcBef>
                <a:spcPts val="6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Дараах тохиолдолд маш тогмол хэмжээтэй блокуудыг удирах нь хялбар</a:t>
            </a:r>
          </a:p>
          <a:p>
            <a:pPr marL="800100" lvl="1"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Ажиллах үед </a:t>
            </a:r>
            <a:r>
              <a:rPr lang="en-US" sz="2400" dirty="0">
                <a:latin typeface="Segoe UI" panose="020B0502040204020203" pitchFamily="34" charset="0"/>
                <a:ea typeface="Calibri" panose="020F0502020204030204" pitchFamily="34" charset="0"/>
                <a:cs typeface="Segoe UI" panose="020B0502040204020203" pitchFamily="34" charset="0"/>
              </a:rPr>
              <a:t>(runtime)</a:t>
            </a:r>
            <a:r>
              <a:rPr lang="mn-MN" sz="2400" dirty="0">
                <a:latin typeface="Segoe UI" panose="020B0502040204020203" pitchFamily="34" charset="0"/>
                <a:ea typeface="Calibri" panose="020F0502020204030204" pitchFamily="34" charset="0"/>
                <a:cs typeface="Segoe UI" panose="020B0502040204020203" pitchFamily="34" charset="0"/>
              </a:rPr>
              <a:t>, буцаах ёстой санах ойг </a:t>
            </a:r>
            <a:r>
              <a:rPr lang="mn-MN" sz="2400" i="1" dirty="0">
                <a:latin typeface="Segoe UI" panose="020B0502040204020203" pitchFamily="34" charset="0"/>
                <a:ea typeface="Calibri" panose="020F0502020204030204" pitchFamily="34" charset="0"/>
                <a:cs typeface="Segoe UI" panose="020B0502040204020203" pitchFamily="34" charset="0"/>
              </a:rPr>
              <a:t>ялган таних</a:t>
            </a:r>
            <a:r>
              <a:rPr lang="mn-MN" sz="2400" dirty="0">
                <a:latin typeface="Segoe UI" panose="020B0502040204020203" pitchFamily="34" charset="0"/>
                <a:ea typeface="Calibri" panose="020F0502020204030204" pitchFamily="34" charset="0"/>
                <a:cs typeface="Segoe UI" panose="020B0502040204020203" pitchFamily="34" charset="0"/>
              </a:rPr>
              <a:t> болон </a:t>
            </a:r>
            <a:r>
              <a:rPr lang="mn-MN" sz="2400" i="1" dirty="0">
                <a:latin typeface="Segoe UI" panose="020B0502040204020203" pitchFamily="34" charset="0"/>
                <a:ea typeface="Calibri" panose="020F0502020204030204" pitchFamily="34" charset="0"/>
                <a:cs typeface="Segoe UI" panose="020B0502040204020203" pitchFamily="34" charset="0"/>
              </a:rPr>
              <a:t>дахин холбохыг</a:t>
            </a:r>
            <a:r>
              <a:rPr lang="mn-MN" sz="2400" dirty="0">
                <a:latin typeface="Segoe UI" panose="020B0502040204020203" pitchFamily="34" charset="0"/>
                <a:ea typeface="Calibri" panose="020F0502020204030204" pitchFamily="34" charset="0"/>
                <a:cs typeface="Segoe UI" panose="020B0502040204020203" pitchFamily="34" charset="0"/>
              </a:rPr>
              <a:t> мэддэг байх</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Гэхдээ эдгээр үйлдлүүд нь дандаа тодорхой байхгүй</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Тогтмол хэмжээтэй блок чөлөөлөлт</a:t>
            </a: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p:spTree>
    <p:extLst>
      <p:ext uri="{BB962C8B-B14F-4D97-AF65-F5344CB8AC3E}">
        <p14:creationId xmlns:p14="http://schemas.microsoft.com/office/powerpoint/2010/main" val="20010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5</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8054201"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С/О-н менежментийн аргууд</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С/О-н статик менежент</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Стек дээрх с/о-н динамик менежент</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Идэвхжлийн бичлэг</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Стэк менежмент</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Овоолго дээрх динамик менежент</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Тогтмол хэмжээтэй блок</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Хувьсах хэмжээтэй блок</a:t>
            </a:r>
          </a:p>
          <a:p>
            <a:pPr marL="342900" indent="-342900">
              <a:spcBef>
                <a:spcPts val="1200"/>
              </a:spcBef>
              <a:buFont typeface="Arial" panose="020B0604020202020204" pitchFamily="34" charset="0"/>
              <a:buChar char="•"/>
            </a:pPr>
            <a:endParaRPr lang="en-US" altLang="zh-CN" sz="2400" b="0" dirty="0">
              <a:latin typeface="Segoe UI" panose="020B0502040204020203" pitchFamily="34" charset="0"/>
              <a:cs typeface="Segoe UI" panose="020B0502040204020203" pitchFamily="34" charset="0"/>
              <a:sym typeface="+mn-lt"/>
            </a:endParaRP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Хувьсах хэмжээтэй блок</a:t>
            </a: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p:sp>
        <p:nvSpPr>
          <p:cNvPr id="11" name="TextBox 10">
            <a:extLst>
              <a:ext uri="{FF2B5EF4-FFF2-40B4-BE49-F238E27FC236}">
                <a16:creationId xmlns:a16="http://schemas.microsoft.com/office/drawing/2014/main" id="{574A342A-8902-429C-AE3C-7559FA26D4E1}"/>
              </a:ext>
            </a:extLst>
          </p:cNvPr>
          <p:cNvSpPr txBox="1"/>
          <p:nvPr/>
        </p:nvSpPr>
        <p:spPr>
          <a:xfrm>
            <a:off x="670716" y="1186047"/>
            <a:ext cx="10849766" cy="507831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Хувьсах урттай массив байхад СО нь тогтмол блокийн хэмжээнээс их байхыг шаардах бөгөөд санах ойн үргэлжилсэн бүс шаардлагатай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Блок цуваагаар хуваарилах боломжгүй (үргэлжилсэн байж чадахгүй).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Хувьсах хэмжээтэй блоктой овоолгод суурилсан схемийг ашигладаг.</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Овоолго мененжмент үйлдүүд нь ерөнхийдөө программын </a:t>
            </a:r>
            <a:r>
              <a:rPr lang="mn-MN"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СО ашиглалт</a:t>
            </a:r>
            <a:r>
              <a:rPr lang="mn-MN" sz="2400" dirty="0">
                <a:latin typeface="Segoe UI" panose="020B0502040204020203" pitchFamily="34" charset="0"/>
                <a:ea typeface="Calibri" panose="020F0502020204030204" pitchFamily="34" charset="0"/>
                <a:cs typeface="Segoe UI" panose="020B0502040204020203" pitchFamily="34" charset="0"/>
              </a:rPr>
              <a:t> болон </a:t>
            </a:r>
            <a:r>
              <a:rPr lang="mn-MN"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биелэлтийн хурдыг</a:t>
            </a:r>
            <a:r>
              <a:rPr lang="mn-MN" sz="2400"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нэмэгдүүлэх зорилгтой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Ажиллах үед гүйцэтгэдэг тул програм биелэлтийн хугацаанд нөлөөлдөг</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Ихэнхдээ, эдгээр хоёр шинж чанарыг нийцүүлэх хэцүү</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СО ашиглалтын хувьд </a:t>
            </a:r>
            <a:r>
              <a:rPr lang="mn-MN"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хэсэглэл </a:t>
            </a:r>
            <a:r>
              <a:rPr lang="en-US" sz="2400" i="1" dirty="0">
                <a:solidFill>
                  <a:schemeClr val="accent2">
                    <a:lumMod val="50000"/>
                  </a:schemeClr>
                </a:solidFill>
                <a:latin typeface="Segoe UI" panose="020B0502040204020203" pitchFamily="34" charset="0"/>
                <a:ea typeface="Calibri" panose="020F0502020204030204" pitchFamily="34" charset="0"/>
                <a:cs typeface="Segoe UI" panose="020B0502040204020203" pitchFamily="34" charset="0"/>
              </a:rPr>
              <a:t>(fragmentation)</a:t>
            </a:r>
            <a:r>
              <a:rPr lang="mn-MN" sz="2400" dirty="0">
                <a:latin typeface="Segoe UI" panose="020B0502040204020203" pitchFamily="34" charset="0"/>
                <a:ea typeface="Calibri" panose="020F0502020204030204" pitchFamily="34" charset="0"/>
                <a:cs typeface="Segoe UI" panose="020B0502040204020203" pitchFamily="34" charset="0"/>
              </a:rPr>
              <a:t> үүсэхээс зайлсхийх </a:t>
            </a: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Дотоод </a:t>
            </a:r>
            <a:r>
              <a:rPr lang="en-US" sz="2200" i="1" dirty="0">
                <a:latin typeface="Segoe UI" panose="020B0502040204020203" pitchFamily="34" charset="0"/>
                <a:ea typeface="Calibri" panose="020F0502020204030204" pitchFamily="34" charset="0"/>
                <a:cs typeface="Segoe UI" panose="020B0502040204020203" pitchFamily="34" charset="0"/>
              </a:rPr>
              <a:t>(Internal)</a:t>
            </a:r>
            <a:r>
              <a:rPr lang="mn-MN" sz="2200" dirty="0">
                <a:latin typeface="Segoe UI" panose="020B0502040204020203" pitchFamily="34" charset="0"/>
                <a:ea typeface="Calibri" panose="020F0502020204030204" pitchFamily="34" charset="0"/>
                <a:cs typeface="Segoe UI" panose="020B0502040204020203" pitchFamily="34" charset="0"/>
              </a:rPr>
              <a:t>: Блок нь шаардсанаас том. Чөлөөлөгдөх хүртэл зай үүснэ.</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Гадаад </a:t>
            </a:r>
            <a:r>
              <a:rPr lang="en-US" sz="2200" i="1" dirty="0">
                <a:latin typeface="Segoe UI" panose="020B0502040204020203" pitchFamily="34" charset="0"/>
                <a:ea typeface="Calibri" panose="020F0502020204030204" pitchFamily="34" charset="0"/>
                <a:cs typeface="Segoe UI" panose="020B0502040204020203" pitchFamily="34" charset="0"/>
              </a:rPr>
              <a:t>(External)</a:t>
            </a:r>
            <a:r>
              <a:rPr lang="mn-MN" sz="2200" dirty="0">
                <a:latin typeface="Segoe UI" panose="020B0502040204020203" pitchFamily="34" charset="0"/>
                <a:ea typeface="Calibri" panose="020F0502020204030204" pitchFamily="34" charset="0"/>
                <a:cs typeface="Segoe UI" panose="020B0502040204020203" pitchFamily="34" charset="0"/>
              </a:rPr>
              <a:t>: Сул блокуудын нийт хэмжээ шаардсанаас том байх боловч үргэлжилсэн байж чадахгүй байгаа бол илүү ноцтой</a:t>
            </a:r>
          </a:p>
        </p:txBody>
      </p:sp>
    </p:spTree>
    <p:extLst>
      <p:ext uri="{BB962C8B-B14F-4D97-AF65-F5344CB8AC3E}">
        <p14:creationId xmlns:p14="http://schemas.microsoft.com/office/powerpoint/2010/main" val="132789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FF8F4C-AAA4-4F7D-9C50-417C224AA71C}"/>
              </a:ext>
            </a:extLst>
          </p:cNvPr>
          <p:cNvPicPr/>
          <p:nvPr/>
        </p:nvPicPr>
        <p:blipFill>
          <a:blip r:embed="rId3"/>
          <a:stretch>
            <a:fillRect/>
          </a:stretch>
        </p:blipFill>
        <p:spPr>
          <a:xfrm>
            <a:off x="0" y="1235095"/>
            <a:ext cx="7288392" cy="5084521"/>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Гадаад хэсэгчлэл</a:t>
            </a: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p:sp>
        <p:nvSpPr>
          <p:cNvPr id="13" name="TextBox 12">
            <a:extLst>
              <a:ext uri="{FF2B5EF4-FFF2-40B4-BE49-F238E27FC236}">
                <a16:creationId xmlns:a16="http://schemas.microsoft.com/office/drawing/2014/main" id="{BD2EF91E-1C45-4792-A3A5-3B2EF570893B}"/>
              </a:ext>
            </a:extLst>
          </p:cNvPr>
          <p:cNvSpPr txBox="1"/>
          <p:nvPr/>
        </p:nvSpPr>
        <p:spPr>
          <a:xfrm>
            <a:off x="7288392" y="2422211"/>
            <a:ext cx="4232090" cy="3570208"/>
          </a:xfrm>
          <a:prstGeom prst="rect">
            <a:avLst/>
          </a:prstGeom>
          <a:solidFill>
            <a:schemeClr val="bg1"/>
          </a:solid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СО хуваарилалтын техникүүд нь чөлөөт санах ойг "нягт</a:t>
            </a:r>
            <a:r>
              <a:rPr lang="en-US" sz="2400" dirty="0">
                <a:latin typeface="Segoe UI" panose="020B0502040204020203" pitchFamily="34" charset="0"/>
                <a:ea typeface="Calibri" panose="020F0502020204030204" pitchFamily="34" charset="0"/>
                <a:cs typeface="Segoe UI" panose="020B0502040204020203" pitchFamily="34" charset="0"/>
              </a:rPr>
              <a:t> (compact)</a:t>
            </a:r>
            <a:r>
              <a:rPr lang="mn-MN" sz="2400" dirty="0">
                <a:latin typeface="Segoe UI" panose="020B0502040204020203" pitchFamily="34" charset="0"/>
                <a:ea typeface="Calibri" panose="020F0502020204030204" pitchFamily="34" charset="0"/>
                <a:cs typeface="Segoe UI" panose="020B0502040204020203" pitchFamily="34" charset="0"/>
              </a:rPr>
              <a:t>" байлгахыг зорьдог </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Зэргэлдээ сул блокуудыг нэгтгэдэг. </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Менежментийн аргуудын ачаалалтыг нэмэгдүүлж, үр ашгийг бууруулдаг.</a:t>
            </a:r>
          </a:p>
        </p:txBody>
      </p:sp>
    </p:spTree>
    <p:extLst>
      <p:ext uri="{BB962C8B-B14F-4D97-AF65-F5344CB8AC3E}">
        <p14:creationId xmlns:p14="http://schemas.microsoft.com/office/powerpoint/2010/main" val="161504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Нэг чөлөөт жагсаалт</a:t>
            </a: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2EF91E-1C45-4792-A3A5-3B2EF570893B}"/>
                  </a:ext>
                </a:extLst>
              </p:cNvPr>
              <p:cNvSpPr txBox="1"/>
              <p:nvPr/>
            </p:nvSpPr>
            <p:spPr>
              <a:xfrm>
                <a:off x="670716" y="1149984"/>
                <a:ext cx="10850567" cy="5539978"/>
              </a:xfrm>
              <a:prstGeom prst="rect">
                <a:avLst/>
              </a:prstGeom>
              <a:solidFill>
                <a:schemeClr val="bg1"/>
              </a:solid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Эхлээд овоолгыг бүтнээр агуулсан санах ойн нэг блок гэж үздэг.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Боломжит том блокыг олох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Эхлээд олон жижиг блокт хуваах нь утгагүй</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Санах ойн </a:t>
                </a:r>
                <a14:m>
                  <m:oMath xmlns:m="http://schemas.openxmlformats.org/officeDocument/2006/math">
                    <m:r>
                      <a:rPr lang="en-US" sz="24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үгтэй блок хуваарилах шаардлагатай үед</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Эхний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үгийг хуваарилж, эхлэлийн заагчийг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ээр нэмэгдүүлнэ.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Дараа, дараагийн хүсэлтийг ижил байдлаар гүйцэтгэдэг.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Чөлөөлөгдсөн блокуудыг чөлөөт жагсаалтад цуглуулдаг. </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Овоолгын СО-н төгсгөлд ирэхэд чөлөөлөгдсөн СО-г ашиглана:</a:t>
                </a:r>
              </a:p>
              <a:p>
                <a:pPr marL="971550" lvl="1" indent="-514350">
                  <a:spcBef>
                    <a:spcPts val="600"/>
                  </a:spcBef>
                  <a:buFont typeface="+mj-lt"/>
                  <a:buAutoNum type="romanLcPeriod"/>
                </a:pPr>
                <a:r>
                  <a:rPr lang="mn-MN" sz="2200" b="1" i="1" dirty="0">
                    <a:latin typeface="Segoe UI" panose="020B0502040204020203" pitchFamily="34" charset="0"/>
                    <a:ea typeface="Calibri" panose="020F0502020204030204" pitchFamily="34" charset="0"/>
                    <a:cs typeface="Segoe UI" panose="020B0502040204020203" pitchFamily="34" charset="0"/>
                  </a:rPr>
                  <a:t>Чөлөөт жагсаалтыг шууд ашиглах</a:t>
                </a:r>
                <a:r>
                  <a:rPr lang="mn-MN" sz="2200" dirty="0">
                    <a:latin typeface="Segoe UI" panose="020B0502040204020203" pitchFamily="34" charset="0"/>
                    <a:ea typeface="Calibri" panose="020F0502020204030204" pitchFamily="34" charset="0"/>
                    <a:cs typeface="Segoe UI" panose="020B0502040204020203" pitchFamily="34" charset="0"/>
                  </a:rPr>
                  <a:t> Хувьсах хэмжээтэй блокуудын чөлөөт жагсаалтыг ашиглана. Тохирох </a:t>
                </a:r>
                <a:r>
                  <a:rPr lang="en-US" sz="2200" dirty="0">
                    <a:latin typeface="Segoe UI" panose="020B0502040204020203" pitchFamily="34" charset="0"/>
                    <a:ea typeface="Calibri" panose="020F0502020204030204" pitchFamily="34" charset="0"/>
                    <a:cs typeface="Segoe UI" panose="020B0502040204020203" pitchFamily="34" charset="0"/>
                  </a:rPr>
                  <a:t>(</a:t>
                </a:r>
                <a:r>
                  <a:rPr lang="en-US" sz="2200" i="1" dirty="0">
                    <a:latin typeface="Segoe UI" panose="020B0502040204020203" pitchFamily="34" charset="0"/>
                    <a:ea typeface="Calibri" panose="020F0502020204030204" pitchFamily="34" charset="0"/>
                    <a:cs typeface="Segoe UI" panose="020B0502040204020203" pitchFamily="34" charset="0"/>
                  </a:rPr>
                  <a:t>first fit</a:t>
                </a:r>
                <a:r>
                  <a:rPr lang="mn-MN" sz="2200" i="1" dirty="0">
                    <a:latin typeface="Segoe UI" panose="020B0502040204020203" pitchFamily="34" charset="0"/>
                    <a:ea typeface="Calibri" panose="020F0502020204030204" pitchFamily="34" charset="0"/>
                    <a:cs typeface="Segoe UI" panose="020B0502040204020203" pitchFamily="34" charset="0"/>
                  </a:rPr>
                  <a:t>, </a:t>
                </a:r>
                <a:r>
                  <a:rPr lang="en-US" sz="2200" i="1" dirty="0">
                    <a:latin typeface="Segoe UI" panose="020B0502040204020203" pitchFamily="34" charset="0"/>
                    <a:ea typeface="Calibri" panose="020F0502020204030204" pitchFamily="34" charset="0"/>
                    <a:cs typeface="Segoe UI" panose="020B0502040204020203" pitchFamily="34" charset="0"/>
                  </a:rPr>
                  <a:t>best fit</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блокын илүү хэсгийг салгаж чөлөөт жагсаалтанд нэгтгэнэ </a:t>
                </a:r>
                <a:r>
                  <a:rPr lang="en-US" sz="2200" dirty="0">
                    <a:latin typeface="Segoe UI" panose="020B0502040204020203" pitchFamily="34" charset="0"/>
                    <a:ea typeface="Calibri" panose="020F0502020204030204" pitchFamily="34" charset="0"/>
                    <a:cs typeface="Segoe UI" panose="020B0502040204020203" pitchFamily="34" charset="0"/>
                  </a:rPr>
                  <a:t>(using threshold)</a:t>
                </a:r>
                <a:r>
                  <a:rPr lang="mn-MN" sz="2200" dirty="0">
                    <a:latin typeface="Segoe UI" panose="020B0502040204020203" pitchFamily="34" charset="0"/>
                    <a:ea typeface="Calibri" panose="020F0502020204030204" pitchFamily="34" charset="0"/>
                    <a:cs typeface="Segoe UI" panose="020B0502040204020203" pitchFamily="34" charset="0"/>
                  </a:rPr>
                  <a:t>. Чөлөөлөгдөх үед гадаад хэсэгчлэлээс сэргийлж зэргэлдээ блок нь сул бол нэгтгэнэ.</a:t>
                </a:r>
              </a:p>
              <a:p>
                <a:pPr marL="971550" lvl="1" indent="-514350">
                  <a:spcBef>
                    <a:spcPts val="600"/>
                  </a:spcBef>
                  <a:buFont typeface="+mj-lt"/>
                  <a:buAutoNum type="romanLcPeriod"/>
                </a:pPr>
                <a:r>
                  <a:rPr lang="mn-MN" sz="2200" b="1" i="1" dirty="0">
                    <a:latin typeface="Segoe UI" panose="020B0502040204020203" pitchFamily="34" charset="0"/>
                    <a:ea typeface="Calibri" panose="020F0502020204030204" pitchFamily="34" charset="0"/>
                    <a:cs typeface="Segoe UI" panose="020B0502040204020203" pitchFamily="34" charset="0"/>
                  </a:rPr>
                  <a:t>Чөлөөт санах ойг нягтруулах</a:t>
                </a:r>
                <a:r>
                  <a:rPr lang="mn-MN" sz="2200" dirty="0">
                    <a:latin typeface="Segoe UI" panose="020B0502040204020203" pitchFamily="34" charset="0"/>
                    <a:ea typeface="Calibri" panose="020F0502020204030204" pitchFamily="34" charset="0"/>
                    <a:cs typeface="Segoe UI" panose="020B0502040204020203" pitchFamily="34" charset="0"/>
                  </a:rPr>
                  <a:t> Бүх идэвхтэй хэвээр блокуудыг овоолгыг төгсгөлд шилжүүлнэ. Буцаад чөлөөт блок болохгүй, нэг бүхэл санах ойн нэг үргэлжилсэн блокт нэгдэнэ. </a:t>
                </a:r>
              </a:p>
            </p:txBody>
          </p:sp>
        </mc:Choice>
        <mc:Fallback>
          <p:sp>
            <p:nvSpPr>
              <p:cNvPr id="13" name="TextBox 12">
                <a:extLst>
                  <a:ext uri="{FF2B5EF4-FFF2-40B4-BE49-F238E27FC236}">
                    <a16:creationId xmlns:a16="http://schemas.microsoft.com/office/drawing/2014/main" id="{BD2EF91E-1C45-4792-A3A5-3B2EF570893B}"/>
                  </a:ext>
                </a:extLst>
              </p:cNvPr>
              <p:cNvSpPr txBox="1">
                <a:spLocks noRot="1" noChangeAspect="1" noMove="1" noResize="1" noEditPoints="1" noAdjustHandles="1" noChangeArrowheads="1" noChangeShapeType="1" noTextEdit="1"/>
              </p:cNvSpPr>
              <p:nvPr/>
            </p:nvSpPr>
            <p:spPr>
              <a:xfrm>
                <a:off x="670716" y="1149984"/>
                <a:ext cx="10850567" cy="5539978"/>
              </a:xfrm>
              <a:prstGeom prst="rect">
                <a:avLst/>
              </a:prstGeom>
              <a:blipFill>
                <a:blip r:embed="rId3"/>
                <a:stretch>
                  <a:fillRect l="-730" t="-771" r="-1292" b="-1432"/>
                </a:stretch>
              </a:blipFill>
            </p:spPr>
            <p:txBody>
              <a:bodyPr/>
              <a:lstStyle/>
              <a:p>
                <a:r>
                  <a:rPr lang="en-US">
                    <a:noFill/>
                  </a:rPr>
                  <a:t> </a:t>
                </a:r>
              </a:p>
            </p:txBody>
          </p:sp>
        </mc:Fallback>
      </mc:AlternateContent>
    </p:spTree>
    <p:extLst>
      <p:ext uri="{BB962C8B-B14F-4D97-AF65-F5344CB8AC3E}">
        <p14:creationId xmlns:p14="http://schemas.microsoft.com/office/powerpoint/2010/main" val="1017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981388" y="444279"/>
            <a:ext cx="653909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Олон чөлөөт жагсаалт</a:t>
            </a:r>
          </a:p>
        </p:txBody>
      </p:sp>
      <p:sp>
        <p:nvSpPr>
          <p:cNvPr id="8" name="ïṩḻïďè">
            <a:extLst>
              <a:ext uri="{FF2B5EF4-FFF2-40B4-BE49-F238E27FC236}">
                <a16:creationId xmlns:a16="http://schemas.microsoft.com/office/drawing/2014/main" id="{9200D181-6AC6-415D-980B-61FBA2790C25}"/>
              </a:ext>
            </a:extLst>
          </p:cNvPr>
          <p:cNvSpPr/>
          <p:nvPr/>
        </p:nvSpPr>
        <p:spPr bwMode="auto">
          <a:xfrm>
            <a:off x="3493850"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A0CC4A2E-8048-47DB-BBD7-26A3529870C5}"/>
              </a:ext>
            </a:extLst>
          </p:cNvPr>
          <p:cNvSpPr/>
          <p:nvPr/>
        </p:nvSpPr>
        <p:spPr bwMode="auto">
          <a:xfrm>
            <a:off x="669915" y="444279"/>
            <a:ext cx="4243379"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ОВООЛГО</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2EF91E-1C45-4792-A3A5-3B2EF570893B}"/>
                  </a:ext>
                </a:extLst>
              </p:cNvPr>
              <p:cNvSpPr txBox="1"/>
              <p:nvPr/>
            </p:nvSpPr>
            <p:spPr>
              <a:xfrm>
                <a:off x="670716" y="1149984"/>
                <a:ext cx="10850567" cy="5588068"/>
              </a:xfrm>
              <a:prstGeom prst="rect">
                <a:avLst/>
              </a:prstGeom>
              <a:solidFill>
                <a:schemeClr val="bg1"/>
              </a:solid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Блок хуваарилалтын зардлыг бууруулахын тулд өөр өөр хэмжээтэй блок агуудсан чөлөөт жагсаалтуудыг ашигладаг. </a:t>
                </a:r>
              </a:p>
              <a:p>
                <a:pPr marL="800100" lvl="1"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хэмжээтэй блок хүсэх үед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ээс их буюу тэнцүү хэмжээтэй блок агуулсан жагсаалтын блокыг сонгоно (жижиг дотоод хэсэглэлтэй).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Блокын хэмжээ нь статик эсвэл динамик байж болно.</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Динамик хэмжээтэй тохиолдолд удирдлагын хоёр арга ашигладаг: </a:t>
                </a:r>
              </a:p>
              <a:p>
                <a:pPr marL="800100" lvl="1"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Найзын систем:</a:t>
                </a:r>
                <a:r>
                  <a:rPr lang="mn-MN" sz="2400" dirty="0">
                    <a:latin typeface="Segoe UI" panose="020B0502040204020203" pitchFamily="34" charset="0"/>
                    <a:ea typeface="Calibri" panose="020F0502020204030204" pitchFamily="34" charset="0"/>
                    <a:cs typeface="Segoe UI" panose="020B0502040204020203" pitchFamily="34" charset="0"/>
                  </a:rPr>
                  <a:t> Чөлөөт</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жагсаалтууд </a:t>
                </a:r>
                <a14:m>
                  <m:oMath xmlns:m="http://schemas.openxmlformats.org/officeDocument/2006/math">
                    <m:sSup>
                      <m:sSupPr>
                        <m:ctrlPr>
                          <a:rPr lang="en-US" sz="2400" i="1" dirty="0" smtClean="0">
                            <a:latin typeface="Cambria Math" panose="02040503050406030204" pitchFamily="18" charset="0"/>
                            <a:ea typeface="Calibri" panose="020F0502020204030204" pitchFamily="34" charset="0"/>
                            <a:cs typeface="Segoe UI" panose="020B0502040204020203" pitchFamily="34" charset="0"/>
                          </a:rPr>
                        </m:ctrlPr>
                      </m:sSupPr>
                      <m:e>
                        <m:r>
                          <a:rPr lang="mn-MN" sz="2400" i="1" dirty="0" smtClean="0">
                            <a:latin typeface="Cambria Math" panose="02040503050406030204" pitchFamily="18" charset="0"/>
                            <a:ea typeface="Calibri" panose="020F0502020204030204" pitchFamily="34" charset="0"/>
                            <a:cs typeface="Segoe UI" panose="020B0502040204020203" pitchFamily="34" charset="0"/>
                          </a:rPr>
                          <m:t>2</m:t>
                        </m:r>
                      </m:e>
                      <m:sup>
                        <m:r>
                          <a:rPr lang="en-US" sz="2400" b="0" i="1" dirty="0" smtClean="0">
                            <a:latin typeface="Cambria Math" panose="02040503050406030204" pitchFamily="18" charset="0"/>
                            <a:ea typeface="Calibri" panose="020F0502020204030204" pitchFamily="34" charset="0"/>
                            <a:cs typeface="Segoe UI" panose="020B0502040204020203" pitchFamily="34" charset="0"/>
                          </a:rPr>
                          <m:t>𝑘</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 блок хэмжээтэй. Багтах чөлөөт блок </a:t>
                </a:r>
                <a14:m>
                  <m:oMath xmlns:m="http://schemas.openxmlformats.org/officeDocument/2006/math">
                    <m:sSup>
                      <m:sSupPr>
                        <m:ctrlPr>
                          <a:rPr lang="en-US" sz="2400" i="1" dirty="0">
                            <a:latin typeface="Cambria Math" panose="02040503050406030204" pitchFamily="18" charset="0"/>
                            <a:ea typeface="Calibri" panose="020F0502020204030204" pitchFamily="34" charset="0"/>
                            <a:cs typeface="Segoe UI" panose="020B0502040204020203" pitchFamily="34" charset="0"/>
                          </a:rPr>
                        </m:ctrlPr>
                      </m:sSupPr>
                      <m:e>
                        <m:r>
                          <a:rPr lang="mn-MN" sz="2400" i="1" dirty="0">
                            <a:latin typeface="Cambria Math" panose="02040503050406030204" pitchFamily="18" charset="0"/>
                            <a:ea typeface="Calibri" panose="020F0502020204030204" pitchFamily="34" charset="0"/>
                            <a:cs typeface="Segoe UI" panose="020B0502040204020203" pitchFamily="34" charset="0"/>
                          </a:rPr>
                          <m:t>2</m:t>
                        </m:r>
                      </m:e>
                      <m:sup>
                        <m:r>
                          <a:rPr lang="en-US" sz="2400" i="1" dirty="0">
                            <a:latin typeface="Cambria Math" panose="02040503050406030204" pitchFamily="18" charset="0"/>
                            <a:ea typeface="Calibri" panose="020F0502020204030204" pitchFamily="34" charset="0"/>
                            <a:cs typeface="Segoe UI" panose="020B0502040204020203" pitchFamily="34" charset="0"/>
                          </a:rPr>
                          <m:t>𝑘</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 жагсаалтанд байхгүй бол </a:t>
                </a:r>
                <a14:m>
                  <m:oMath xmlns:m="http://schemas.openxmlformats.org/officeDocument/2006/math">
                    <m:sSup>
                      <m:sSupPr>
                        <m:ctrlPr>
                          <a:rPr lang="en-US" sz="2400" i="1" dirty="0">
                            <a:latin typeface="Cambria Math" panose="02040503050406030204" pitchFamily="18" charset="0"/>
                            <a:ea typeface="Calibri" panose="020F0502020204030204" pitchFamily="34" charset="0"/>
                            <a:cs typeface="Segoe UI" panose="020B0502040204020203" pitchFamily="34" charset="0"/>
                          </a:rPr>
                        </m:ctrlPr>
                      </m:sSupPr>
                      <m:e>
                        <m:r>
                          <a:rPr lang="mn-MN" sz="2400" i="1" dirty="0">
                            <a:latin typeface="Cambria Math" panose="02040503050406030204" pitchFamily="18" charset="0"/>
                            <a:ea typeface="Calibri" panose="020F0502020204030204" pitchFamily="34" charset="0"/>
                            <a:cs typeface="Segoe UI" panose="020B0502040204020203" pitchFamily="34" charset="0"/>
                          </a:rPr>
                          <m:t>2</m:t>
                        </m:r>
                      </m:e>
                      <m:sup>
                        <m:r>
                          <a:rPr lang="en-US" sz="2400" i="1" dirty="0">
                            <a:latin typeface="Cambria Math" panose="02040503050406030204" pitchFamily="18" charset="0"/>
                            <a:ea typeface="Calibri" panose="020F0502020204030204" pitchFamily="34" charset="0"/>
                            <a:cs typeface="Segoe UI" panose="020B0502040204020203" pitchFamily="34" charset="0"/>
                          </a:rPr>
                          <m:t>𝑘</m:t>
                        </m:r>
                        <m:r>
                          <a:rPr lang="mn-MN" sz="2400" b="0" i="1" dirty="0" smtClean="0">
                            <a:latin typeface="Cambria Math" panose="02040503050406030204" pitchFamily="18" charset="0"/>
                            <a:ea typeface="Calibri" panose="020F0502020204030204" pitchFamily="34" charset="0"/>
                            <a:cs typeface="Segoe UI" panose="020B0502040204020203" pitchFamily="34" charset="0"/>
                          </a:rPr>
                          <m:t>+1</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 жагсаалт блокыг 2 хуваан хуваарилж, зөрүү </a:t>
                </a:r>
                <a14:m>
                  <m:oMath xmlns:m="http://schemas.openxmlformats.org/officeDocument/2006/math">
                    <m:sSup>
                      <m:sSupPr>
                        <m:ctrlPr>
                          <a:rPr lang="en-US" sz="2400" i="1" dirty="0">
                            <a:latin typeface="Cambria Math" panose="02040503050406030204" pitchFamily="18" charset="0"/>
                            <a:ea typeface="Calibri" panose="020F0502020204030204" pitchFamily="34" charset="0"/>
                            <a:cs typeface="Segoe UI" panose="020B0502040204020203" pitchFamily="34" charset="0"/>
                          </a:rPr>
                        </m:ctrlPr>
                      </m:sSupPr>
                      <m:e>
                        <m:r>
                          <a:rPr lang="mn-MN" sz="2400" i="1" dirty="0">
                            <a:latin typeface="Cambria Math" panose="02040503050406030204" pitchFamily="18" charset="0"/>
                            <a:ea typeface="Calibri" panose="020F0502020204030204" pitchFamily="34" charset="0"/>
                            <a:cs typeface="Segoe UI" panose="020B0502040204020203" pitchFamily="34" charset="0"/>
                          </a:rPr>
                          <m:t>2</m:t>
                        </m:r>
                      </m:e>
                      <m:sup>
                        <m:r>
                          <a:rPr lang="en-US" sz="2400" i="1" dirty="0">
                            <a:latin typeface="Cambria Math" panose="02040503050406030204" pitchFamily="18" charset="0"/>
                            <a:ea typeface="Calibri" panose="020F0502020204030204" pitchFamily="34" charset="0"/>
                            <a:cs typeface="Segoe UI" panose="020B0502040204020203" pitchFamily="34" charset="0"/>
                          </a:rPr>
                          <m:t>𝑘</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-г чөлөөт жагсаалтад оруулна. Чөлөөлөгдөх үед түүний "найз"-ыг нь олоод буцаан нэгтгэж </a:t>
                </a:r>
                <a14:m>
                  <m:oMath xmlns:m="http://schemas.openxmlformats.org/officeDocument/2006/math">
                    <m:sSup>
                      <m:sSupPr>
                        <m:ctrlPr>
                          <a:rPr lang="en-US" sz="2400" i="1" dirty="0">
                            <a:latin typeface="Cambria Math" panose="02040503050406030204" pitchFamily="18" charset="0"/>
                            <a:ea typeface="Calibri" panose="020F0502020204030204" pitchFamily="34" charset="0"/>
                            <a:cs typeface="Segoe UI" panose="020B0502040204020203" pitchFamily="34" charset="0"/>
                          </a:rPr>
                        </m:ctrlPr>
                      </m:sSupPr>
                      <m:e>
                        <m:r>
                          <a:rPr lang="mn-MN" sz="2400" i="1" dirty="0">
                            <a:latin typeface="Cambria Math" panose="02040503050406030204" pitchFamily="18" charset="0"/>
                            <a:ea typeface="Calibri" panose="020F0502020204030204" pitchFamily="34" charset="0"/>
                            <a:cs typeface="Segoe UI" panose="020B0502040204020203" pitchFamily="34" charset="0"/>
                          </a:rPr>
                          <m:t>2</m:t>
                        </m:r>
                      </m:e>
                      <m:sup>
                        <m:r>
                          <a:rPr lang="en-US" sz="2400" i="1" dirty="0">
                            <a:latin typeface="Cambria Math" panose="02040503050406030204" pitchFamily="18" charset="0"/>
                            <a:ea typeface="Calibri" panose="020F0502020204030204" pitchFamily="34" charset="0"/>
                            <a:cs typeface="Segoe UI" panose="020B0502040204020203" pitchFamily="34" charset="0"/>
                          </a:rPr>
                          <m:t>𝑘</m:t>
                        </m:r>
                        <m:r>
                          <a:rPr lang="mn-MN" sz="2400" b="0" i="1" dirty="0" smtClean="0">
                            <a:latin typeface="Cambria Math" panose="02040503050406030204" pitchFamily="18" charset="0"/>
                            <a:ea typeface="Calibri" panose="020F0502020204030204" pitchFamily="34" charset="0"/>
                            <a:cs typeface="Segoe UI" panose="020B0502040204020203" pitchFamily="34" charset="0"/>
                          </a:rPr>
                          <m:t>+1</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 хэмжээтэй анхны блокыг үүсгэнэ. </a:t>
                </a:r>
              </a:p>
              <a:p>
                <a:pPr marL="800100" lvl="1" indent="-342900">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Фибоначч овоолго:</a:t>
                </a:r>
                <a:r>
                  <a:rPr lang="mn-MN" sz="2400" dirty="0">
                    <a:latin typeface="Segoe UI" panose="020B0502040204020203" pitchFamily="34" charset="0"/>
                    <a:ea typeface="Calibri" panose="020F0502020204030204" pitchFamily="34" charset="0"/>
                    <a:cs typeface="Segoe UI" panose="020B0502040204020203" pitchFamily="34" charset="0"/>
                  </a:rPr>
                  <a:t> ижил төстэй боловч </a:t>
                </a:r>
                <a14:m>
                  <m:oMath xmlns:m="http://schemas.openxmlformats.org/officeDocument/2006/math">
                    <m:sSup>
                      <m:sSupPr>
                        <m:ctrlPr>
                          <a:rPr lang="en-US" sz="2400" i="1" dirty="0" smtClean="0">
                            <a:latin typeface="Cambria Math" panose="02040503050406030204" pitchFamily="18" charset="0"/>
                            <a:ea typeface="Calibri" panose="020F0502020204030204" pitchFamily="34" charset="0"/>
                            <a:cs typeface="Segoe UI" panose="020B0502040204020203" pitchFamily="34" charset="0"/>
                          </a:rPr>
                        </m:ctrlPr>
                      </m:sSupPr>
                      <m:e>
                        <m:r>
                          <a:rPr lang="mn-MN" sz="2400" i="1" dirty="0" smtClean="0">
                            <a:latin typeface="Cambria Math" panose="02040503050406030204" pitchFamily="18" charset="0"/>
                            <a:ea typeface="Calibri" panose="020F0502020204030204" pitchFamily="34" charset="0"/>
                            <a:cs typeface="Segoe UI" panose="020B0502040204020203" pitchFamily="34" charset="0"/>
                          </a:rPr>
                          <m:t>2</m:t>
                        </m:r>
                      </m:e>
                      <m:sup>
                        <m:r>
                          <a:rPr lang="en-US" sz="2400" b="0" i="1" dirty="0" smtClean="0">
                            <a:latin typeface="Cambria Math" panose="02040503050406030204" pitchFamily="18" charset="0"/>
                            <a:ea typeface="Calibri" panose="020F0502020204030204" pitchFamily="34" charset="0"/>
                            <a:cs typeface="Segoe UI" panose="020B0502040204020203" pitchFamily="34" charset="0"/>
                          </a:rPr>
                          <m:t>𝑘</m:t>
                        </m:r>
                      </m:sup>
                    </m:sSup>
                  </m:oMath>
                </a14:m>
                <a:r>
                  <a:rPr lang="mn-MN" sz="2400" dirty="0">
                    <a:latin typeface="Segoe UI" panose="020B0502040204020203" pitchFamily="34" charset="0"/>
                    <a:ea typeface="Calibri" panose="020F0502020204030204" pitchFamily="34" charset="0"/>
                    <a:cs typeface="Segoe UI" panose="020B0502040204020203" pitchFamily="34" charset="0"/>
                  </a:rPr>
                  <a:t>-ийн Фибоначчийн тоог ашигладаг. Фибоначчийн дараалал нь 2^</a:t>
                </a:r>
                <a:r>
                  <a:rPr lang="en-US" sz="2400" dirty="0">
                    <a:latin typeface="Segoe UI" panose="020B0502040204020203" pitchFamily="34" charset="0"/>
                    <a:ea typeface="Calibri" panose="020F0502020204030204" pitchFamily="34" charset="0"/>
                    <a:cs typeface="Segoe UI" panose="020B0502040204020203" pitchFamily="34" charset="0"/>
                  </a:rPr>
                  <a:t>n </a:t>
                </a:r>
                <a:r>
                  <a:rPr lang="mn-MN" sz="2400" dirty="0">
                    <a:latin typeface="Segoe UI" panose="020B0502040204020203" pitchFamily="34" charset="0"/>
                    <a:ea typeface="Calibri" panose="020F0502020204030204" pitchFamily="34" charset="0"/>
                    <a:cs typeface="Segoe UI" panose="020B0502040204020203" pitchFamily="34" charset="0"/>
                  </a:rPr>
                  <a:t>цуваанаас илүү удаан өсдөг тул энэ хоёр дахь арга нь дотоод хэсэглэл багатай байдаг.</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mc:Choice>
        <mc:Fallback>
          <p:sp>
            <p:nvSpPr>
              <p:cNvPr id="13" name="TextBox 12">
                <a:extLst>
                  <a:ext uri="{FF2B5EF4-FFF2-40B4-BE49-F238E27FC236}">
                    <a16:creationId xmlns:a16="http://schemas.microsoft.com/office/drawing/2014/main" id="{BD2EF91E-1C45-4792-A3A5-3B2EF570893B}"/>
                  </a:ext>
                </a:extLst>
              </p:cNvPr>
              <p:cNvSpPr txBox="1">
                <a:spLocks noRot="1" noChangeAspect="1" noMove="1" noResize="1" noEditPoints="1" noAdjustHandles="1" noChangeArrowheads="1" noChangeShapeType="1" noTextEdit="1"/>
              </p:cNvSpPr>
              <p:nvPr/>
            </p:nvSpPr>
            <p:spPr>
              <a:xfrm>
                <a:off x="670716" y="1149984"/>
                <a:ext cx="10850567" cy="5588068"/>
              </a:xfrm>
              <a:prstGeom prst="rect">
                <a:avLst/>
              </a:prstGeom>
              <a:blipFill>
                <a:blip r:embed="rId3"/>
                <a:stretch>
                  <a:fillRect l="-730" t="-764" b="-1638"/>
                </a:stretch>
              </a:blipFill>
            </p:spPr>
            <p:txBody>
              <a:bodyPr/>
              <a:lstStyle/>
              <a:p>
                <a:r>
                  <a:rPr lang="en-US">
                    <a:noFill/>
                  </a:rPr>
                  <a:t> </a:t>
                </a:r>
              </a:p>
            </p:txBody>
          </p:sp>
        </mc:Fallback>
      </mc:AlternateContent>
    </p:spTree>
    <p:extLst>
      <p:ext uri="{BB962C8B-B14F-4D97-AF65-F5344CB8AC3E}">
        <p14:creationId xmlns:p14="http://schemas.microsoft.com/office/powerpoint/2010/main" val="1307913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Удиртгал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E7DD4680-F9EF-42A5-B9C7-9A381DFCF3D4}"/>
              </a:ext>
            </a:extLst>
          </p:cNvPr>
          <p:cNvSpPr txBox="1"/>
          <p:nvPr/>
        </p:nvSpPr>
        <p:spPr>
          <a:xfrm>
            <a:off x="669917" y="1419026"/>
            <a:ext cx="10850563" cy="2009974"/>
          </a:xfrm>
          <a:prstGeom prst="rect">
            <a:avLst/>
          </a:prstGeom>
          <a:noFill/>
        </p:spPr>
        <p:txBody>
          <a:bodyPr wrap="square">
            <a:spAutoFit/>
          </a:bodyPr>
          <a:lstStyle/>
          <a:p>
            <a:pPr marR="0" algn="ctr">
              <a:lnSpc>
                <a:spcPct val="107000"/>
              </a:lnSpc>
              <a:spcBef>
                <a:spcPts val="0"/>
              </a:spcBef>
              <a:spcAft>
                <a:spcPts val="800"/>
              </a:spcAft>
            </a:pPr>
            <a:r>
              <a:rPr lang="mn-MN" sz="4000" b="1" spc="-7" dirty="0">
                <a:solidFill>
                  <a:schemeClr val="accent5">
                    <a:lumMod val="50000"/>
                  </a:schemeClr>
                </a:solidFill>
                <a:latin typeface="Verdana" panose="020B0604030504040204" pitchFamily="34" charset="0"/>
                <a:ea typeface="Verdana" panose="020B0604030504040204" pitchFamily="34" charset="0"/>
                <a:cs typeface="Segoe UI" panose="020B0502040204020203" pitchFamily="34" charset="0"/>
              </a:rPr>
              <a:t>Санах ойн менежмент </a:t>
            </a:r>
            <a:r>
              <a:rPr lang="mn-MN" sz="4000" b="1" spc="-7" dirty="0">
                <a:latin typeface="Verdana" panose="020B0604030504040204" pitchFamily="34" charset="0"/>
                <a:ea typeface="Verdana" panose="020B0604030504040204" pitchFamily="34" charset="0"/>
                <a:cs typeface="Segoe UI" panose="020B0502040204020203" pitchFamily="34" charset="0"/>
              </a:rPr>
              <a:t>хийх нь хийсвэр машины интерпретаторын чухал бүрдэл хэсэг болдог. </a:t>
            </a:r>
            <a:endParaRPr lang="en-US" sz="4000" b="1" spc="-7" dirty="0">
              <a:latin typeface="Verdana" panose="020B0604030504040204" pitchFamily="34" charset="0"/>
              <a:ea typeface="Verdana" panose="020B0604030504040204" pitchFamily="34" charset="0"/>
              <a:cs typeface="Segoe UI" panose="020B0502040204020203" pitchFamily="34" charset="0"/>
            </a:endParaRPr>
          </a:p>
        </p:txBody>
      </p:sp>
      <p:sp>
        <p:nvSpPr>
          <p:cNvPr id="12" name="object 3">
            <a:extLst>
              <a:ext uri="{FF2B5EF4-FFF2-40B4-BE49-F238E27FC236}">
                <a16:creationId xmlns:a16="http://schemas.microsoft.com/office/drawing/2014/main" id="{85064F9B-2DCD-40E5-9642-B912F1F745FF}"/>
              </a:ext>
            </a:extLst>
          </p:cNvPr>
          <p:cNvSpPr txBox="1"/>
          <p:nvPr/>
        </p:nvSpPr>
        <p:spPr>
          <a:xfrm>
            <a:off x="669916" y="3778072"/>
            <a:ext cx="10850563" cy="1593812"/>
          </a:xfrm>
          <a:prstGeom prst="rect">
            <a:avLst/>
          </a:prstGeom>
        </p:spPr>
        <p:txBody>
          <a:bodyPr vert="horz" wrap="square" lIns="0" tIns="16933" rIns="0" bIns="0" rtlCol="0">
            <a:spAutoFit/>
          </a:bodyPr>
          <a:lstStyle/>
          <a:p>
            <a:pPr marR="0" algn="just">
              <a:spcBef>
                <a:spcPts val="0"/>
              </a:spcBef>
            </a:pPr>
            <a:r>
              <a:rPr lang="mn-MN" sz="2400" b="1" i="1" spc="-7" dirty="0">
                <a:solidFill>
                  <a:schemeClr val="accent5">
                    <a:lumMod val="50000"/>
                  </a:schemeClr>
                </a:solidFill>
                <a:latin typeface="Segoe UI" panose="020B0502040204020203" pitchFamily="34" charset="0"/>
                <a:cs typeface="Segoe UI" panose="020B0502040204020203" pitchFamily="34" charset="0"/>
              </a:rPr>
              <a:t>А</a:t>
            </a:r>
            <a:r>
              <a:rPr lang="ru-RU" sz="2400" b="1" i="1" spc="-7" dirty="0">
                <a:solidFill>
                  <a:schemeClr val="accent5">
                    <a:lumMod val="50000"/>
                  </a:schemeClr>
                </a:solidFill>
                <a:latin typeface="Segoe UI" panose="020B0502040204020203" pitchFamily="34" charset="0"/>
                <a:cs typeface="Segoe UI" panose="020B0502040204020203" pitchFamily="34" charset="0"/>
              </a:rPr>
              <a:t>рга техник</a:t>
            </a:r>
            <a:r>
              <a:rPr lang="mn-MN" sz="2400" b="1" i="1" spc="-7" dirty="0">
                <a:solidFill>
                  <a:schemeClr val="accent5">
                    <a:lumMod val="50000"/>
                  </a:schemeClr>
                </a:solidFill>
                <a:latin typeface="Segoe UI" panose="020B0502040204020203" pitchFamily="34" charset="0"/>
                <a:cs typeface="Segoe UI" panose="020B0502040204020203" pitchFamily="34" charset="0"/>
              </a:rPr>
              <a:t>үүд: </a:t>
            </a:r>
            <a:r>
              <a:rPr lang="mn-MN" sz="2400" spc="-7" dirty="0">
                <a:latin typeface="Segoe UI" panose="020B0502040204020203" pitchFamily="34" charset="0"/>
                <a:cs typeface="Segoe UI" panose="020B0502040204020203" pitchFamily="34" charset="0"/>
              </a:rPr>
              <a:t>Статик/динамик менежмент, Идэвхжлийн бичлэг </a:t>
            </a:r>
            <a:r>
              <a:rPr lang="en-US" sz="2400" spc="-7" dirty="0">
                <a:latin typeface="Segoe UI" panose="020B0502040204020203" pitchFamily="34" charset="0"/>
                <a:cs typeface="Segoe UI" panose="020B0502040204020203" pitchFamily="34" charset="0"/>
              </a:rPr>
              <a:t>(Activation record)</a:t>
            </a:r>
            <a:r>
              <a:rPr lang="mn-MN" sz="2400" spc="-7" dirty="0">
                <a:latin typeface="Segoe UI" panose="020B0502040204020203" pitchFamily="34" charset="0"/>
                <a:cs typeface="Segoe UI" panose="020B0502040204020203" pitchFamily="34" charset="0"/>
              </a:rPr>
              <a:t>, Стэк</a:t>
            </a:r>
            <a:r>
              <a:rPr lang="en-US" sz="2400" spc="-7" dirty="0">
                <a:latin typeface="Segoe UI" panose="020B0502040204020203" pitchFamily="34" charset="0"/>
                <a:cs typeface="Segoe UI" panose="020B0502040204020203" pitchFamily="34" charset="0"/>
              </a:rPr>
              <a:t> (Stack)</a:t>
            </a:r>
            <a:r>
              <a:rPr lang="mn-MN" sz="2400" spc="-7" dirty="0">
                <a:latin typeface="Segoe UI" panose="020B0502040204020203" pitchFamily="34" charset="0"/>
                <a:cs typeface="Segoe UI" panose="020B0502040204020203" pitchFamily="34" charset="0"/>
              </a:rPr>
              <a:t>/Овоолго </a:t>
            </a:r>
            <a:r>
              <a:rPr lang="en-US" sz="2400" spc="-7" dirty="0">
                <a:latin typeface="Segoe UI" panose="020B0502040204020203" pitchFamily="34" charset="0"/>
                <a:cs typeface="Segoe UI" panose="020B0502040204020203" pitchFamily="34" charset="0"/>
              </a:rPr>
              <a:t>(Heap)</a:t>
            </a:r>
            <a:r>
              <a:rPr lang="mn-MN" sz="2400" spc="-7" dirty="0">
                <a:latin typeface="Segoe UI" panose="020B0502040204020203" pitchFamily="34" charset="0"/>
                <a:cs typeface="Segoe UI" panose="020B0502040204020203" pitchFamily="34" charset="0"/>
              </a:rPr>
              <a:t> хэрэглэх, </a:t>
            </a:r>
            <a:r>
              <a:rPr lang="en-US" sz="2400" spc="-7" dirty="0">
                <a:latin typeface="Segoe UI" panose="020B0502040204020203" pitchFamily="34" charset="0"/>
                <a:cs typeface="Segoe UI" panose="020B0502040204020203" pitchFamily="34" charset="0"/>
              </a:rPr>
              <a:t>(</a:t>
            </a:r>
            <a:r>
              <a:rPr lang="en-US" sz="2400" i="1" spc="-7" dirty="0">
                <a:latin typeface="Segoe UI" panose="020B0502040204020203" pitchFamily="34" charset="0"/>
                <a:cs typeface="Segoe UI" panose="020B0502040204020203" pitchFamily="34" charset="0"/>
              </a:rPr>
              <a:t>Х</a:t>
            </a:r>
            <a:r>
              <a:rPr lang="mn-MN" sz="2400" i="1" spc="-7" dirty="0">
                <a:latin typeface="Segoe UI" panose="020B0502040204020203" pitchFamily="34" charset="0"/>
                <a:cs typeface="Segoe UI" panose="020B0502040204020203" pitchFamily="34" charset="0"/>
              </a:rPr>
              <a:t>амрах хүрээний дүрмийн хэрэгжилтүүлэлтийн дата бүтэц, механизмууд</a:t>
            </a:r>
            <a:r>
              <a:rPr lang="en-US" sz="2400" i="1" spc="-7" dirty="0">
                <a:latin typeface="Segoe UI" panose="020B0502040204020203" pitchFamily="34" charset="0"/>
                <a:cs typeface="Segoe UI" panose="020B0502040204020203" pitchFamily="34" charset="0"/>
              </a:rPr>
              <a:t> –</a:t>
            </a:r>
            <a:r>
              <a:rPr lang="mn-MN" sz="2400" i="1" spc="-7" dirty="0">
                <a:latin typeface="Segoe UI" panose="020B0502040204020203" pitchFamily="34" charset="0"/>
                <a:cs typeface="Segoe UI" panose="020B0502040204020203" pitchFamily="34" charset="0"/>
              </a:rPr>
              <a:t> дараагийн лекц</a:t>
            </a:r>
            <a:r>
              <a:rPr lang="en-US" sz="2400" i="1" spc="-7" dirty="0">
                <a:latin typeface="Segoe UI" panose="020B0502040204020203" pitchFamily="34" charset="0"/>
                <a:cs typeface="Segoe UI" panose="020B0502040204020203" pitchFamily="34" charset="0"/>
              </a:rPr>
              <a:t>)</a:t>
            </a:r>
          </a:p>
          <a:p>
            <a:pPr algn="r">
              <a:lnSpc>
                <a:spcPct val="107000"/>
              </a:lnSpc>
              <a:spcBef>
                <a:spcPts val="800"/>
              </a:spcBef>
              <a:spcAft>
                <a:spcPts val="800"/>
              </a:spcAft>
            </a:pPr>
            <a:r>
              <a:rPr lang="en-US" sz="2400" i="1" spc="-7" dirty="0">
                <a:latin typeface="Segoe UI" panose="020B0502040204020203" pitchFamily="34" charset="0"/>
                <a:cs typeface="Segoe UI" panose="020B0502040204020203" pitchFamily="34" charset="0"/>
              </a:rPr>
              <a:t>Garbage-collection:</a:t>
            </a:r>
            <a:r>
              <a:rPr lang="mn-MN" sz="2400" i="1" spc="-7" dirty="0">
                <a:latin typeface="Segoe UI" panose="020B0502040204020203" pitchFamily="34" charset="0"/>
                <a:cs typeface="Segoe UI" panose="020B0502040204020203" pitchFamily="34" charset="0"/>
              </a:rPr>
              <a:t> Овоолго дээрх СО хуваарилалтын автомат сэргээлт</a:t>
            </a:r>
          </a:p>
        </p:txBody>
      </p:sp>
      <p:sp>
        <p:nvSpPr>
          <p:cNvPr id="13" name="TextBox 12">
            <a:extLst>
              <a:ext uri="{FF2B5EF4-FFF2-40B4-BE49-F238E27FC236}">
                <a16:creationId xmlns:a16="http://schemas.microsoft.com/office/drawing/2014/main" id="{5E778E6E-F24E-4D9A-9B00-CD9F7ABA62A6}"/>
              </a:ext>
            </a:extLst>
          </p:cNvPr>
          <p:cNvSpPr txBox="1"/>
          <p:nvPr/>
        </p:nvSpPr>
        <p:spPr>
          <a:xfrm>
            <a:off x="669916" y="5659402"/>
            <a:ext cx="10850563" cy="847733"/>
          </a:xfrm>
          <a:prstGeom prst="rect">
            <a:avLst/>
          </a:prstGeom>
          <a:noFill/>
        </p:spPr>
        <p:txBody>
          <a:bodyPr wrap="square">
            <a:spAutoFit/>
          </a:bodyPr>
          <a:lstStyle/>
          <a:p>
            <a:pPr marR="0" algn="ctr">
              <a:lnSpc>
                <a:spcPct val="107000"/>
              </a:lnSpc>
              <a:spcBef>
                <a:spcPts val="0"/>
              </a:spcBef>
              <a:spcAft>
                <a:spcPts val="800"/>
              </a:spcAft>
            </a:pPr>
            <a:r>
              <a:rPr lang="mn-MN" sz="2400" b="1" spc="-7" dirty="0">
                <a:latin typeface="Verdana" panose="020B0604030504040204" pitchFamily="34" charset="0"/>
                <a:ea typeface="Verdana" panose="020B0604030504040204" pitchFamily="34" charset="0"/>
                <a:cs typeface="Segoe UI" panose="020B0502040204020203" pitchFamily="34" charset="0"/>
              </a:rPr>
              <a:t>Физик машины хувьд үнэхээр энгийн байвал дээд түвшний хэлний хийсвэр машины хувьд харьцангуй бэрхшээлтэй</a:t>
            </a:r>
          </a:p>
        </p:txBody>
      </p:sp>
    </p:spTree>
    <p:extLst>
      <p:ext uri="{BB962C8B-B14F-4D97-AF65-F5344CB8AC3E}">
        <p14:creationId xmlns:p14="http://schemas.microsoft.com/office/powerpoint/2010/main" val="285942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2630905"/>
            <a:ext cx="10850569" cy="3693319"/>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Доод түвшний хийсвэр машин:</a:t>
            </a:r>
            <a:r>
              <a:rPr lang="mn-MN" sz="2400" dirty="0">
                <a:latin typeface="Segoe UI" panose="020B0502040204020203" pitchFamily="34" charset="0"/>
                <a:ea typeface="Calibri" panose="020F0502020204030204" pitchFamily="34" charset="0"/>
                <a:cs typeface="Segoe UI" panose="020B0502040204020203" pitchFamily="34" charset="0"/>
              </a:rPr>
              <a:t> Маш энгийн, бүхэлдээ </a:t>
            </a:r>
            <a:r>
              <a:rPr lang="mn-MN" sz="2400"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rPr>
              <a:t>статик</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Программын биелэлт эхлэхээс өмнө</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Машин хэл дээрх программ, датаг санах ойд ачаалан дуусах хүртэл хадгална</a:t>
            </a:r>
          </a:p>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Дээд түвшний хийсвэр машин:</a:t>
            </a:r>
            <a:r>
              <a:rPr lang="mn-MN" sz="2400" dirty="0">
                <a:latin typeface="Segoe UI" panose="020B0502040204020203" pitchFamily="34" charset="0"/>
                <a:ea typeface="Calibri" panose="020F0502020204030204" pitchFamily="34" charset="0"/>
                <a:cs typeface="Segoe UI" panose="020B0502040204020203" pitchFamily="34" charset="0"/>
              </a:rPr>
              <a:t> Статик хангалтгүй, </a:t>
            </a:r>
            <a:r>
              <a:rPr lang="mn-MN" sz="2400"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rPr>
              <a:t>динамик</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Рекурс:</a:t>
            </a:r>
            <a:r>
              <a:rPr lang="mn-MN" sz="2200" dirty="0">
                <a:latin typeface="Segoe UI" panose="020B0502040204020203" pitchFamily="34" charset="0"/>
                <a:ea typeface="Calibri" panose="020F0502020204030204" pitchFamily="34" charset="0"/>
                <a:cs typeface="Segoe UI" panose="020B0502040204020203" pitchFamily="34" charset="0"/>
              </a:rPr>
              <a:t> Идэвхтэй зэрэгцээ дуудалт</a:t>
            </a:r>
            <a:r>
              <a:rPr lang="en-US" sz="2200" dirty="0">
                <a:latin typeface="Segoe UI" panose="020B0502040204020203" pitchFamily="34" charset="0"/>
                <a:ea typeface="Calibri" panose="020F0502020204030204" pitchFamily="34" charset="0"/>
                <a:cs typeface="Segoe UI" panose="020B0502040204020203" pitchFamily="34" charset="0"/>
              </a:rPr>
              <a:t> – </a:t>
            </a:r>
            <a:r>
              <a:rPr lang="mn-MN" sz="2200" dirty="0">
                <a:latin typeface="Segoe UI" panose="020B0502040204020203" pitchFamily="34" charset="0"/>
                <a:ea typeface="Calibri" panose="020F0502020204030204" pitchFamily="34" charset="0"/>
                <a:cs typeface="Segoe UI" panose="020B0502040204020203" pitchFamily="34" charset="0"/>
              </a:rPr>
              <a:t>параметрүүд, завсрын үр дүн, буцах хаяг</a:t>
            </a:r>
          </a:p>
          <a:p>
            <a:pPr marL="342900" indent="-342900">
              <a:spcBef>
                <a:spcPts val="12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Стэк</a:t>
            </a:r>
            <a:r>
              <a:rPr lang="mn-MN" sz="2400" i="1" dirty="0">
                <a:latin typeface="Segoe UI" panose="020B0502040204020203" pitchFamily="34" charset="0"/>
                <a:ea typeface="Calibri" panose="020F0502020204030204" pitchFamily="34" charset="0"/>
                <a:cs typeface="Segoe UI" panose="020B0502040204020203" pitchFamily="34" charset="0"/>
              </a:rPr>
              <a:t> – </a:t>
            </a:r>
            <a:r>
              <a:rPr lang="en-US" sz="2400" i="1" dirty="0">
                <a:latin typeface="Segoe UI" panose="020B0502040204020203" pitchFamily="34" charset="0"/>
                <a:ea typeface="Calibri" panose="020F0502020204030204" pitchFamily="34" charset="0"/>
                <a:cs typeface="Segoe UI" panose="020B0502040204020203" pitchFamily="34" charset="0"/>
              </a:rPr>
              <a:t>LIFO (Last In First Out)</a:t>
            </a:r>
            <a:r>
              <a:rPr lang="mn-MN" sz="2400" i="1"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 Биелэлтийн явцад хуваарилах, чөлөөлөх</a:t>
            </a:r>
            <a:r>
              <a:rPr lang="mn-MN" sz="2200" dirty="0">
                <a:latin typeface="Segoe UI" panose="020B0502040204020203" pitchFamily="34" charset="0"/>
                <a:ea typeface="Calibri" panose="020F0502020204030204" pitchFamily="34" charset="0"/>
                <a:cs typeface="Segoe UI" panose="020B0502040204020203" pitchFamily="34" charset="0"/>
              </a:rPr>
              <a:t> </a:t>
            </a:r>
          </a:p>
          <a:p>
            <a:pPr marL="342900" indent="-342900">
              <a:spcBef>
                <a:spcPts val="1200"/>
              </a:spcBef>
              <a:buFont typeface="Arial" panose="020B0604020202020204" pitchFamily="34" charset="0"/>
              <a:buChar char="•"/>
            </a:pPr>
            <a:r>
              <a:rPr lang="mn-MN" sz="2400" b="1" dirty="0">
                <a:latin typeface="Segoe UI" panose="020B0502040204020203" pitchFamily="34" charset="0"/>
                <a:ea typeface="Calibri" panose="020F0502020204030204" pitchFamily="34" charset="0"/>
                <a:cs typeface="Segoe UI" panose="020B0502040204020203" pitchFamily="34" charset="0"/>
              </a:rPr>
              <a:t>Овоолго</a:t>
            </a:r>
            <a:r>
              <a:rPr lang="en-US" sz="2400" b="1" dirty="0">
                <a:latin typeface="Segoe UI" panose="020B0502040204020203" pitchFamily="34" charset="0"/>
                <a:ea typeface="Calibri" panose="020F0502020204030204" pitchFamily="34" charset="0"/>
                <a:cs typeface="Segoe UI" panose="020B0502040204020203" pitchFamily="34" charset="0"/>
              </a:rPr>
              <a:t> (Heap)</a:t>
            </a:r>
            <a:r>
              <a:rPr lang="mn-MN" sz="2400" dirty="0">
                <a:latin typeface="Segoe UI" panose="020B0502040204020203" pitchFamily="34" charset="0"/>
                <a:ea typeface="Calibri" panose="020F0502020204030204" pitchFamily="34" charset="0"/>
                <a:cs typeface="Segoe UI" panose="020B0502040204020203" pitchFamily="34" charset="0"/>
              </a:rPr>
              <a:t> – Ил </a:t>
            </a:r>
            <a:r>
              <a:rPr lang="en-US" sz="2400" dirty="0">
                <a:latin typeface="Segoe UI" panose="020B0502040204020203" pitchFamily="34" charset="0"/>
                <a:ea typeface="Calibri" panose="020F0502020204030204" pitchFamily="34" charset="0"/>
                <a:cs typeface="Segoe UI" panose="020B0502040204020203" pitchFamily="34" charset="0"/>
              </a:rPr>
              <a:t>(explicit)</a:t>
            </a:r>
            <a:r>
              <a:rPr lang="mn-MN" sz="2400" dirty="0">
                <a:latin typeface="Segoe UI" panose="020B0502040204020203" pitchFamily="34" charset="0"/>
                <a:ea typeface="Calibri" panose="020F0502020204030204" pitchFamily="34" charset="0"/>
                <a:cs typeface="Segoe UI" panose="020B0502040204020203" pitchFamily="34" charset="0"/>
              </a:rPr>
              <a:t> хуваарилалт/чөлөөлөлт</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Жнь: С хэлний </a:t>
            </a:r>
            <a:r>
              <a:rPr lang="en-US" sz="2200" dirty="0">
                <a:latin typeface="Bahnschrift" panose="020B0502040204020203" pitchFamily="34" charset="0"/>
                <a:ea typeface="Calibri" panose="020F0502020204030204" pitchFamily="34" charset="0"/>
                <a:cs typeface="Segoe UI" panose="020B0502040204020203" pitchFamily="34" charset="0"/>
              </a:rPr>
              <a:t>malloc, free</a:t>
            </a:r>
            <a:r>
              <a:rPr lang="mn-MN" sz="2200" dirty="0">
                <a:latin typeface="Bahnschrift"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дараалал харгалзахгүй</a:t>
            </a:r>
            <a:endParaRPr lang="en-US" sz="2200" dirty="0">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03956" y="444279"/>
            <a:ext cx="911652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СО-н менежментийн техник аргачлал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916418"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70715" y="444279"/>
            <a:ext cx="166514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
        <p:nvSpPr>
          <p:cNvPr id="8" name="ïṩḻïďè">
            <a:extLst>
              <a:ext uri="{FF2B5EF4-FFF2-40B4-BE49-F238E27FC236}">
                <a16:creationId xmlns:a16="http://schemas.microsoft.com/office/drawing/2014/main" id="{CF1A2FA9-78CB-44A4-83A8-7B93B4BD5D2B}"/>
              </a:ext>
            </a:extLst>
          </p:cNvPr>
          <p:cNvSpPr/>
          <p:nvPr/>
        </p:nvSpPr>
        <p:spPr bwMode="auto">
          <a:xfrm>
            <a:off x="669916" y="1129413"/>
            <a:ext cx="10850567" cy="1501492"/>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b="1" i="1" dirty="0">
                <a:latin typeface="Segoe UI" panose="020B0502040204020203" pitchFamily="34" charset="0"/>
                <a:cs typeface="Segoe UI" panose="020B0502040204020203" pitchFamily="34" charset="0"/>
              </a:rPr>
              <a:t>Программ, өгөгдөлд зориулсан санах ойн хуваарилалтыг удирддаг</a:t>
            </a:r>
            <a:r>
              <a:rPr lang="en-US" sz="2400" b="1" i="1" dirty="0">
                <a:latin typeface="Segoe UI" panose="020B0502040204020203" pitchFamily="34" charset="0"/>
                <a:cs typeface="Segoe UI" panose="020B0502040204020203" pitchFamily="34" charset="0"/>
              </a:rPr>
              <a:t>:</a:t>
            </a:r>
            <a:r>
              <a:rPr lang="mn-MN" sz="2400" i="1" dirty="0">
                <a:latin typeface="Segoe UI" panose="020B0502040204020203" pitchFamily="34" charset="0"/>
                <a:cs typeface="Segoe UI" panose="020B0502040204020203" pitchFamily="34" charset="0"/>
              </a:rPr>
              <a:t> </a:t>
            </a:r>
          </a:p>
          <a:p>
            <a:pPr algn="ctr"/>
            <a:r>
              <a:rPr lang="mn-MN" sz="2200" i="1" dirty="0">
                <a:latin typeface="Segoe UI" panose="020B0502040204020203" pitchFamily="34" charset="0"/>
                <a:cs typeface="Segoe UI" panose="020B0502040204020203" pitchFamily="34" charset="0"/>
              </a:rPr>
              <a:t>Санах ойд ямар эрэмбээр байрлах</a:t>
            </a:r>
            <a:r>
              <a:rPr lang="en-US" sz="2200" i="1" dirty="0">
                <a:latin typeface="Segoe UI" panose="020B0502040204020203" pitchFamily="34" charset="0"/>
                <a:cs typeface="Segoe UI" panose="020B0502040204020203" pitchFamily="34" charset="0"/>
              </a:rPr>
              <a:t>;</a:t>
            </a:r>
            <a:r>
              <a:rPr lang="mn-MN" sz="2200" i="1" dirty="0">
                <a:latin typeface="Segoe UI" panose="020B0502040204020203" pitchFamily="34" charset="0"/>
                <a:cs typeface="Segoe UI" panose="020B0502040204020203" pitchFamily="34" charset="0"/>
              </a:rPr>
              <a:t> Хэр их хугацаанд байрших</a:t>
            </a:r>
            <a:r>
              <a:rPr lang="en-US" sz="2200" i="1" dirty="0">
                <a:latin typeface="Segoe UI" panose="020B0502040204020203" pitchFamily="34" charset="0"/>
                <a:cs typeface="Segoe UI" panose="020B0502040204020203" pitchFamily="34" charset="0"/>
              </a:rPr>
              <a:t>; </a:t>
            </a:r>
            <a:r>
              <a:rPr lang="mn-MN" sz="2200" i="1" dirty="0">
                <a:latin typeface="Segoe UI" panose="020B0502040204020203" pitchFamily="34" charset="0"/>
                <a:cs typeface="Segoe UI" panose="020B0502040204020203" pitchFamily="34" charset="0"/>
              </a:rPr>
              <a:t>СО-оос мэдээлэл авахад ямар туслах бүтэц шаардлагатайг тодорхойлдог. </a:t>
            </a:r>
          </a:p>
        </p:txBody>
      </p:sp>
    </p:spTree>
    <p:extLst>
      <p:ext uri="{BB962C8B-B14F-4D97-AF65-F5344CB8AC3E}">
        <p14:creationId xmlns:p14="http://schemas.microsoft.com/office/powerpoint/2010/main" val="210695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СО-н статик менежмент</a:t>
            </a:r>
            <a:endParaRPr lang="en-US" b="0" dirty="0">
              <a:solidFill>
                <a:srgbClr val="7030A0"/>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8FC32C66-877C-47B0-8D30-6AE1EC4B81D4}"/>
              </a:ext>
            </a:extLst>
          </p:cNvPr>
          <p:cNvSpPr txBox="1"/>
          <p:nvPr/>
        </p:nvSpPr>
        <p:spPr>
          <a:xfrm>
            <a:off x="640885" y="1031787"/>
            <a:ext cx="10879598" cy="529375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Биелэлтээс өмнө</a:t>
            </a:r>
            <a:r>
              <a:rPr lang="en-US" sz="2400" dirty="0">
                <a:latin typeface="Segoe UI" panose="020B0502040204020203" pitchFamily="34" charset="0"/>
                <a:ea typeface="Calibri" panose="020F0502020204030204" pitchFamily="34" charset="0"/>
                <a:cs typeface="Segoe UI" panose="020B0502040204020203" pitchFamily="34" charset="0"/>
              </a:rPr>
              <a:t> с</a:t>
            </a:r>
            <a:r>
              <a:rPr lang="mn-MN" sz="2400" dirty="0">
                <a:latin typeface="Segoe UI" panose="020B0502040204020203" pitchFamily="34" charset="0"/>
                <a:ea typeface="Calibri" panose="020F0502020204030204" pitchFamily="34" charset="0"/>
                <a:cs typeface="Segoe UI" panose="020B0502040204020203" pitchFamily="34" charset="0"/>
              </a:rPr>
              <a:t>анах ойн тогтмол бүсэд компилятор хадгална</a:t>
            </a:r>
          </a:p>
          <a:p>
            <a:pPr marL="800100" lvl="1" indent="-342900">
              <a:spcBef>
                <a:spcPts val="600"/>
              </a:spcBef>
              <a:buFont typeface="Arial" panose="020B0604020202020204" pitchFamily="34" charset="0"/>
              <a:buChar char="•"/>
            </a:pP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Глобал хувьсагч</a:t>
            </a:r>
          </a:p>
          <a:p>
            <a:pPr marL="800100" lvl="1" indent="-342900">
              <a:spcBef>
                <a:spcPts val="600"/>
              </a:spcBef>
              <a:buFont typeface="Arial" panose="020B0604020202020204" pitchFamily="34" charset="0"/>
              <a:buChar char="•"/>
            </a:pP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Объект кодын заавар:</a:t>
            </a:r>
            <a:r>
              <a:rPr lang="mn-MN" sz="2200" dirty="0">
                <a:latin typeface="Segoe UI" panose="020B0502040204020203" pitchFamily="34" charset="0"/>
                <a:ea typeface="Calibri" panose="020F0502020204030204" pitchFamily="34" charset="0"/>
                <a:cs typeface="Segoe UI" panose="020B0502040204020203" pitchFamily="34" charset="0"/>
              </a:rPr>
              <a:t> программ биелэгдэх явцад өөрчлөгддөггүй</a:t>
            </a:r>
          </a:p>
          <a:p>
            <a:pPr marL="800100" lvl="1" indent="-342900">
              <a:spcBef>
                <a:spcPts val="600"/>
              </a:spcBef>
              <a:buFont typeface="Arial" panose="020B0604020202020204" pitchFamily="34" charset="0"/>
              <a:buChar char="•"/>
            </a:pP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Тогтмол:</a:t>
            </a:r>
            <a:r>
              <a:rPr lang="mn-MN" sz="2200" dirty="0">
                <a:latin typeface="Segoe UI" panose="020B0502040204020203" pitchFamily="34" charset="0"/>
                <a:ea typeface="Calibri" panose="020F0502020204030204" pitchFamily="34" charset="0"/>
                <a:cs typeface="Segoe UI" panose="020B0502040204020203" pitchFamily="34" charset="0"/>
              </a:rPr>
              <a:t> компиляцын явцад өөр үл мэдэгдэгчээс хамаараагүй бол</a:t>
            </a:r>
          </a:p>
          <a:p>
            <a:pPr marL="800100" lvl="1" indent="-342900">
              <a:spcBef>
                <a:spcPts val="600"/>
              </a:spcBef>
              <a:buFont typeface="Arial" panose="020B0604020202020204" pitchFamily="34" charset="0"/>
              <a:buChar char="•"/>
            </a:pP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Compiler-Generated tables</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a:t>
            </a:r>
            <a:r>
              <a:rPr lang="mn-MN" sz="22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хэлийг ажиллуулахад шаардагдах мэдээллүүд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нэрийг хянан барьж байх, төрөл шалгах, хаягдал цуглуулах ...</a:t>
            </a:r>
            <a:r>
              <a:rPr lang="en-US" sz="2200" dirty="0">
                <a:latin typeface="Segoe UI" panose="020B0502040204020203" pitchFamily="34" charset="0"/>
                <a:ea typeface="Calibri" panose="020F0502020204030204" pitchFamily="34" charset="0"/>
                <a:cs typeface="Segoe UI" panose="020B0502040204020203" pitchFamily="34" charset="0"/>
              </a:rPr>
              <a:t>)</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Хэл нь рекурс дэмждэггүй бол хэлний бусад бүрдэл хэсгийн санах ойг статик байдлаар байгуулах боломжтой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Дэд программыг өөрийн </a:t>
            </a:r>
            <a:r>
              <a:rPr lang="mn-MN" sz="2200" dirty="0">
                <a:solidFill>
                  <a:srgbClr val="7030A0"/>
                </a:solidFill>
                <a:latin typeface="Segoe UI" panose="020B0502040204020203" pitchFamily="34" charset="0"/>
                <a:ea typeface="Calibri" panose="020F0502020204030204" pitchFamily="34" charset="0"/>
                <a:cs typeface="Segoe UI" panose="020B0502040204020203" pitchFamily="34" charset="0"/>
              </a:rPr>
              <a:t>мэдээллээ</a:t>
            </a:r>
            <a:r>
              <a:rPr lang="mn-MN" sz="2200" dirty="0">
                <a:latin typeface="Segoe UI" panose="020B0502040204020203" pitchFamily="34" charset="0"/>
                <a:ea typeface="Calibri" panose="020F0502020204030204" pitchFamily="34" charset="0"/>
                <a:cs typeface="Segoe UI" panose="020B0502040204020203" pitchFamily="34" charset="0"/>
              </a:rPr>
              <a:t> хадгалж байгаа санах ойн хэсэгт статикаар холбодог.</a:t>
            </a:r>
          </a:p>
          <a:p>
            <a:pPr marL="1257300" lvl="2" indent="-342900">
              <a:spcBef>
                <a:spcPts val="600"/>
              </a:spcBef>
              <a:buFont typeface="Arial" panose="020B0604020202020204" pitchFamily="34" charset="0"/>
              <a:buChar char="•"/>
            </a:pPr>
            <a:r>
              <a:rPr lang="mn-MN" sz="2000" i="1" dirty="0">
                <a:solidFill>
                  <a:srgbClr val="7030A0"/>
                </a:solidFill>
                <a:latin typeface="Segoe UI" panose="020B0502040204020203" pitchFamily="34" charset="0"/>
                <a:ea typeface="Calibri" panose="020F0502020204030204" pitchFamily="34" charset="0"/>
                <a:cs typeface="Segoe UI" panose="020B0502040204020203" pitchFamily="34" charset="0"/>
              </a:rPr>
              <a:t>Локал хувьсагч</a:t>
            </a:r>
            <a:r>
              <a:rPr lang="mn-MN" sz="20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mn-MN" sz="2000" i="1" dirty="0">
                <a:solidFill>
                  <a:srgbClr val="7030A0"/>
                </a:solidFill>
                <a:latin typeface="Segoe UI" panose="020B0502040204020203" pitchFamily="34" charset="0"/>
                <a:ea typeface="Calibri" panose="020F0502020204030204" pitchFamily="34" charset="0"/>
                <a:cs typeface="Segoe UI" panose="020B0502040204020203" pitchFamily="34" charset="0"/>
              </a:rPr>
              <a:t>Процедурын боломжит параметрүүд</a:t>
            </a:r>
            <a:r>
              <a:rPr lang="en-US" sz="20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mn-MN" sz="2000" i="1" dirty="0">
                <a:solidFill>
                  <a:srgbClr val="7030A0"/>
                </a:solidFill>
                <a:latin typeface="Segoe UI" panose="020B0502040204020203" pitchFamily="34" charset="0"/>
                <a:ea typeface="Calibri" panose="020F0502020204030204" pitchFamily="34" charset="0"/>
                <a:cs typeface="Segoe UI" panose="020B0502040204020203" pitchFamily="34" charset="0"/>
              </a:rPr>
              <a:t>Буцах хаяг</a:t>
            </a:r>
            <a:r>
              <a:rPr lang="mn-MN" sz="20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mn-MN" sz="2000" i="1" dirty="0">
                <a:solidFill>
                  <a:srgbClr val="7030A0"/>
                </a:solidFill>
                <a:latin typeface="Segoe UI" panose="020B0502040204020203" pitchFamily="34" charset="0"/>
                <a:ea typeface="Calibri" panose="020F0502020204030204" pitchFamily="34" charset="0"/>
                <a:cs typeface="Segoe UI" panose="020B0502040204020203" pitchFamily="34" charset="0"/>
              </a:rPr>
              <a:t>Түр утгууд</a:t>
            </a:r>
            <a:endParaRPr lang="en-US" sz="2000" dirty="0">
              <a:latin typeface="Segoe UI" panose="020B0502040204020203" pitchFamily="34" charset="0"/>
              <a:ea typeface="Calibri" panose="020F0502020204030204" pitchFamily="34" charset="0"/>
              <a:cs typeface="Segoe UI" panose="020B0502040204020203" pitchFamily="34" charset="0"/>
            </a:endParaRPr>
          </a:p>
          <a:p>
            <a:pPr marL="1257300" lvl="2" indent="-342900">
              <a:spcBef>
                <a:spcPts val="600"/>
              </a:spcBef>
              <a:buFont typeface="Arial" panose="020B0604020202020204" pitchFamily="34" charset="0"/>
              <a:buChar char="•"/>
            </a:pPr>
            <a:r>
              <a:rPr lang="mn-MN" sz="2000" dirty="0">
                <a:solidFill>
                  <a:srgbClr val="7030A0"/>
                </a:solidFill>
                <a:latin typeface="Segoe UI" panose="020B0502040204020203" pitchFamily="34" charset="0"/>
                <a:ea typeface="Calibri" panose="020F0502020204030204" pitchFamily="34" charset="0"/>
                <a:cs typeface="Segoe UI" panose="020B0502040204020203" pitchFamily="34" charset="0"/>
              </a:rPr>
              <a:t>“</a:t>
            </a:r>
            <a:r>
              <a:rPr lang="en-US" sz="2000" dirty="0">
                <a:solidFill>
                  <a:srgbClr val="7030A0"/>
                </a:solidFill>
                <a:latin typeface="Segoe UI" panose="020B0502040204020203" pitchFamily="34" charset="0"/>
                <a:ea typeface="Calibri" panose="020F0502020204030204" pitchFamily="34" charset="0"/>
                <a:cs typeface="Segoe UI" panose="020B0502040204020203" pitchFamily="34" charset="0"/>
              </a:rPr>
              <a:t>Bookkeeping“</a:t>
            </a:r>
            <a:r>
              <a:rPr lang="mn-MN" sz="2000" dirty="0">
                <a:latin typeface="Segoe UI" panose="020B0502040204020203" pitchFamily="34" charset="0"/>
                <a:ea typeface="Calibri" panose="020F0502020204030204" pitchFamily="34" charset="0"/>
                <a:cs typeface="Segoe UI" panose="020B0502040204020203" pitchFamily="34" charset="0"/>
              </a:rPr>
              <a:t>: регистрт хадгалагдсан утгууд, дибагт зориулагдсан мэдээлэл ...</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Нэг процедурын үргэлжилсэн дуудалт нь санах ойгоо дундаа хэрэглэдэг. </a:t>
            </a:r>
          </a:p>
        </p:txBody>
      </p:sp>
    </p:spTree>
    <p:extLst>
      <p:ext uri="{BB962C8B-B14F-4D97-AF65-F5344CB8AC3E}">
        <p14:creationId xmlns:p14="http://schemas.microsoft.com/office/powerpoint/2010/main" val="239237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СО-н динамик менежмент: Стэк хэрэглээ</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EDD421C-FA85-4768-B2C7-8D76C7C5E9EE}"/>
                  </a:ext>
                </a:extLst>
              </p:cNvPr>
              <p:cNvSpPr txBox="1"/>
              <p:nvPr/>
            </p:nvSpPr>
            <p:spPr>
              <a:xfrm>
                <a:off x="640885" y="1031787"/>
                <a:ext cx="10879598" cy="5586145"/>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Орчин үеийн програмчлалын ихэнх хэл блок бүтцийг зөвшөөрдөг.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Мөрийн эсвэл процедурын блокуудад </a:t>
                </a:r>
                <a:r>
                  <a:rPr lang="en-US" sz="2200" dirty="0">
                    <a:latin typeface="Segoe UI" panose="020B0502040204020203" pitchFamily="34" charset="0"/>
                    <a:ea typeface="Calibri" panose="020F0502020204030204" pitchFamily="34" charset="0"/>
                    <a:cs typeface="Segoe UI" panose="020B0502040204020203" pitchFamily="34" charset="0"/>
                  </a:rPr>
                  <a:t>LIFO </a:t>
                </a:r>
                <a:r>
                  <a:rPr lang="mn-MN" sz="2200" dirty="0">
                    <a:latin typeface="Segoe UI" panose="020B0502040204020203" pitchFamily="34" charset="0"/>
                    <a:ea typeface="Calibri" panose="020F0502020204030204" pitchFamily="34" charset="0"/>
                    <a:cs typeface="Segoe UI" panose="020B0502040204020203" pitchFamily="34" charset="0"/>
                  </a:rPr>
                  <a:t>схемийг ашиглана</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А блокт байхад В блокруу орсон бол А-аас гарахын өмнө В-ээс гарсан байна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Блок бүрийн локал мэдээллийг хадгалсан стек хэрэглэх тохиромжтой</a:t>
                </a: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3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Ажиллах явцад, А блокт ороход зурагт үзүүлсэн шиг </a:t>
                </a:r>
                <a14:m>
                  <m:oMath xmlns:m="http://schemas.openxmlformats.org/officeDocument/2006/math">
                    <m:r>
                      <a:rPr lang="en-US" sz="2400" i="1" dirty="0" smtClean="0">
                        <a:latin typeface="Cambria Math" panose="02040503050406030204" pitchFamily="18" charset="0"/>
                        <a:ea typeface="Calibri" panose="020F0502020204030204" pitchFamily="34" charset="0"/>
                        <a:cs typeface="Segoe UI" panose="020B0502040204020203" pitchFamily="34" charset="0"/>
                      </a:rPr>
                      <m:t>𝑎</m:t>
                    </m:r>
                  </m:oMath>
                </a14:m>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ба </a:t>
                </a:r>
                <a14:m>
                  <m:oMath xmlns:m="http://schemas.openxmlformats.org/officeDocument/2006/math">
                    <m:r>
                      <a:rPr lang="en-US" sz="2400" i="1" dirty="0" smtClean="0">
                        <a:latin typeface="Cambria Math" panose="02040503050406030204" pitchFamily="18" charset="0"/>
                        <a:ea typeface="Calibri" panose="020F0502020204030204" pitchFamily="34" charset="0"/>
                        <a:cs typeface="Segoe UI" panose="020B0502040204020203" pitchFamily="34" charset="0"/>
                      </a:rPr>
                      <m:t>𝑏</m:t>
                    </m:r>
                  </m:oMath>
                </a14:m>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хувьсагчдыг багтаах хангалттай том зайг </a:t>
                </a:r>
                <a:r>
                  <a:rPr lang="en-US" sz="2400" i="1" dirty="0">
                    <a:latin typeface="Segoe UI" panose="020B0502040204020203" pitchFamily="34" charset="0"/>
                    <a:ea typeface="Calibri" panose="020F0502020204030204" pitchFamily="34" charset="0"/>
                    <a:cs typeface="Segoe UI" panose="020B0502040204020203" pitchFamily="34" charset="0"/>
                  </a:rPr>
                  <a:t>push</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үйлдлээр хуваарилдаг. </a:t>
                </a:r>
              </a:p>
            </p:txBody>
          </p:sp>
        </mc:Choice>
        <mc:Fallback>
          <p:sp>
            <p:nvSpPr>
              <p:cNvPr id="13" name="TextBox 12">
                <a:extLst>
                  <a:ext uri="{FF2B5EF4-FFF2-40B4-BE49-F238E27FC236}">
                    <a16:creationId xmlns:a16="http://schemas.microsoft.com/office/drawing/2014/main" id="{FEDD421C-FA85-4768-B2C7-8D76C7C5E9EE}"/>
                  </a:ext>
                </a:extLst>
              </p:cNvPr>
              <p:cNvSpPr txBox="1">
                <a:spLocks noRot="1" noChangeAspect="1" noMove="1" noResize="1" noEditPoints="1" noAdjustHandles="1" noChangeArrowheads="1" noChangeShapeType="1" noTextEdit="1"/>
              </p:cNvSpPr>
              <p:nvPr/>
            </p:nvSpPr>
            <p:spPr>
              <a:xfrm>
                <a:off x="640885" y="1031787"/>
                <a:ext cx="10879598" cy="5586145"/>
              </a:xfrm>
              <a:prstGeom prst="rect">
                <a:avLst/>
              </a:prstGeom>
              <a:blipFill>
                <a:blip r:embed="rId3"/>
                <a:stretch>
                  <a:fillRect l="-728" t="-763" r="-1064" b="-152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5042B6-34AA-401F-B6C0-E9ECDF6CA6B5}"/>
              </a:ext>
            </a:extLst>
          </p:cNvPr>
          <p:cNvPicPr/>
          <p:nvPr/>
        </p:nvPicPr>
        <p:blipFill>
          <a:blip r:embed="rId4"/>
          <a:stretch>
            <a:fillRect/>
          </a:stretch>
        </p:blipFill>
        <p:spPr>
          <a:xfrm>
            <a:off x="6145510" y="2739947"/>
            <a:ext cx="5374973" cy="2782077"/>
          </a:xfrm>
          <a:prstGeom prst="rect">
            <a:avLst/>
          </a:prstGeom>
        </p:spPr>
      </p:pic>
      <p:pic>
        <p:nvPicPr>
          <p:cNvPr id="14" name="Picture 13">
            <a:extLst>
              <a:ext uri="{FF2B5EF4-FFF2-40B4-BE49-F238E27FC236}">
                <a16:creationId xmlns:a16="http://schemas.microsoft.com/office/drawing/2014/main" id="{DEAA4765-DCFA-4753-A8B8-4B7064911959}"/>
              </a:ext>
            </a:extLst>
          </p:cNvPr>
          <p:cNvPicPr/>
          <p:nvPr/>
        </p:nvPicPr>
        <p:blipFill>
          <a:blip r:embed="rId5"/>
          <a:stretch>
            <a:fillRect/>
          </a:stretch>
        </p:blipFill>
        <p:spPr>
          <a:xfrm>
            <a:off x="1949295" y="2957068"/>
            <a:ext cx="3051852" cy="2564956"/>
          </a:xfrm>
          <a:prstGeom prst="rect">
            <a:avLst/>
          </a:prstGeom>
        </p:spPr>
      </p:pic>
      <p:sp>
        <p:nvSpPr>
          <p:cNvPr id="18" name="TextBox 17">
            <a:extLst>
              <a:ext uri="{FF2B5EF4-FFF2-40B4-BE49-F238E27FC236}">
                <a16:creationId xmlns:a16="http://schemas.microsoft.com/office/drawing/2014/main" id="{5C370BCE-7B85-4D78-B2F3-1AA9BF18A0AC}"/>
              </a:ext>
            </a:extLst>
          </p:cNvPr>
          <p:cNvSpPr txBox="1"/>
          <p:nvPr/>
        </p:nvSpPr>
        <p:spPr>
          <a:xfrm>
            <a:off x="6908635" y="5409795"/>
            <a:ext cx="3848722" cy="369332"/>
          </a:xfrm>
          <a:prstGeom prst="rect">
            <a:avLst/>
          </a:prstGeom>
          <a:noFill/>
        </p:spPr>
        <p:txBody>
          <a:bodyPr wrap="square">
            <a:spAutoFit/>
          </a:bodyPr>
          <a:lstStyle/>
          <a:p>
            <a:pPr algn="ctr"/>
            <a:r>
              <a:rPr lang="mn-MN" i="1" dirty="0">
                <a:latin typeface="Segoe UI" panose="020B0502040204020203" pitchFamily="34" charset="0"/>
                <a:ea typeface="Calibri" panose="020F0502020204030204" pitchFamily="34" charset="0"/>
                <a:cs typeface="Segoe UI" panose="020B0502040204020203" pitchFamily="34" charset="0"/>
              </a:rPr>
              <a:t>Идэвхжлийн бичлэг</a:t>
            </a:r>
            <a:endParaRPr lang="en-US" i="1" dirty="0"/>
          </a:p>
        </p:txBody>
      </p:sp>
    </p:spTree>
    <p:extLst>
      <p:ext uri="{BB962C8B-B14F-4D97-AF65-F5344CB8AC3E}">
        <p14:creationId xmlns:p14="http://schemas.microsoft.com/office/powerpoint/2010/main" val="33845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6BB9D1D-4471-426D-A841-087F1043FE2D}"/>
                  </a:ext>
                </a:extLst>
              </p:cNvPr>
              <p:cNvSpPr txBox="1"/>
              <p:nvPr/>
            </p:nvSpPr>
            <p:spPr>
              <a:xfrm>
                <a:off x="669916" y="3636957"/>
                <a:ext cx="4686546" cy="3016210"/>
              </a:xfrm>
              <a:prstGeom prst="rect">
                <a:avLst/>
              </a:prstGeom>
              <a:noFill/>
            </p:spPr>
            <p:txBody>
              <a:bodyPr wrap="square">
                <a:spAutoFit/>
              </a:bodyPr>
              <a:lstStyle/>
              <a:p>
                <a:pPr>
                  <a:spcBef>
                    <a:spcPts val="1200"/>
                  </a:spcBef>
                </a:pPr>
                <a:r>
                  <a:rPr lang="mn-MN" sz="2400" dirty="0">
                    <a:latin typeface="Segoe UI" panose="020B0502040204020203" pitchFamily="34" charset="0"/>
                    <a:ea typeface="Calibri" panose="020F0502020204030204" pitchFamily="34" charset="0"/>
                    <a:cs typeface="Segoe UI" panose="020B0502040204020203" pitchFamily="34" charset="0"/>
                  </a:rPr>
                  <a:t>В блокт орох үед, </a:t>
                </a:r>
              </a:p>
              <a:p>
                <a:pPr marL="342900"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𝑐</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ба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𝑏</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хувьсагчдад зориулж стек дээр шинэ зайг хуваарилна (дотоод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𝑏</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гаднахаас ялгаатай)</a:t>
                </a:r>
              </a:p>
              <a:p>
                <a:pPr marL="342900"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хоёр дахь хуваарилалтын дараах байдлыг зурагт харуулж байна</a:t>
                </a:r>
                <a:r>
                  <a:rPr lang="mn-MN" sz="2400" dirty="0">
                    <a:latin typeface="Segoe UI" panose="020B0502040204020203" pitchFamily="34" charset="0"/>
                    <a:ea typeface="Calibri" panose="020F0502020204030204" pitchFamily="34" charset="0"/>
                    <a:cs typeface="Segoe UI" panose="020B0502040204020203" pitchFamily="34" charset="0"/>
                  </a:rPr>
                  <a:t>. </a:t>
                </a:r>
              </a:p>
            </p:txBody>
          </p:sp>
        </mc:Choice>
        <mc:Fallback>
          <p:sp>
            <p:nvSpPr>
              <p:cNvPr id="16" name="TextBox 15">
                <a:extLst>
                  <a:ext uri="{FF2B5EF4-FFF2-40B4-BE49-F238E27FC236}">
                    <a16:creationId xmlns:a16="http://schemas.microsoft.com/office/drawing/2014/main" id="{56BB9D1D-4471-426D-A841-087F1043FE2D}"/>
                  </a:ext>
                </a:extLst>
              </p:cNvPr>
              <p:cNvSpPr txBox="1">
                <a:spLocks noRot="1" noChangeAspect="1" noMove="1" noResize="1" noEditPoints="1" noAdjustHandles="1" noChangeArrowheads="1" noChangeShapeType="1" noTextEdit="1"/>
              </p:cNvSpPr>
              <p:nvPr/>
            </p:nvSpPr>
            <p:spPr>
              <a:xfrm>
                <a:off x="669916" y="3636957"/>
                <a:ext cx="4686546" cy="3016210"/>
              </a:xfrm>
              <a:prstGeom prst="rect">
                <a:avLst/>
              </a:prstGeom>
              <a:blipFill>
                <a:blip r:embed="rId3"/>
                <a:stretch>
                  <a:fillRect l="-2081" t="-1417" r="-2601" b="-4049"/>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455853" y="444279"/>
            <a:ext cx="706463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Мөрийн блок шилжилт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96831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pic>
        <p:nvPicPr>
          <p:cNvPr id="8" name="Picture 7">
            <a:extLst>
              <a:ext uri="{FF2B5EF4-FFF2-40B4-BE49-F238E27FC236}">
                <a16:creationId xmlns:a16="http://schemas.microsoft.com/office/drawing/2014/main" id="{3D8BB62E-C80C-49F6-8F09-067127A42B7B}"/>
              </a:ext>
            </a:extLst>
          </p:cNvPr>
          <p:cNvPicPr/>
          <p:nvPr/>
        </p:nvPicPr>
        <p:blipFill>
          <a:blip r:embed="rId4"/>
          <a:stretch>
            <a:fillRect/>
          </a:stretch>
        </p:blipFill>
        <p:spPr>
          <a:xfrm>
            <a:off x="5628990" y="1514799"/>
            <a:ext cx="5891493" cy="4693497"/>
          </a:xfrm>
          <a:prstGeom prst="rect">
            <a:avLst/>
          </a:prstGeom>
        </p:spPr>
      </p:pic>
      <p:pic>
        <p:nvPicPr>
          <p:cNvPr id="12" name="Picture 11">
            <a:extLst>
              <a:ext uri="{FF2B5EF4-FFF2-40B4-BE49-F238E27FC236}">
                <a16:creationId xmlns:a16="http://schemas.microsoft.com/office/drawing/2014/main" id="{E825E911-F5BC-4B34-A769-A7C392620D7B}"/>
              </a:ext>
            </a:extLst>
          </p:cNvPr>
          <p:cNvPicPr/>
          <p:nvPr/>
        </p:nvPicPr>
        <p:blipFill>
          <a:blip r:embed="rId5"/>
          <a:stretch>
            <a:fillRect/>
          </a:stretch>
        </p:blipFill>
        <p:spPr>
          <a:xfrm>
            <a:off x="1263474" y="1191316"/>
            <a:ext cx="2909888" cy="2445641"/>
          </a:xfrm>
          <a:prstGeom prst="rect">
            <a:avLst/>
          </a:prstGeom>
        </p:spPr>
      </p:pic>
    </p:spTree>
    <p:extLst>
      <p:ext uri="{BB962C8B-B14F-4D97-AF65-F5344CB8AC3E}">
        <p14:creationId xmlns:p14="http://schemas.microsoft.com/office/powerpoint/2010/main" val="17098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5FA7F40-5553-4BD5-861C-52B9A83CFC16}"/>
              </a:ext>
            </a:extLst>
          </p:cNvPr>
          <p:cNvPicPr/>
          <p:nvPr/>
        </p:nvPicPr>
        <p:blipFill>
          <a:blip r:embed="rId3"/>
          <a:stretch>
            <a:fillRect/>
          </a:stretch>
        </p:blipFill>
        <p:spPr>
          <a:xfrm>
            <a:off x="5356465" y="3813987"/>
            <a:ext cx="6164018" cy="2941853"/>
          </a:xfrm>
          <a:prstGeom prst="rect">
            <a:avLst/>
          </a:prstGeom>
        </p:spPr>
      </p:pic>
      <p:sp>
        <p:nvSpPr>
          <p:cNvPr id="16" name="TextBox 15">
            <a:extLst>
              <a:ext uri="{FF2B5EF4-FFF2-40B4-BE49-F238E27FC236}">
                <a16:creationId xmlns:a16="http://schemas.microsoft.com/office/drawing/2014/main" id="{56BB9D1D-4471-426D-A841-087F1043FE2D}"/>
              </a:ext>
            </a:extLst>
          </p:cNvPr>
          <p:cNvSpPr txBox="1"/>
          <p:nvPr/>
        </p:nvSpPr>
        <p:spPr>
          <a:xfrm>
            <a:off x="669915" y="1056440"/>
            <a:ext cx="6468821" cy="2723823"/>
          </a:xfrm>
          <a:prstGeom prst="rect">
            <a:avLst/>
          </a:prstGeom>
          <a:noFill/>
        </p:spPr>
        <p:txBody>
          <a:bodyPr wrap="square">
            <a:spAutoFit/>
          </a:bodyPr>
          <a:lstStyle/>
          <a:p>
            <a:pPr>
              <a:spcBef>
                <a:spcPts val="1200"/>
              </a:spcBef>
            </a:pPr>
            <a:r>
              <a:rPr lang="mn-MN" sz="2400" dirty="0">
                <a:latin typeface="Segoe UI" panose="020B0502040204020203" pitchFamily="34" charset="0"/>
                <a:ea typeface="Calibri" panose="020F0502020204030204" pitchFamily="34" charset="0"/>
                <a:cs typeface="Segoe UI" panose="020B0502040204020203" pitchFamily="34" charset="0"/>
              </a:rPr>
              <a:t>В блокоос гарах үед </a:t>
            </a:r>
          </a:p>
          <a:p>
            <a:pPr marL="342900"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Блокт нөөцөлсөн зайг </a:t>
            </a:r>
            <a:r>
              <a:rPr lang="en-US" sz="2200" dirty="0">
                <a:latin typeface="Bahnschrift" panose="020B0502040204020203" pitchFamily="34" charset="0"/>
                <a:ea typeface="Calibri" panose="020F0502020204030204" pitchFamily="34" charset="0"/>
                <a:cs typeface="Segoe UI" panose="020B0502040204020203" pitchFamily="34" charset="0"/>
              </a:rPr>
              <a:t>pop</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үйлдлээр стекээс гаргаж чөлөөлнө. </a:t>
            </a:r>
          </a:p>
          <a:p>
            <a:pPr marL="342900"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Энэ чөлөөлөлтийн болон утга олголтын дараах байдлыг зурагт үзүүлэв. </a:t>
            </a:r>
          </a:p>
          <a:p>
            <a:pPr marL="342900"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Үүнтэй адилаар, А блокоос гарахад А-ийн зайг багасгахын тулд дахин </a:t>
            </a:r>
            <a:r>
              <a:rPr lang="en-US" sz="2200" dirty="0">
                <a:latin typeface="Segoe UI" panose="020B0502040204020203" pitchFamily="34" charset="0"/>
                <a:ea typeface="Calibri" panose="020F0502020204030204" pitchFamily="34" charset="0"/>
                <a:cs typeface="Segoe UI" panose="020B0502040204020203" pitchFamily="34" charset="0"/>
              </a:rPr>
              <a:t>pop </a:t>
            </a:r>
            <a:r>
              <a:rPr lang="mn-MN" sz="2200" dirty="0">
                <a:latin typeface="Segoe UI" panose="020B0502040204020203" pitchFamily="34" charset="0"/>
                <a:ea typeface="Calibri" panose="020F0502020204030204" pitchFamily="34" charset="0"/>
                <a:cs typeface="Segoe UI" panose="020B0502040204020203" pitchFamily="34" charset="0"/>
              </a:rPr>
              <a:t>үйлдэл хийнэ.</a:t>
            </a:r>
            <a:endParaRPr lang="mn-MN" sz="2200" dirty="0">
              <a:effectLst/>
              <a:latin typeface="Bahnschrift"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455853" y="444279"/>
            <a:ext cx="706463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Мөрийн блок дээрх чөлөөлөлт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96831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pic>
        <p:nvPicPr>
          <p:cNvPr id="13" name="Picture 12">
            <a:extLst>
              <a:ext uri="{FF2B5EF4-FFF2-40B4-BE49-F238E27FC236}">
                <a16:creationId xmlns:a16="http://schemas.microsoft.com/office/drawing/2014/main" id="{C2F1FC7D-52F3-4E93-B825-25A567BCA2B2}"/>
              </a:ext>
            </a:extLst>
          </p:cNvPr>
          <p:cNvPicPr/>
          <p:nvPr/>
        </p:nvPicPr>
        <p:blipFill>
          <a:blip r:embed="rId4"/>
          <a:stretch>
            <a:fillRect/>
          </a:stretch>
        </p:blipFill>
        <p:spPr>
          <a:xfrm>
            <a:off x="7625214" y="1195530"/>
            <a:ext cx="2909888" cy="2445641"/>
          </a:xfrm>
          <a:prstGeom prst="rect">
            <a:avLst/>
          </a:prstGeom>
        </p:spPr>
      </p:pic>
    </p:spTree>
    <p:extLst>
      <p:ext uri="{BB962C8B-B14F-4D97-AF65-F5344CB8AC3E}">
        <p14:creationId xmlns:p14="http://schemas.microsoft.com/office/powerpoint/2010/main" val="320979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5" y="2165685"/>
            <a:ext cx="10850568" cy="4385816"/>
          </a:xfrm>
          <a:prstGeom prst="rect">
            <a:avLst/>
          </a:prstGeom>
          <a:noFill/>
        </p:spPr>
        <p:txBody>
          <a:bodyPr wrap="square">
            <a:spAutoFit/>
          </a:bodyPr>
          <a:lstStyle/>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Процедурын зарлалттай холбоотой биш</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Процедурын тодорхой нэг идэвхжилттэй холбоотой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Биелэлтийн явцад процедурыг дуудах бүрт динамикаар шинийг үүсгэдэг. </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Идэвхжлийн бичлэгт (локал хувьсагч, түр хувьсагч гэх мэт) утгууд нь нэг процедурын өөр өөр дуудалтын хувьд ялгарч болно.</a:t>
            </a: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Ажиллах үеийн (эсвэл системийн) стек</a:t>
            </a:r>
            <a:r>
              <a:rPr lang="mn-MN" sz="2200" dirty="0">
                <a:latin typeface="Segoe UI" panose="020B0502040204020203" pitchFamily="34" charset="0"/>
                <a:ea typeface="Calibri" panose="020F0502020204030204" pitchFamily="34" charset="0"/>
                <a:cs typeface="Segoe UI" panose="020B0502040204020203" pitchFamily="34" charset="0"/>
              </a:rPr>
              <a:t>: Идэвхжлийн бичлэгийг хадгалдаг. </a:t>
            </a: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СО ашиглалтын үүднээс динамик мен-ийг рекурсгүй хэлд ашигладаг.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Ижил процедурын идэвхтэй зэрэгцээ дуудалтын дундаж тоо нь програмд зарласан процедурын тооноос бага байвал стек зай хэмнэнэ,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учир нь бүхэлдээ статик менежмент тохиолдол шиг зарласан процедур бүрт санах ой хуваарилах шаардлагагүй болно.</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455853" y="444279"/>
            <a:ext cx="706463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Идэвхжлийн бичлэг </a:t>
            </a:r>
            <a:r>
              <a:rPr lang="en-US" b="0" dirty="0">
                <a:solidFill>
                  <a:schemeClr val="accent3">
                    <a:lumMod val="50000"/>
                  </a:schemeClr>
                </a:solidFill>
                <a:latin typeface="Segoe UI" panose="020B0502040204020203" pitchFamily="34" charset="0"/>
                <a:cs typeface="Segoe UI" panose="020B0502040204020203" pitchFamily="34" charset="0"/>
              </a:rPr>
              <a:t>(Activation record)</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96831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371784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ДИНАМИК МЕНЕЖМЕНТ, СТЭК</a:t>
            </a:r>
          </a:p>
        </p:txBody>
      </p:sp>
      <p:sp>
        <p:nvSpPr>
          <p:cNvPr id="12" name="ïṩḻïďè">
            <a:extLst>
              <a:ext uri="{FF2B5EF4-FFF2-40B4-BE49-F238E27FC236}">
                <a16:creationId xmlns:a16="http://schemas.microsoft.com/office/drawing/2014/main" id="{5BC65549-18A5-4AF6-8728-D589F331B93D}"/>
              </a:ext>
            </a:extLst>
          </p:cNvPr>
          <p:cNvSpPr/>
          <p:nvPr/>
        </p:nvSpPr>
        <p:spPr bwMode="auto">
          <a:xfrm>
            <a:off x="669916" y="1129413"/>
            <a:ext cx="10850567" cy="103627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b="1" i="1" dirty="0">
                <a:latin typeface="Segoe UI" panose="020B0502040204020203" pitchFamily="34" charset="0"/>
                <a:cs typeface="Segoe UI" panose="020B0502040204020203" pitchFamily="34" charset="0"/>
              </a:rPr>
              <a:t>Идэвхжлийн бичлэг:</a:t>
            </a:r>
            <a:r>
              <a:rPr lang="mn-MN" sz="2400" i="1" dirty="0">
                <a:latin typeface="Segoe UI" panose="020B0502040204020203" pitchFamily="34" charset="0"/>
                <a:cs typeface="Segoe UI" panose="020B0502040204020203" pitchFamily="34" charset="0"/>
              </a:rPr>
              <a:t> Мөрийн блокт эсвэл процедур идэвхжихэд зориулан стек дээр хуваарилагдсан санах ой. (Фрейм/</a:t>
            </a:r>
            <a:r>
              <a:rPr lang="en-US" sz="2400" i="1" dirty="0">
                <a:latin typeface="Segoe UI" panose="020B0502040204020203" pitchFamily="34" charset="0"/>
                <a:cs typeface="Segoe UI" panose="020B0502040204020203" pitchFamily="34" charset="0"/>
              </a:rPr>
              <a:t>frame) </a:t>
            </a:r>
          </a:p>
        </p:txBody>
      </p:sp>
    </p:spTree>
    <p:extLst>
      <p:ext uri="{BB962C8B-B14F-4D97-AF65-F5344CB8AC3E}">
        <p14:creationId xmlns:p14="http://schemas.microsoft.com/office/powerpoint/2010/main" val="423127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8951</TotalTime>
  <Words>2735</Words>
  <Application>Microsoft Office PowerPoint</Application>
  <PresentationFormat>Widescreen</PresentationFormat>
  <Paragraphs>301</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Bahnschrift</vt:lpstr>
      <vt:lpstr>Bahnschrift Light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8829</cp:revision>
  <cp:lastPrinted>2020-09-29T13:04:51Z</cp:lastPrinted>
  <dcterms:created xsi:type="dcterms:W3CDTF">2018-02-05T16:00:00Z</dcterms:created>
  <dcterms:modified xsi:type="dcterms:W3CDTF">2024-02-27T19:45:32Z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