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544" r:id="rId2"/>
    <p:sldId id="571" r:id="rId3"/>
    <p:sldId id="702" r:id="rId4"/>
    <p:sldId id="682" r:id="rId5"/>
    <p:sldId id="676" r:id="rId6"/>
    <p:sldId id="685" r:id="rId7"/>
    <p:sldId id="684" r:id="rId8"/>
    <p:sldId id="675" r:id="rId9"/>
    <p:sldId id="690" r:id="rId10"/>
    <p:sldId id="686" r:id="rId11"/>
    <p:sldId id="691" r:id="rId12"/>
    <p:sldId id="693" r:id="rId13"/>
    <p:sldId id="694" r:id="rId14"/>
    <p:sldId id="695" r:id="rId15"/>
    <p:sldId id="688" r:id="rId16"/>
    <p:sldId id="697" r:id="rId17"/>
    <p:sldId id="704" r:id="rId18"/>
    <p:sldId id="701" r:id="rId19"/>
    <p:sldId id="700" r:id="rId20"/>
    <p:sldId id="703" r:id="rId21"/>
    <p:sldId id="699" r:id="rId22"/>
    <p:sldId id="705" r:id="rId23"/>
    <p:sldId id="709" r:id="rId24"/>
    <p:sldId id="707" r:id="rId25"/>
    <p:sldId id="706" r:id="rId26"/>
    <p:sldId id="708" r:id="rId27"/>
    <p:sldId id="689" r:id="rId28"/>
    <p:sldId id="710" r:id="rId29"/>
    <p:sldId id="549" r:id="rId30"/>
  </p:sldIdLst>
  <p:sldSz cx="12192000" cy="6858000"/>
  <p:notesSz cx="6735763" cy="9866313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2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A4E"/>
    <a:srgbClr val="E60000"/>
    <a:srgbClr val="008000"/>
    <a:srgbClr val="C7450B"/>
    <a:srgbClr val="2E4D61"/>
    <a:srgbClr val="DC6140"/>
    <a:srgbClr val="E24E0C"/>
    <a:srgbClr val="A40000"/>
    <a:srgbClr val="A2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86895" autoAdjust="0"/>
  </p:normalViewPr>
  <p:slideViewPr>
    <p:cSldViewPr snapToGrid="0">
      <p:cViewPr varScale="1">
        <p:scale>
          <a:sx n="64" d="100"/>
          <a:sy n="64" d="100"/>
        </p:scale>
        <p:origin x="102" y="8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4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4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6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9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0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9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1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00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1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71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1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90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61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89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04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10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23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4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5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8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3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7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664914" y="5906278"/>
            <a:ext cx="11108729" cy="662815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Доктор 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Ph.D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zh-CN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Ганбаатарын ГАНБАТ</a:t>
            </a:r>
          </a:p>
          <a:p>
            <a:pPr marL="0" indent="0" algn="r">
              <a:buNone/>
            </a:pPr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2023-2024 Хавар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690381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 хичээл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199" y="3831718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1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F.CSM1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үндсэн аргууд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690048" y="444279"/>
            <a:ext cx="48304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Машины хэл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0850C-B2D9-4B7B-AFA6-98B9E649D19E}"/>
              </a:ext>
            </a:extLst>
          </p:cNvPr>
          <p:cNvSpPr/>
          <p:nvPr/>
        </p:nvSpPr>
        <p:spPr>
          <a:xfrm>
            <a:off x="665246" y="3951995"/>
            <a:ext cx="1084083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Физик шинж чанарт хараат байдлаар ажилладаг 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Симболик хэл - Ассемблэр хэл гэдэг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Хоёртын кодын оронд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ADD, MUL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гэх мэт тэмдэг хэрэглэдэг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ïṩḻïďè">
                <a:extLst>
                  <a:ext uri="{FF2B5EF4-FFF2-40B4-BE49-F238E27FC236}">
                    <a16:creationId xmlns:a16="http://schemas.microsoft.com/office/drawing/2014/main" id="{885C931A-7829-421A-A02E-69C6EB8B6E4B}"/>
                  </a:ext>
                </a:extLst>
              </p:cNvPr>
              <p:cNvSpPr/>
              <p:nvPr/>
            </p:nvSpPr>
            <p:spPr bwMode="auto">
              <a:xfrm>
                <a:off x="665246" y="2783534"/>
                <a:ext cx="10850569" cy="830997"/>
              </a:xfrm>
              <a:prstGeom prst="homePlate">
                <a:avLst>
                  <a:gd name="adj" fmla="val 0"/>
                </a:avLst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mn-MN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ТОД 1.2</a:t>
                </a:r>
                <a:r>
                  <a:rPr lang="mn-MN" sz="2400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(Машины хэл):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Хийсвэр машин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өгөгдсөн бол түүний интерпретаторын “ойлгодог”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хэлийг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ийн 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машины хэл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гэнэ.</a:t>
                </a:r>
                <a:endParaRPr lang="mn-MN" sz="24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ïṩḻïďè">
                <a:extLst>
                  <a:ext uri="{FF2B5EF4-FFF2-40B4-BE49-F238E27FC236}">
                    <a16:creationId xmlns:a16="http://schemas.microsoft.com/office/drawing/2014/main" id="{885C931A-7829-421A-A02E-69C6EB8B6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246" y="2783534"/>
                <a:ext cx="10850569" cy="830997"/>
              </a:xfrm>
              <a:prstGeom prst="homePlate">
                <a:avLst>
                  <a:gd name="adj" fmla="val 0"/>
                </a:avLst>
              </a:prstGeom>
              <a:blipFill>
                <a:blip r:embed="rId3"/>
                <a:stretch>
                  <a:fillRect l="-786" t="-4348" b="-15942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D04062-4C3C-43C7-B0C7-4A51E3A36F00}"/>
              </a:ext>
            </a:extLst>
          </p:cNvPr>
          <p:cNvSpPr txBox="1"/>
          <p:nvPr/>
        </p:nvSpPr>
        <p:spPr>
          <a:xfrm>
            <a:off x="669915" y="1099958"/>
            <a:ext cx="108618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Доод түвшний хэл – Физик машинд илүү ойлгомжтой - Машины хэл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Дээд түвшний хэл – Хүнд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программист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илүү ойлгомтой 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BE31A8-AB35-43E0-82BF-F455D6564568}"/>
              </a:ext>
            </a:extLst>
          </p:cNvPr>
          <p:cNvSpPr/>
          <p:nvPr/>
        </p:nvSpPr>
        <p:spPr bwMode="auto">
          <a:xfrm>
            <a:off x="4049486" y="447716"/>
            <a:ext cx="264056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ИНТЕРПРЕТАТОР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E17D23D1-52F0-49F1-A909-DD7F8750EC6A}"/>
              </a:ext>
            </a:extLst>
          </p:cNvPr>
          <p:cNvSpPr/>
          <p:nvPr/>
        </p:nvSpPr>
        <p:spPr bwMode="auto">
          <a:xfrm>
            <a:off x="2668555" y="447716"/>
            <a:ext cx="191277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ОЙЛГОЛТ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9946DE43-5271-468C-859F-545FB123BC44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</p:spTree>
    <p:extLst>
      <p:ext uri="{BB962C8B-B14F-4D97-AF65-F5344CB8AC3E}">
        <p14:creationId xmlns:p14="http://schemas.microsoft.com/office/powerpoint/2010/main" val="333858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581330" y="444279"/>
            <a:ext cx="693915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Техник хангамжийн 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(HW)</a:t>
            </a:r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машин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ïṩḻïďè">
            <a:extLst>
              <a:ext uri="{FF2B5EF4-FFF2-40B4-BE49-F238E27FC236}">
                <a16:creationId xmlns:a16="http://schemas.microsoft.com/office/drawing/2014/main" id="{187FAEA4-4DD5-4BB1-A8B3-E455356310BB}"/>
              </a:ext>
            </a:extLst>
          </p:cNvPr>
          <p:cNvSpPr/>
          <p:nvPr/>
        </p:nvSpPr>
        <p:spPr bwMode="auto">
          <a:xfrm>
            <a:off x="669916" y="1129413"/>
            <a:ext cx="10850569" cy="755372"/>
          </a:xfrm>
          <a:prstGeom prst="homePlat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Уламжлал физик машин: Логик гэйт болон Электрон компонентууд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191277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ОЙЛГОЛТ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61A17-2A61-448D-8ABB-EDF98AAA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13" y="1973122"/>
            <a:ext cx="8816489" cy="4671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D9A42-0E5E-4116-A95B-A56F51BCC6BE}"/>
              </a:ext>
            </a:extLst>
          </p:cNvPr>
          <p:cNvSpPr txBox="1"/>
          <p:nvPr/>
        </p:nvSpPr>
        <p:spPr>
          <a:xfrm>
            <a:off x="515471" y="5744294"/>
            <a:ext cx="3911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 </a:t>
            </a:r>
            <a:r>
              <a:rPr lang="mn-MN" dirty="0"/>
              <a:t>– </a:t>
            </a:r>
            <a:r>
              <a:rPr lang="en-US" dirty="0"/>
              <a:t>Program Counter register</a:t>
            </a:r>
            <a:endParaRPr lang="mn-MN" dirty="0"/>
          </a:p>
          <a:p>
            <a:r>
              <a:rPr lang="en-US" dirty="0"/>
              <a:t>IR – Instruction Register</a:t>
            </a:r>
          </a:p>
          <a:p>
            <a:r>
              <a:rPr lang="en-US" dirty="0"/>
              <a:t>UC – Control Unit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899A1-5C96-4726-B36F-F45CA15AB95B}"/>
              </a:ext>
            </a:extLst>
          </p:cNvPr>
          <p:cNvSpPr txBox="1"/>
          <p:nvPr/>
        </p:nvSpPr>
        <p:spPr>
          <a:xfrm>
            <a:off x="7501812" y="5744294"/>
            <a:ext cx="4173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ALU</a:t>
            </a:r>
            <a:r>
              <a:rPr lang="mn-MN" dirty="0"/>
              <a:t> – </a:t>
            </a:r>
            <a:r>
              <a:rPr lang="en-US" dirty="0"/>
              <a:t>Arithmetic and Logic Unit</a:t>
            </a:r>
            <a:endParaRPr lang="mn-MN" dirty="0"/>
          </a:p>
          <a:p>
            <a:r>
              <a:rPr lang="en-US" dirty="0"/>
              <a:t>MAR – Memory Address Register</a:t>
            </a:r>
            <a:endParaRPr lang="mn-MN" dirty="0"/>
          </a:p>
          <a:p>
            <a:r>
              <a:rPr lang="en-US" dirty="0"/>
              <a:t>MDR – Memory Data Register</a:t>
            </a:r>
          </a:p>
        </p:txBody>
      </p:sp>
    </p:spTree>
    <p:extLst>
      <p:ext uri="{BB962C8B-B14F-4D97-AF65-F5344CB8AC3E}">
        <p14:creationId xmlns:p14="http://schemas.microsoft.com/office/powerpoint/2010/main" val="339598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242180" y="444279"/>
            <a:ext cx="527830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Санах ой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04062-4C3C-43C7-B0C7-4A51E3A36F00}"/>
              </a:ext>
            </a:extLst>
          </p:cNvPr>
          <p:cNvSpPr txBox="1"/>
          <p:nvPr/>
        </p:nvSpPr>
        <p:spPr>
          <a:xfrm>
            <a:off x="669915" y="1099958"/>
            <a:ext cx="10861899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Хоёрдогч СО: Оптик/соронзон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Үндсэн СО: тогтмол урттай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дараалсан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үг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эсвэл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үүр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– 8, 32, 64 бит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Кэш болон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регистр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Central Processing Unit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дотор байрладаг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Бүх өгөгдлийг 2-тын хэлбэрээр хадгалдаг.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Хэд хэдэн анхдагч “төрөл”-тэй: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char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, тогтмол урттай бит дараалал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Зарим төрөл СО-н хэд хэдэн үг эзэлж болно. Жнь: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Floating-point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нарийвчлалаасаа хамаарч нэг/хоёр үг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Alphanumeric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нь 2-тын тоон дараалал хэрэглэнэ.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Бүх өгөгдлийг бит дарааллаар дүрсэлдэг ч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HW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түвшинд анхдагч датаг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HW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үйлдлээр шууд удирдаж болох илүү нарийвчилсан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төрлүүд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байдаг. 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Урьдчилан тодорхойлсон төрөл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хэрэглэнэ.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BE31A8-AB35-43E0-82BF-F455D6564568}"/>
              </a:ext>
            </a:extLst>
          </p:cNvPr>
          <p:cNvSpPr/>
          <p:nvPr/>
        </p:nvSpPr>
        <p:spPr bwMode="auto">
          <a:xfrm>
            <a:off x="4049487" y="447716"/>
            <a:ext cx="219269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HW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МАШИН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E17D23D1-52F0-49F1-A909-DD7F8750EC6A}"/>
              </a:ext>
            </a:extLst>
          </p:cNvPr>
          <p:cNvSpPr/>
          <p:nvPr/>
        </p:nvSpPr>
        <p:spPr bwMode="auto">
          <a:xfrm>
            <a:off x="2668555" y="447716"/>
            <a:ext cx="191277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ОЙЛГОЛТ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9946DE43-5271-468C-859F-545FB123BC44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</p:spTree>
    <p:extLst>
      <p:ext uri="{BB962C8B-B14F-4D97-AF65-F5344CB8AC3E}">
        <p14:creationId xmlns:p14="http://schemas.microsoft.com/office/powerpoint/2010/main" val="331516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176866" y="444279"/>
            <a:ext cx="534361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Хэл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04062-4C3C-43C7-B0C7-4A51E3A36F00}"/>
              </a:ext>
            </a:extLst>
          </p:cNvPr>
          <p:cNvSpPr txBox="1"/>
          <p:nvPr/>
        </p:nvSpPr>
        <p:spPr>
          <a:xfrm>
            <a:off x="658583" y="2072074"/>
            <a:ext cx="10861899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OpCode</a:t>
            </a:r>
            <a:r>
              <a:rPr lang="mn-MN" sz="2400" dirty="0"/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HW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анхдагч үйлдэл, давтагдахгүй код</a:t>
            </a:r>
            <a:r>
              <a:rPr lang="mn-MN" sz="2400" dirty="0"/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Operand</a:t>
            </a:r>
            <a:r>
              <a:rPr lang="mn-MN" sz="2400" dirty="0">
                <a:latin typeface="Bahnschrift" panose="020B0502040204020203" pitchFamily="34" charset="0"/>
              </a:rPr>
              <a:t>: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машины хадгалалтын бүтэц болон тэдгээрийн хаяглалтын горимоос хамааран операндуудыг олоход туслах утгууд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/>
              <a:t>Жишээ:</a:t>
            </a:r>
            <a:r>
              <a:rPr lang="en-US" sz="2400" dirty="0"/>
              <a:t> </a:t>
            </a:r>
            <a:r>
              <a:rPr lang="en-US" sz="2400" i="1" dirty="0"/>
              <a:t>a)</a:t>
            </a:r>
            <a:r>
              <a:rPr lang="mn-MN" sz="2400" dirty="0"/>
              <a:t> </a:t>
            </a:r>
            <a:r>
              <a:rPr lang="en-US" sz="2400" dirty="0">
                <a:latin typeface="Bahnschrift" panose="020B0502040204020203" pitchFamily="34" charset="0"/>
              </a:rPr>
              <a:t>ADD R5 , R0</a:t>
            </a:r>
            <a:r>
              <a:rPr lang="en-US" sz="2400" dirty="0"/>
              <a:t>; </a:t>
            </a:r>
            <a:r>
              <a:rPr lang="mn-MN" sz="2400" dirty="0"/>
              <a:t>ба</a:t>
            </a:r>
            <a:r>
              <a:rPr lang="en-US" sz="2400" dirty="0"/>
              <a:t> </a:t>
            </a:r>
            <a:r>
              <a:rPr lang="en-US" sz="2400" i="1" dirty="0"/>
              <a:t>b)</a:t>
            </a:r>
            <a:r>
              <a:rPr lang="mn-MN" sz="2400" dirty="0"/>
              <a:t> </a:t>
            </a:r>
            <a:r>
              <a:rPr lang="en-US" sz="2400" dirty="0">
                <a:latin typeface="Bahnschrift" panose="020B0502040204020203" pitchFamily="34" charset="0"/>
              </a:rPr>
              <a:t>ADD (R5), (R0) </a:t>
            </a:r>
            <a:endParaRPr lang="mn-MN" sz="2400" dirty="0">
              <a:latin typeface="Bahnschrift" panose="020B0502040204020203" pitchFamily="34" charset="0"/>
            </a:endParaRPr>
          </a:p>
          <a:p>
            <a:pPr marL="914400" lvl="1" indent="-457200" algn="just">
              <a:spcBef>
                <a:spcPts val="600"/>
              </a:spcBef>
              <a:buFont typeface="+mj-lt"/>
              <a:buAutoNum type="alphaLcParenR"/>
            </a:pPr>
            <a:r>
              <a:rPr lang="mn-MN" sz="2200" i="1" dirty="0"/>
              <a:t> </a:t>
            </a:r>
            <a:r>
              <a:rPr lang="en-US" sz="2200" dirty="0">
                <a:latin typeface="Bahnschrift" panose="020B0502040204020203" pitchFamily="34" charset="0"/>
              </a:rPr>
              <a:t>R0</a:t>
            </a:r>
            <a:r>
              <a:rPr lang="mn-MN" sz="2200" dirty="0">
                <a:latin typeface="Bahnschrift" panose="020B0502040204020203" pitchFamily="34" charset="0"/>
              </a:rPr>
              <a:t>, </a:t>
            </a:r>
            <a:r>
              <a:rPr lang="en-US" sz="2200" dirty="0">
                <a:latin typeface="Bahnschrift" panose="020B0502040204020203" pitchFamily="34" charset="0"/>
              </a:rPr>
              <a:t>R5 </a:t>
            </a:r>
            <a:r>
              <a:rPr lang="mn-MN" sz="2200" dirty="0"/>
              <a:t>утгуудыг нэмж </a:t>
            </a:r>
            <a:r>
              <a:rPr lang="en-US" sz="2200" dirty="0">
                <a:latin typeface="Bahnschrift" panose="020B0502040204020203" pitchFamily="34" charset="0"/>
              </a:rPr>
              <a:t>R5-</a:t>
            </a:r>
            <a:r>
              <a:rPr lang="mn-MN" sz="2200" dirty="0"/>
              <a:t>д хадгална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lphaLcParenR"/>
            </a:pPr>
            <a:r>
              <a:rPr lang="mn-MN" sz="2200" i="1" dirty="0"/>
              <a:t> </a:t>
            </a:r>
            <a:r>
              <a:rPr lang="en-US" sz="2200" dirty="0">
                <a:latin typeface="Bahnschrift" panose="020B0502040204020203" pitchFamily="34" charset="0"/>
              </a:rPr>
              <a:t>R0</a:t>
            </a:r>
            <a:r>
              <a:rPr lang="mn-MN" sz="2200" dirty="0">
                <a:latin typeface="Bahnschrift" panose="020B0502040204020203" pitchFamily="34" charset="0"/>
              </a:rPr>
              <a:t>, </a:t>
            </a:r>
            <a:r>
              <a:rPr lang="en-US" sz="2200" dirty="0">
                <a:latin typeface="Bahnschrift" panose="020B0502040204020203" pitchFamily="34" charset="0"/>
              </a:rPr>
              <a:t>R5 </a:t>
            </a:r>
            <a:r>
              <a:rPr lang="mn-MN" sz="2200" dirty="0"/>
              <a:t>хаягтай үүрний утгуудыг нэмж </a:t>
            </a:r>
            <a:r>
              <a:rPr lang="en-US" sz="2200" dirty="0">
                <a:latin typeface="Bahnschrift" panose="020B0502040204020203" pitchFamily="34" charset="0"/>
              </a:rPr>
              <a:t>R5</a:t>
            </a:r>
            <a:r>
              <a:rPr lang="mn-MN" sz="2200" dirty="0">
                <a:latin typeface="Bahnschrift" panose="020B0502040204020203" pitchFamily="34" charset="0"/>
              </a:rPr>
              <a:t> </a:t>
            </a:r>
            <a:r>
              <a:rPr lang="mn-MN" sz="2200" dirty="0"/>
              <a:t>доторх хаяг руу хадгална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Загварууд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CISC (Complex Instruction Set Computer)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олон заавартай уламжлалт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CISC (Complex Instruction Set Computer)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процессорууд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RISC (Reduced Instruction Set Computers)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цөөн заавартай, богино мөчлөгөөр пайплайн горимд хэрэгжүүлэх хангалттай энгийн архитектур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BE31A8-AB35-43E0-82BF-F455D6564568}"/>
              </a:ext>
            </a:extLst>
          </p:cNvPr>
          <p:cNvSpPr/>
          <p:nvPr/>
        </p:nvSpPr>
        <p:spPr bwMode="auto">
          <a:xfrm>
            <a:off x="4049487" y="447716"/>
            <a:ext cx="212737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HW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МАШИН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E17D23D1-52F0-49F1-A909-DD7F8750EC6A}"/>
              </a:ext>
            </a:extLst>
          </p:cNvPr>
          <p:cNvSpPr/>
          <p:nvPr/>
        </p:nvSpPr>
        <p:spPr bwMode="auto">
          <a:xfrm>
            <a:off x="2668555" y="447716"/>
            <a:ext cx="191277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ОЙЛГОЛТ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9946DE43-5271-468C-859F-545FB123BC44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9F6A42A7-A944-4882-A390-DEBC7CBA574B}"/>
              </a:ext>
            </a:extLst>
          </p:cNvPr>
          <p:cNvSpPr/>
          <p:nvPr/>
        </p:nvSpPr>
        <p:spPr bwMode="auto">
          <a:xfrm>
            <a:off x="676922" y="1120382"/>
            <a:ext cx="10843560" cy="951692"/>
          </a:xfrm>
          <a:prstGeom prst="homePlat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mn-MN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Зааврын формат:</a:t>
            </a:r>
            <a:r>
              <a:rPr lang="mn-M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OpCode</a:t>
            </a:r>
            <a:r>
              <a:rPr lang="mn-MN" sz="24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24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Operand1</a:t>
            </a:r>
            <a:r>
              <a:rPr lang="en-US" sz="24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240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Operand2</a:t>
            </a:r>
          </a:p>
        </p:txBody>
      </p:sp>
    </p:spTree>
    <p:extLst>
      <p:ext uri="{BB962C8B-B14F-4D97-AF65-F5344CB8AC3E}">
        <p14:creationId xmlns:p14="http://schemas.microsoft.com/office/powerpoint/2010/main" val="151202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214188" y="444279"/>
            <a:ext cx="530629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Интерпретатор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04062-4C3C-43C7-B0C7-4A51E3A36F00}"/>
              </a:ext>
            </a:extLst>
          </p:cNvPr>
          <p:cNvSpPr txBox="1"/>
          <p:nvPr/>
        </p:nvSpPr>
        <p:spPr>
          <a:xfrm>
            <a:off x="669915" y="1099958"/>
            <a:ext cx="10861899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HW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машины компонентууд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Үйлдэл –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ALU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Анхдагч өгөгдлийг боловсруулах үйлдлүүд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Арифметик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бүхэл тоо, хөвөгч цэгийн тоо, </a:t>
            </a:r>
            <a:r>
              <a:rPr lang="en-US" sz="2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шилжилт, шалгалт гм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Дарааллын хяналт –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PC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Дараагийн биелэх зааврын хаяг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(++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үсрэлт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Өгөгдөл дамжуулалт -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CPU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Санах ойтой холбогдсон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MAR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MDR)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регистрийг уншдаг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Хаяглалтын горимоос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direct, indirect)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хамааран утгыг нь өөрчилдөг.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регистрт хандах, засах үйлдлүүдтэй.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СО-н боловсруулалт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Энгийн архитектурт программыг ачаалаад эхлүүлдэг. Модерн архитектурт хурд нэмэх үүднээс шаталсан СО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кэш гм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түр зогсоох механизм ашигладаг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(HW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дэмжлэг, Регистрийн оронд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push, pop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стэйк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Сонгодог интерпретатортай аналог чанартай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fetch-decode-execute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</a:t>
            </a: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Санах ойгоос дараагийн ажиллах зааврыг олж авчирна</a:t>
            </a:r>
            <a:endParaRPr lang="en-U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</a:t>
            </a: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Зааврыг задлан уншиж хаяглалт болон операндыг мэднэ</a:t>
            </a:r>
            <a:endParaRPr lang="en-US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</a:t>
            </a: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Анхдагч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HW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үйлдлийг гүйцэтгэнэ. Жнь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ALU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хэрэглэнэ.</a:t>
            </a:r>
            <a:endParaRPr lang="mn-MN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BE31A8-AB35-43E0-82BF-F455D6564568}"/>
              </a:ext>
            </a:extLst>
          </p:cNvPr>
          <p:cNvSpPr/>
          <p:nvPr/>
        </p:nvSpPr>
        <p:spPr bwMode="auto">
          <a:xfrm>
            <a:off x="4049487" y="447716"/>
            <a:ext cx="216470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HW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МАШИН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E17D23D1-52F0-49F1-A909-DD7F8750EC6A}"/>
              </a:ext>
            </a:extLst>
          </p:cNvPr>
          <p:cNvSpPr/>
          <p:nvPr/>
        </p:nvSpPr>
        <p:spPr bwMode="auto">
          <a:xfrm>
            <a:off x="2668555" y="447716"/>
            <a:ext cx="191277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ОЙЛГОЛТ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9946DE43-5271-468C-859F-545FB123BC44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</p:spTree>
    <p:extLst>
      <p:ext uri="{BB962C8B-B14F-4D97-AF65-F5344CB8AC3E}">
        <p14:creationId xmlns:p14="http://schemas.microsoft.com/office/powerpoint/2010/main" val="252109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260068" y="444279"/>
            <a:ext cx="826041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Хэлний хэрэгжилт</a:t>
            </a:r>
            <a:endParaRPr lang="en-US" b="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10850C-B2D9-4B7B-AFA6-98B9E649D19E}"/>
                  </a:ext>
                </a:extLst>
              </p:cNvPr>
              <p:cNvSpPr/>
              <p:nvPr/>
            </p:nvSpPr>
            <p:spPr>
              <a:xfrm>
                <a:off x="671517" y="1138338"/>
                <a:ext cx="10829505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хийсвэр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машины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хувьд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тодорхойлолт ёсоор</a:t>
                </a: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ℒ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 дээр бичигдсэн программыг биелүүлэх тул </a:t>
                </a:r>
                <a:r>
                  <a:rPr lang="mn-MN" sz="22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 хэл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нь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ℒ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байна. </a:t>
                </a:r>
              </a:p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Эсрэгээрээ машин хэл нь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ℒ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байх хэд хэдэн хийсвэр машин байна. </a:t>
                </a: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Интерпретаторын хэрэгжүүлэлт, дата бүтцээрээ ялгаатай.</a:t>
                </a: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Интерпертат хийж буй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ℒ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 дээрээ нэгддэг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10850C-B2D9-4B7B-AFA6-98B9E649D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1138338"/>
                <a:ext cx="10829505" cy="2154436"/>
              </a:xfrm>
              <a:prstGeom prst="rect">
                <a:avLst/>
              </a:prstGeom>
              <a:blipFill>
                <a:blip r:embed="rId3"/>
                <a:stretch>
                  <a:fillRect l="-732" t="-1983" b="-5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ïṩḻïďè">
            <a:extLst>
              <a:ext uri="{FF2B5EF4-FFF2-40B4-BE49-F238E27FC236}">
                <a16:creationId xmlns:a16="http://schemas.microsoft.com/office/drawing/2014/main" id="{2E57474F-2D2A-432E-9A6E-940E5DE21D66}"/>
              </a:ext>
            </a:extLst>
          </p:cNvPr>
          <p:cNvSpPr/>
          <p:nvPr/>
        </p:nvSpPr>
        <p:spPr bwMode="auto">
          <a:xfrm>
            <a:off x="1427297" y="447716"/>
            <a:ext cx="1832771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0" name="ïṩḻïďè">
            <a:extLst>
              <a:ext uri="{FF2B5EF4-FFF2-40B4-BE49-F238E27FC236}">
                <a16:creationId xmlns:a16="http://schemas.microsoft.com/office/drawing/2014/main" id="{F6096B25-8B73-495A-BE97-B446D81148FB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ïṩḻïďè">
                <a:extLst>
                  <a:ext uri="{FF2B5EF4-FFF2-40B4-BE49-F238E27FC236}">
                    <a16:creationId xmlns:a16="http://schemas.microsoft.com/office/drawing/2014/main" id="{187FAEA4-4DD5-4BB1-A8B3-E455356310BB}"/>
                  </a:ext>
                </a:extLst>
              </p:cNvPr>
              <p:cNvSpPr/>
              <p:nvPr/>
            </p:nvSpPr>
            <p:spPr bwMode="auto">
              <a:xfrm>
                <a:off x="671517" y="4373231"/>
                <a:ext cx="10829505" cy="1122499"/>
              </a:xfrm>
              <a:prstGeom prst="homePlate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 хэл нь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байх хийсвэр машин биелэгдэх.</a:t>
                </a:r>
              </a:p>
            </p:txBody>
          </p:sp>
        </mc:Choice>
        <mc:Fallback xmlns="">
          <p:sp>
            <p:nvSpPr>
              <p:cNvPr id="31" name="ïṩḻïďè">
                <a:extLst>
                  <a:ext uri="{FF2B5EF4-FFF2-40B4-BE49-F238E27FC236}">
                    <a16:creationId xmlns:a16="http://schemas.microsoft.com/office/drawing/2014/main" id="{187FAEA4-4DD5-4BB1-A8B3-E45535631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517" y="4373231"/>
                <a:ext cx="10829505" cy="1122499"/>
              </a:xfrm>
              <a:prstGeom prst="homePlate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D80C4-AFED-45E5-B68B-68430BCF20B6}"/>
                  </a:ext>
                </a:extLst>
              </p:cNvPr>
              <p:cNvSpPr txBox="1"/>
              <p:nvPr/>
            </p:nvSpPr>
            <p:spPr>
              <a:xfrm>
                <a:off x="671517" y="3901302"/>
                <a:ext cx="6097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хэл </a:t>
                </a:r>
                <a:r>
                  <a:rPr lang="mn-MN" sz="24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хэрэгжих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D80C4-AFED-45E5-B68B-68430BCF2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3901302"/>
                <a:ext cx="6097554" cy="461665"/>
              </a:xfrm>
              <a:prstGeom prst="rect">
                <a:avLst/>
              </a:prstGeom>
              <a:blipFill>
                <a:blip r:embed="rId5"/>
                <a:stretch>
                  <a:fillRect l="-20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8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5747657" y="440842"/>
            <a:ext cx="575336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lang="mn-MN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ийсвэр машины хэрэгжилт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768B24-ED18-4A01-B757-4C94289D853A}"/>
                  </a:ext>
                </a:extLst>
              </p:cNvPr>
              <p:cNvSpPr/>
              <p:nvPr/>
            </p:nvSpPr>
            <p:spPr>
              <a:xfrm>
                <a:off x="671517" y="1138338"/>
                <a:ext cx="10829505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Бодит байдал дээр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ℒ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-ийн зааврыг биелүүлдэг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-ийн төрөл бүрийн физик төхөөрөмж байх боломжтой: </a:t>
                </a: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механик, электроник, биологийн г.м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Хэлбэр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Ил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(explicit) –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Шууд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физик хэрэгжүүлэлт.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Далд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(implicit) –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Физик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төхөөрөмж болон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хооронд завсрын.</a:t>
                </a: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Ангилал: 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Шууд техник хангамж хэрэгжүүлэлт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ПХ-ийн </a:t>
                </a:r>
                <a:r>
                  <a:rPr lang="mn-MN" sz="22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симуляц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Үйлдвэрийн ПХ-ийн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(firmware)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симуляц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22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эмуляц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mn-MN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768B24-ED18-4A01-B757-4C94289D8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1138338"/>
                <a:ext cx="10829505" cy="4339650"/>
              </a:xfrm>
              <a:prstGeom prst="rect">
                <a:avLst/>
              </a:prstGeom>
              <a:blipFill>
                <a:blip r:embed="rId3"/>
                <a:stretch>
                  <a:fillRect l="-732" t="-1124" r="-844" b="-2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0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ṩḻïďè">
            <a:extLst>
              <a:ext uri="{FF2B5EF4-FFF2-40B4-BE49-F238E27FC236}">
                <a16:creationId xmlns:a16="http://schemas.microsoft.com/office/drawing/2014/main" id="{05ED6729-06B9-4186-8E1C-D69A829E65C6}"/>
              </a:ext>
            </a:extLst>
          </p:cNvPr>
          <p:cNvSpPr/>
          <p:nvPr/>
        </p:nvSpPr>
        <p:spPr bwMode="auto">
          <a:xfrm>
            <a:off x="5224238" y="44673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МАШИН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8303340" y="444279"/>
            <a:ext cx="321714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HW </a:t>
            </a:r>
            <a:r>
              <a:rPr lang="mn-MN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хэрэгжилт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79112C-205D-45EA-8C0D-8C3847C92A0C}"/>
                  </a:ext>
                </a:extLst>
              </p:cNvPr>
              <p:cNvSpPr/>
              <p:nvPr/>
            </p:nvSpPr>
            <p:spPr>
              <a:xfrm>
                <a:off x="671517" y="1138338"/>
                <a:ext cx="10829505" cy="560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Зарчмын хувьд тодорхой, маш энгийн ойлголт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СО, арифметик/логик хэлхээ, дамжуулалтын шугам зэрэг физик төхөөрөмжийг ашиглан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машины хэлтэй байхаар хэрэгжүүлэх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Ингэхийн тулд хийсвэр машины дата бүтэц + алгоритмуудыг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HW-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 хэрэгжүүлэхэд хангалттай.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Давуу тал: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Шууд төхөөрөмжийн гүйцэтгэл учраас маш хурдан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Онцгой хурдны гүйцэтгэлтэй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HW-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 шууд чиглэсэн хэрэглээнд “тусгайлан зориулсан” хэлийг хэрэгжүүлэх боломжтой 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Дутагдалтай тал: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Дээд түвшний сонгодог хэл нь электрон хэлхээний хэт энгийн функцээс хол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Физик машины дизайн илүү төвөгтэй болно. Практикт ийм машиныг хэрэгжүүлсэн л бол их өртөгтэй учир өөрчилдөггүй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Доод түвшний программчлалын хэлний хувьд л, тухайн физик төхөөрөмжийн хийж чадах үйлдэлд илүү ойрхон байхаар бүтээдэг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79112C-205D-45EA-8C0D-8C3847C92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1138338"/>
                <a:ext cx="10829505" cy="5601533"/>
              </a:xfrm>
              <a:prstGeom prst="rect">
                <a:avLst/>
              </a:prstGeom>
              <a:blipFill>
                <a:blip r:embed="rId3"/>
                <a:stretch>
                  <a:fillRect l="-732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8303340" y="444279"/>
            <a:ext cx="321714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Симуляц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79112C-205D-45EA-8C0D-8C3847C92A0C}"/>
                  </a:ext>
                </a:extLst>
              </p:cNvPr>
              <p:cNvSpPr/>
              <p:nvPr/>
            </p:nvSpPr>
            <p:spPr>
              <a:xfrm>
                <a:off x="671517" y="1138338"/>
                <a:ext cx="10829505" cy="2908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ПХ-ийн симуляц</a:t>
                </a:r>
                <a:endParaRPr lang="mn-MN" sz="2400" b="0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машинаар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өөр нэг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 дээр бичигдсэн программыг ажиллуулах дата бүтэц + алгоритм бүхий хийсвэр машиныг хэрэгжүүлэх.</a:t>
                </a:r>
                <a:endParaRPr lang="mn-MN" sz="2400" b="0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хэлээр бичигдсэн программыг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машины функционалыг дуурайн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хэлний бүтцээр хөрвүүлдэг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машины тусламжтайгаар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машиныг хэрэгжүүлж чадна.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Хэрэгжилтийн тусдаа түвшин нэмэгдэж байна.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79112C-205D-45EA-8C0D-8C3847C92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1138338"/>
                <a:ext cx="10829505" cy="2908489"/>
              </a:xfrm>
              <a:prstGeom prst="rect">
                <a:avLst/>
              </a:prstGeom>
              <a:blipFill>
                <a:blip r:embed="rId3"/>
                <a:stretch>
                  <a:fillRect l="-732" t="-1468" r="-900" b="-3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ïṩḻïďè">
            <a:extLst>
              <a:ext uri="{FF2B5EF4-FFF2-40B4-BE49-F238E27FC236}">
                <a16:creationId xmlns:a16="http://schemas.microsoft.com/office/drawing/2014/main" id="{AE985906-3865-42DF-8122-47B283ACE8BA}"/>
              </a:ext>
            </a:extLst>
          </p:cNvPr>
          <p:cNvSpPr/>
          <p:nvPr/>
        </p:nvSpPr>
        <p:spPr bwMode="auto">
          <a:xfrm>
            <a:off x="5224238" y="44673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МАШИН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49988CE-AC7A-41DA-A310-E5DB350509E8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21889EB3-79F3-466D-AAAB-AA17C96A431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</p:spTree>
    <p:extLst>
      <p:ext uri="{BB962C8B-B14F-4D97-AF65-F5344CB8AC3E}">
        <p14:creationId xmlns:p14="http://schemas.microsoft.com/office/powerpoint/2010/main" val="1250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8303340" y="444279"/>
            <a:ext cx="321714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Эмуляц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79112C-205D-45EA-8C0D-8C3847C92A0C}"/>
                  </a:ext>
                </a:extLst>
              </p:cNvPr>
              <p:cNvSpPr/>
              <p:nvPr/>
            </p:nvSpPr>
            <p:spPr>
              <a:xfrm>
                <a:off x="690977" y="2764737"/>
                <a:ext cx="10829505" cy="3447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Үйлдвэрийн ПХ-ийн симуляц буюу Эмуляц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Микропрограммчлал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дэмждэг физик машины хувьд боломжтой шийдэл</a:t>
                </a:r>
                <a:endParaRPr lang="mn-MN" sz="2200" b="0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машины дата бүтэц + алгоритмуудын </a:t>
                </a:r>
                <a:r>
                  <a:rPr lang="mn-MN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микрокод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 зориулсан симуляц 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Давуу тал: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Дээд түвшний хэлний ПХ-ийн оронд микропрограмм байдаг.</a:t>
                </a:r>
                <a:endParaRPr lang="mn-MN" sz="24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HW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шийдлээс хурдангүй ч ПХ-ийн симуляцаас илүү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Дутагдалтай тал: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ПХ-ын симуляцын түвшний хэлээр бичигдсэн программтай харьцуулахад Микрокодны засвар, өөрчлөлт илүү төвөгтэй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79112C-205D-45EA-8C0D-8C3847C92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7" y="2764737"/>
                <a:ext cx="10829505" cy="3447098"/>
              </a:xfrm>
              <a:prstGeom prst="rect">
                <a:avLst/>
              </a:prstGeom>
              <a:blipFill>
                <a:blip r:embed="rId3"/>
                <a:stretch>
                  <a:fillRect l="-732" t="-1239" r="-225" b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ïṩḻïďè">
            <a:extLst>
              <a:ext uri="{FF2B5EF4-FFF2-40B4-BE49-F238E27FC236}">
                <a16:creationId xmlns:a16="http://schemas.microsoft.com/office/drawing/2014/main" id="{23DA7848-4E84-48AD-94A0-FAE5195CA877}"/>
              </a:ext>
            </a:extLst>
          </p:cNvPr>
          <p:cNvSpPr/>
          <p:nvPr/>
        </p:nvSpPr>
        <p:spPr bwMode="auto">
          <a:xfrm>
            <a:off x="5224238" y="44673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МАШИН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F18BC568-3BEF-4A88-8FFB-51ECBE46F006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B6342A73-B45C-41F3-8E23-9FF0650FE153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F361D-BBD6-4388-A4C1-C0531BD7B46D}"/>
              </a:ext>
            </a:extLst>
          </p:cNvPr>
          <p:cNvSpPr txBox="1"/>
          <p:nvPr/>
        </p:nvSpPr>
        <p:spPr>
          <a:xfrm>
            <a:off x="690976" y="1121334"/>
            <a:ext cx="10829505" cy="164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mn-MN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Микропрограмм</a:t>
            </a:r>
            <a:r>
              <a:rPr lang="mn-MN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Үндсэн СО-д биш зөвхөн уншигддаг тусгай СО-д хадгалагддаг, физик машин дээр дээд хурдаар ажилладаг, маш доод түвшинд анхдагч үйлдлийг гүйцэтгэдэг</a:t>
            </a:r>
          </a:p>
        </p:txBody>
      </p:sp>
    </p:spTree>
    <p:extLst>
      <p:ext uri="{BB962C8B-B14F-4D97-AF65-F5344CB8AC3E}">
        <p14:creationId xmlns:p14="http://schemas.microsoft.com/office/powerpoint/2010/main" val="31867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21" y="1254178"/>
            <a:ext cx="7007229" cy="484182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- 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F.CSM101</a:t>
            </a: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 хичээлийн танилцуулга</a:t>
            </a:r>
          </a:p>
          <a:p>
            <a:pPr>
              <a:lnSpc>
                <a:spcPct val="150000"/>
              </a:lnSpc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- ХИЙСВЭР МАШИН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Хийсвэр машины ойлголт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mn-MN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Интерпретатор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solidFill>
                  <a:srgbClr val="4D4D4D"/>
                </a:solidFill>
                <a:latin typeface="Segoe UI" panose="020B0502040204020203" pitchFamily="34" charset="0"/>
                <a:ea typeface="黑体" panose="02010609060101010101" pitchFamily="49" charset="-122"/>
                <a:cs typeface="Segoe UI" panose="020B0502040204020203" pitchFamily="34" charset="0"/>
                <a:sym typeface="+mn-lt"/>
              </a:rPr>
              <a:t>H</a:t>
            </a:r>
            <a:r>
              <a:rPr lang="en-US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 </a:t>
            </a:r>
            <a:r>
              <a:rPr lang="mn-MN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машин</a:t>
            </a:r>
            <a:endParaRPr lang="mn-MN" altLang="zh-CN" sz="2200" b="0" dirty="0">
              <a:solidFill>
                <a:srgbClr val="4D4D4D"/>
              </a:solidFill>
              <a:latin typeface="Segoe UI" panose="020B0502040204020203" pitchFamily="34" charset="0"/>
              <a:ea typeface="黑体" panose="02010609060101010101" pitchFamily="49" charset="-122"/>
              <a:cs typeface="Segoe UI" panose="020B0502040204020203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Хэлний хэрэгжилт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mn-MN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Хийсвэр машин хэрэгжилт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mn-MN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Идеал тохиолдол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mn-MN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Бодит буюу</a:t>
            </a:r>
            <a:r>
              <a:rPr lang="en-US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 </a:t>
            </a:r>
            <a:r>
              <a:rPr lang="mn-MN" altLang="zh-CN" sz="22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Завсрын тохиолдол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Хийсвэр машины шатлал</a:t>
            </a:r>
            <a:endParaRPr lang="en-US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5747658" y="444279"/>
            <a:ext cx="577282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Идеал тохиолдлууд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16970C-7AB5-4653-90A0-BEDEBE4859F7}"/>
                  </a:ext>
                </a:extLst>
              </p:cNvPr>
              <p:cNvSpPr/>
              <p:nvPr/>
            </p:nvSpPr>
            <p:spPr>
              <a:xfrm>
                <a:off x="671517" y="1138338"/>
                <a:ext cx="10829505" cy="393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хийсвэр машинд шаарддагдах сонгодог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хэлний хувьд: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-ийн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HW-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ийн шууд хэрэгжилтийг орхие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Хийсвэр машин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</a:t>
                </a:r>
                <a:r>
                  <a:rPr lang="mn-MN" sz="22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 машин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гэнэ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байгаа гэж үзье:</a:t>
                </a:r>
              </a:p>
              <a:p>
                <a:pPr marL="1257300" lvl="2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𝑜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 хэлэнд зориулан хэрэгжүүлсэн (яаж гэдэг нь чухал биш)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ℳ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дээрх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хэлний хэрэгжилт: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𝑜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"хөрвүүлэлт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(translation)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"</a:t>
                </a: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mn-MN" sz="2400" i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Интепретац дагнасан хэрэгжилт </a:t>
                </a: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ил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(explicit)</a:t>
                </a: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mn-MN" sz="2400" i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Компиляц дагнасан хэрэгжилт </a:t>
                </a: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далд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(implicit)</a:t>
                </a: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mn-MN" sz="24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16970C-7AB5-4653-90A0-BEDEBE485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1138338"/>
                <a:ext cx="10829505" cy="3939540"/>
              </a:xfrm>
              <a:prstGeom prst="rect">
                <a:avLst/>
              </a:prstGeom>
              <a:blipFill>
                <a:blip r:embed="rId3"/>
                <a:stretch>
                  <a:fillRect l="-732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45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C4013-6393-4494-BBF7-0E7ADE68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8" y="1123395"/>
            <a:ext cx="10848964" cy="3242037"/>
          </a:xfrm>
          <a:prstGeom prst="rect">
            <a:avLst/>
          </a:prstGeom>
        </p:spPr>
      </p:pic>
      <p:sp>
        <p:nvSpPr>
          <p:cNvPr id="7" name="ïṩḻïďè">
            <a:extLst>
              <a:ext uri="{FF2B5EF4-FFF2-40B4-BE49-F238E27FC236}">
                <a16:creationId xmlns:a16="http://schemas.microsoft.com/office/drawing/2014/main" id="{828D7843-68BC-475C-B3D1-234C565E4204}"/>
              </a:ext>
            </a:extLst>
          </p:cNvPr>
          <p:cNvSpPr/>
          <p:nvPr/>
        </p:nvSpPr>
        <p:spPr bwMode="auto">
          <a:xfrm>
            <a:off x="5224238" y="446736"/>
            <a:ext cx="1615101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ИДЕАЛ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839339" y="444279"/>
            <a:ext cx="468114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Интерпретац дагнасан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561CA-1611-4F67-BB96-E10317DDD620}"/>
              </a:ext>
            </a:extLst>
          </p:cNvPr>
          <p:cNvGrpSpPr/>
          <p:nvPr/>
        </p:nvGrpSpPr>
        <p:grpSpPr>
          <a:xfrm>
            <a:off x="669913" y="4673176"/>
            <a:ext cx="10850569" cy="1393138"/>
            <a:chOff x="671513" y="4866675"/>
            <a:chExt cx="10850569" cy="1393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ïṩḻïďè">
                  <a:extLst>
                    <a:ext uri="{FF2B5EF4-FFF2-40B4-BE49-F238E27FC236}">
                      <a16:creationId xmlns:a16="http://schemas.microsoft.com/office/drawing/2014/main" id="{6970039F-4EE2-4196-8ED8-7A244B2B1610}"/>
                    </a:ext>
                  </a:extLst>
                </p:cNvPr>
                <p:cNvSpPr/>
                <p:nvPr/>
              </p:nvSpPr>
              <p:spPr bwMode="auto">
                <a:xfrm>
                  <a:off x="671513" y="4866675"/>
                  <a:ext cx="10850569" cy="1393138"/>
                </a:xfrm>
                <a:prstGeom prst="homePlate">
                  <a:avLst>
                    <a:gd name="adj" fmla="val 0"/>
                  </a:avLst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mn-MN" sz="2000" b="1" dirty="0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ТОД 1.3</a:t>
                  </a:r>
                  <a:r>
                    <a:rPr lang="mn-MN" sz="2000" dirty="0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mn-MN" sz="2000" i="1" dirty="0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(Интерпретатор):</a:t>
                  </a:r>
                  <a:r>
                    <a:rPr lang="mn-MN" sz="2000" i="1" dirty="0">
                      <a:solidFill>
                        <a:schemeClr val="accent3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хэл дээр бичигдсэн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</m:oMath>
                  </a14:m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хэлний </a:t>
                  </a:r>
                  <a:r>
                    <a:rPr lang="mn-MN" sz="2400" i="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интерпретатор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бол дараах хагас функцийг хэрэгжүүлдэг </a:t>
                  </a:r>
                  <a:r>
                    <a:rPr lang="mn-MN" sz="2400" b="1" i="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программ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: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байх</a:t>
                  </a:r>
                  <a:endPara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ïṩḻïďè">
                  <a:extLst>
                    <a:ext uri="{FF2B5EF4-FFF2-40B4-BE49-F238E27FC236}">
                      <a16:creationId xmlns:a16="http://schemas.microsoft.com/office/drawing/2014/main" id="{6970039F-4EE2-4196-8ED8-7A244B2B1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513" y="4866675"/>
                  <a:ext cx="10850569" cy="1393138"/>
                </a:xfrm>
                <a:prstGeom prst="homePlate">
                  <a:avLst>
                    <a:gd name="adj" fmla="val 0"/>
                  </a:avLst>
                </a:prstGeom>
                <a:blipFill>
                  <a:blip r:embed="rId4"/>
                  <a:stretch>
                    <a:fillRect l="-842" t="-2174" b="-9565"/>
                  </a:stretch>
                </a:blip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596F87-94DE-4120-B454-A5E3BB462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254" r="7373"/>
            <a:stretch/>
          </p:blipFill>
          <p:spPr>
            <a:xfrm>
              <a:off x="1507921" y="5776721"/>
              <a:ext cx="3862874" cy="47557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5DF68B-EC67-440B-B333-AE9A36336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2857"/>
            <a:stretch/>
          </p:blipFill>
          <p:spPr>
            <a:xfrm>
              <a:off x="6824405" y="5770173"/>
              <a:ext cx="3386109" cy="47557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68D49B-C31F-4998-A40C-A1CD78319FB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5379" y="3546011"/>
            <a:ext cx="3587071" cy="10102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C7B7E9-4630-4DAE-898B-C6E84877B9AA}"/>
              </a:ext>
            </a:extLst>
          </p:cNvPr>
          <p:cNvSpPr txBox="1"/>
          <p:nvPr/>
        </p:nvSpPr>
        <p:spPr>
          <a:xfrm flipH="1">
            <a:off x="8415379" y="3183847"/>
            <a:ext cx="358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mn-MN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Хагас функц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5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ïṩḻïďè">
            <a:extLst>
              <a:ext uri="{FF2B5EF4-FFF2-40B4-BE49-F238E27FC236}">
                <a16:creationId xmlns:a16="http://schemas.microsoft.com/office/drawing/2014/main" id="{7AE6DD58-2487-4F2F-B1BA-85CA2B954AD2}"/>
              </a:ext>
            </a:extLst>
          </p:cNvPr>
          <p:cNvSpPr/>
          <p:nvPr/>
        </p:nvSpPr>
        <p:spPr bwMode="auto">
          <a:xfrm>
            <a:off x="5224238" y="446736"/>
            <a:ext cx="1615101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ИДЕАЛ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858001" y="444279"/>
            <a:ext cx="466248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Компиляц дагнасан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E3D0A-5C84-41E5-BE2E-7B760781B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5" b="2902"/>
          <a:stretch/>
        </p:blipFill>
        <p:spPr>
          <a:xfrm>
            <a:off x="671282" y="1054358"/>
            <a:ext cx="10849200" cy="367916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A10E6-65F3-4BEE-885D-06CF9B76CAF2}"/>
              </a:ext>
            </a:extLst>
          </p:cNvPr>
          <p:cNvGrpSpPr/>
          <p:nvPr/>
        </p:nvGrpSpPr>
        <p:grpSpPr>
          <a:xfrm>
            <a:off x="615835" y="4840693"/>
            <a:ext cx="10850569" cy="1695601"/>
            <a:chOff x="615835" y="4691399"/>
            <a:chExt cx="10850569" cy="16956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2D08F4-D6B7-493C-B638-7568A63F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4456" y="5827309"/>
              <a:ext cx="3235475" cy="559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ïṩḻïďè">
                  <a:extLst>
                    <a:ext uri="{FF2B5EF4-FFF2-40B4-BE49-F238E27FC236}">
                      <a16:creationId xmlns:a16="http://schemas.microsoft.com/office/drawing/2014/main" id="{7162838A-4893-4B25-819F-031C9A45370D}"/>
                    </a:ext>
                  </a:extLst>
                </p:cNvPr>
                <p:cNvSpPr/>
                <p:nvPr/>
              </p:nvSpPr>
              <p:spPr bwMode="auto">
                <a:xfrm>
                  <a:off x="615835" y="4691399"/>
                  <a:ext cx="10850569" cy="1685526"/>
                </a:xfrm>
                <a:prstGeom prst="homePlate">
                  <a:avLst>
                    <a:gd name="adj" fmla="val 0"/>
                  </a:avLst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mn-MN" sz="2400" b="1" dirty="0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ТОД 1.4</a:t>
                  </a:r>
                  <a:r>
                    <a:rPr lang="mn-MN" sz="2400" dirty="0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mn-MN" sz="2400" i="1" dirty="0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(Компилятор):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ээс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a14:m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-рүү</a:t>
                  </a:r>
                  <a:r>
                    <a:rPr lang="mn-MN" sz="2400" i="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компилятор 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нь дараах функцийг хэрэгжүүлдэг </a:t>
                  </a:r>
                  <a:r>
                    <a:rPr lang="mn-MN" sz="2400" b="1" i="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программ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				        . 	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mn-MN" sz="24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Хэрэв				        байдаг бол				       байна.</a:t>
                  </a:r>
                  <a:endPara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" name="ïṩḻïďè">
                  <a:extLst>
                    <a:ext uri="{FF2B5EF4-FFF2-40B4-BE49-F238E27FC236}">
                      <a16:creationId xmlns:a16="http://schemas.microsoft.com/office/drawing/2014/main" id="{7162838A-4893-4B25-819F-031C9A453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5835" y="4691399"/>
                  <a:ext cx="10850569" cy="1685526"/>
                </a:xfrm>
                <a:prstGeom prst="homePlate">
                  <a:avLst>
                    <a:gd name="adj" fmla="val 0"/>
                  </a:avLst>
                </a:prstGeom>
                <a:blipFill>
                  <a:blip r:embed="rId5"/>
                  <a:stretch>
                    <a:fillRect l="-786" r="-561" b="-7527"/>
                  </a:stretch>
                </a:blip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3EBF58-7CAA-465A-8EAF-6CE85D0B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3757" y="5287331"/>
              <a:ext cx="4376842" cy="5500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E01D49-9933-42FA-B9DF-3727EF793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0560" y="5904627"/>
              <a:ext cx="3461498" cy="437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20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6028D4-ED93-3D8A-74FE-E899920EE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7657" y="3055105"/>
            <a:ext cx="6167820" cy="3434559"/>
          </a:xfrm>
          <a:prstGeom prst="rect">
            <a:avLst/>
          </a:prstGeom>
        </p:spPr>
      </p:pic>
      <p:sp>
        <p:nvSpPr>
          <p:cNvPr id="2" name="ïṩḻïďè">
            <a:extLst>
              <a:ext uri="{FF2B5EF4-FFF2-40B4-BE49-F238E27FC236}">
                <a16:creationId xmlns:a16="http://schemas.microsoft.com/office/drawing/2014/main" id="{C0453B64-EC8C-A514-37F5-0EBD8AECC031}"/>
              </a:ext>
            </a:extLst>
          </p:cNvPr>
          <p:cNvSpPr/>
          <p:nvPr/>
        </p:nvSpPr>
        <p:spPr bwMode="auto">
          <a:xfrm>
            <a:off x="5224238" y="446736"/>
            <a:ext cx="1615101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ИДЕАЛ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839338" y="444279"/>
            <a:ext cx="468114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6970C-7AB5-4653-90A0-BEDEBE4859F7}"/>
              </a:ext>
            </a:extLst>
          </p:cNvPr>
          <p:cNvSpPr/>
          <p:nvPr/>
        </p:nvSpPr>
        <p:spPr>
          <a:xfrm>
            <a:off x="671518" y="1669559"/>
            <a:ext cx="108489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Интерпретат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Ажиллах үед командыг шууд хөрвүүлээд биелүүлнэ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үйлдэл машин хэлэндээ байхгүй тохиолдол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давталт болгоно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Хөрвүүлээд хадгалахгүй тул</a:t>
            </a:r>
            <a:r>
              <a:rPr lang="mn-MN" sz="2200" dirty="0">
                <a:latin typeface="Bahnschrif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mn-MN" sz="2200" dirty="0">
                <a:latin typeface="Bahnschrif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үйлдэл тааралдах бүрт хөрвүүлнэ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1FE3-3557-EA80-8D02-7AABF39E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518" y="1093771"/>
            <a:ext cx="7086461" cy="4848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2AB3B4-83C8-AF7A-04FA-502C5362285A}"/>
              </a:ext>
            </a:extLst>
          </p:cNvPr>
          <p:cNvSpPr/>
          <p:nvPr/>
        </p:nvSpPr>
        <p:spPr>
          <a:xfrm>
            <a:off x="653904" y="3886302"/>
            <a:ext cx="507613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Компиляц: Ажиллах үедээ машин хэлний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P2-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ийг бүтнээр нь үүсгэнэ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Команд давтагдахад дахин хөрвүүлэхгүй</a:t>
            </a:r>
          </a:p>
        </p:txBody>
      </p:sp>
    </p:spTree>
    <p:extLst>
      <p:ext uri="{BB962C8B-B14F-4D97-AF65-F5344CB8AC3E}">
        <p14:creationId xmlns:p14="http://schemas.microsoft.com/office/powerpoint/2010/main" val="416453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5747658" y="444279"/>
            <a:ext cx="577282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Идеал тохиолдлуудын харьцуулалт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6970C-7AB5-4653-90A0-BEDEBE4859F7}"/>
              </a:ext>
            </a:extLst>
          </p:cNvPr>
          <p:cNvSpPr/>
          <p:nvPr/>
        </p:nvSpPr>
        <p:spPr>
          <a:xfrm>
            <a:off x="671517" y="1138338"/>
            <a:ext cx="1082950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Интерпретат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хөрвүүлгийн үе байхгүй – үр ашиг багатай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Код тайлах хугацаа – кодыг тааралдах бүрт давтан хийнэ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Ажиллах үедээ хөрвүүлнэ – Дебаг хийхэд онцгай ач холбогдолтой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Хөрвүүлж шинэ программ гаргадаггүй – Санах ойд хэмнэлттэй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Компилят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Програмыг хөрвүүлж шинийг үүсгэнэ – кодыг давтан тайлахгүй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Прогрмм биелэлт нь тусдаа – ажиллах үед зааврын код тайлахгүй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Эх программын бүтцийн бүх мэдээллийг орхидог – гол сул тал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Компиляц хийсэн кодыг ашиглсан бол – Дебаг хийхэд хүндрэлтэй</a:t>
            </a:r>
          </a:p>
        </p:txBody>
      </p:sp>
    </p:spTree>
    <p:extLst>
      <p:ext uri="{BB962C8B-B14F-4D97-AF65-F5344CB8AC3E}">
        <p14:creationId xmlns:p14="http://schemas.microsoft.com/office/powerpoint/2010/main" val="108995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5747657" y="444279"/>
            <a:ext cx="577282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Бодит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Завсрын машин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CD3A-226A-68D3-F60C-B3098E446AAC}"/>
              </a:ext>
            </a:extLst>
          </p:cNvPr>
          <p:cNvSpPr/>
          <p:nvPr/>
        </p:nvSpPr>
        <p:spPr>
          <a:xfrm>
            <a:off x="671517" y="1138338"/>
            <a:ext cx="10848965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Бодит хэлний хэрэгжилтэд өмнөх хоёр хэрэглээ бараг байнга байдаг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Интерпретатор бүр программын гаднахаасаа дотор тал нь үргэлж өөр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Компиляц бүр тусгай комплекс бүтцийг симуляц хийдэг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Жнь: Оролт/гаралтыг хэрэгжүүлэхэд их заавар шаардах тул ажиллах үед нь симуляц хийх боломжтой программын дуудалт болгох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B4AB7-DCB5-68AA-A73B-9E56D516E1E3}"/>
                  </a:ext>
                </a:extLst>
              </p:cNvPr>
              <p:cNvSpPr txBox="1"/>
              <p:nvPr/>
            </p:nvSpPr>
            <p:spPr>
              <a:xfrm>
                <a:off x="671513" y="3185052"/>
                <a:ext cx="10848969" cy="3498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mn-MN" sz="2400" b="0" dirty="0">
                    <a:effectLst/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Засврын түвшний болон хост түвшний хоорондох зайнаас хамааран өөр өөр төрлийн хэрэгжилттэй.</a:t>
                </a:r>
              </a:p>
              <a:p>
                <a:pPr marL="800100" lvl="1" indent="-3429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интерпретац дагнсан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хэрэгжилт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371600" lvl="2" indent="-4572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Хэрэв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завсрын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машины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интерпретатор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нь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ийн</a:t>
                </a:r>
                <a:r>
                  <a:rPr lang="mn-MN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хоос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эрс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ялгаатай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интпретат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төрлийн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хэрэгжилттэй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Хэрэв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завсрын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машины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интерпретатор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нь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-той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үндсэндээ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ижил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зарим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функцийг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нь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дуудалт болгосон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компилят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төрлийн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хэрэгж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ил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ттэй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бид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n-M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компиляц дагнасан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хэрэгжилттэй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B4AB7-DCB5-68AA-A73B-9E56D516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3" y="3185052"/>
                <a:ext cx="10848969" cy="3498843"/>
              </a:xfrm>
              <a:prstGeom prst="rect">
                <a:avLst/>
              </a:prstGeom>
              <a:blipFill>
                <a:blip r:embed="rId3"/>
                <a:stretch>
                  <a:fillRect l="-730" t="-139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78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ṩḻïďè">
            <a:extLst>
              <a:ext uri="{FF2B5EF4-FFF2-40B4-BE49-F238E27FC236}">
                <a16:creationId xmlns:a16="http://schemas.microsoft.com/office/drawing/2014/main" id="{49987C52-ACD9-54A8-E4E4-C3BC3E14460C}"/>
              </a:ext>
            </a:extLst>
          </p:cNvPr>
          <p:cNvSpPr/>
          <p:nvPr/>
        </p:nvSpPr>
        <p:spPr bwMode="auto">
          <a:xfrm>
            <a:off x="5224238" y="446736"/>
            <a:ext cx="2872627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ЗАВСРЫН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БОДИТ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8096865" y="444279"/>
            <a:ext cx="342361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Схем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EFF9E18-F0EB-4B56-A26E-E90F17C77B6E}"/>
              </a:ext>
            </a:extLst>
          </p:cNvPr>
          <p:cNvSpPr/>
          <p:nvPr/>
        </p:nvSpPr>
        <p:spPr bwMode="auto">
          <a:xfrm>
            <a:off x="2668555" y="447716"/>
            <a:ext cx="3079102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ХЭЛНИЙ ХЭРЭГЖИЛТ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ED3124D-2219-4757-BAA7-1A13C0F5EADF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38B03-41B8-4675-961D-EB3618D6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8" y="1499278"/>
            <a:ext cx="10848964" cy="43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260068" y="444279"/>
            <a:ext cx="826041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Шатлал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ïṩḻïďè">
            <a:extLst>
              <a:ext uri="{FF2B5EF4-FFF2-40B4-BE49-F238E27FC236}">
                <a16:creationId xmlns:a16="http://schemas.microsoft.com/office/drawing/2014/main" id="{2E57474F-2D2A-432E-9A6E-940E5DE21D66}"/>
              </a:ext>
            </a:extLst>
          </p:cNvPr>
          <p:cNvSpPr/>
          <p:nvPr/>
        </p:nvSpPr>
        <p:spPr bwMode="auto">
          <a:xfrm>
            <a:off x="1427297" y="447716"/>
            <a:ext cx="1832771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0" name="ïṩḻïďè">
            <a:extLst>
              <a:ext uri="{FF2B5EF4-FFF2-40B4-BE49-F238E27FC236}">
                <a16:creationId xmlns:a16="http://schemas.microsoft.com/office/drawing/2014/main" id="{F6096B25-8B73-495A-BE97-B446D81148FB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135B6-14FB-48D2-93A8-7713F4BB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81" y="3762605"/>
            <a:ext cx="3332024" cy="1996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128A0E3-227E-6251-43E5-D5EE9C6C1B03}"/>
                  </a:ext>
                </a:extLst>
              </p:cNvPr>
              <p:cNvSpPr/>
              <p:nvPr/>
            </p:nvSpPr>
            <p:spPr>
              <a:xfrm>
                <a:off x="671509" y="1191037"/>
                <a:ext cx="10848969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Энэ схемийг дурын түвшин хүртэл шатлан өргөтгөх боломжтой. 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 бүр доор байгаа түвшний функцийг ашиглаж, дээрх түвшинд өөрийн шинэ функцийг гаргаж өгдөг. 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хэлээр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программ нь интерфейсээрээ дамжуулан хэрэглэгчийг хангадаг функционалаас бүрдсэн шинэ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хэл болно гэсэн үг (шинэ хийсвэр машиныг хэрэгжүүлж байна).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128A0E3-227E-6251-43E5-D5EE9C6C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09" y="1191037"/>
                <a:ext cx="10848969" cy="2462213"/>
              </a:xfrm>
              <a:prstGeom prst="rect">
                <a:avLst/>
              </a:prstGeom>
              <a:blipFill>
                <a:blip r:embed="rId4"/>
                <a:stretch>
                  <a:fillRect l="-730" t="-1733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B59252-AC4A-8C6D-C025-BC7FEDF547B9}"/>
              </a:ext>
            </a:extLst>
          </p:cNvPr>
          <p:cNvSpPr/>
          <p:nvPr/>
        </p:nvSpPr>
        <p:spPr>
          <a:xfrm>
            <a:off x="671509" y="5899666"/>
            <a:ext cx="10848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mn-M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Дээд түвшний програмчлалын хэлийг хэрэгжүүлсэн микропрограммчлалтай компьютер</a:t>
            </a:r>
          </a:p>
        </p:txBody>
      </p:sp>
    </p:spTree>
    <p:extLst>
      <p:ext uri="{BB962C8B-B14F-4D97-AF65-F5344CB8AC3E}">
        <p14:creationId xmlns:p14="http://schemas.microsoft.com/office/powerpoint/2010/main" val="136105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260068" y="444279"/>
            <a:ext cx="826041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Шатлал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ïṩḻïďè">
            <a:extLst>
              <a:ext uri="{FF2B5EF4-FFF2-40B4-BE49-F238E27FC236}">
                <a16:creationId xmlns:a16="http://schemas.microsoft.com/office/drawing/2014/main" id="{2E57474F-2D2A-432E-9A6E-940E5DE21D66}"/>
              </a:ext>
            </a:extLst>
          </p:cNvPr>
          <p:cNvSpPr/>
          <p:nvPr/>
        </p:nvSpPr>
        <p:spPr bwMode="auto">
          <a:xfrm>
            <a:off x="1427297" y="447716"/>
            <a:ext cx="1832771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0" name="ïṩḻïďè">
            <a:extLst>
              <a:ext uri="{FF2B5EF4-FFF2-40B4-BE49-F238E27FC236}">
                <a16:creationId xmlns:a16="http://schemas.microsoft.com/office/drawing/2014/main" id="{F6096B25-8B73-495A-BE97-B446D81148FB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68924-79BE-43F3-9223-FE8CD0F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1170475"/>
            <a:ext cx="6900094" cy="52350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E100C2-FCD1-2261-00A3-D200B65AA3D5}"/>
              </a:ext>
            </a:extLst>
          </p:cNvPr>
          <p:cNvSpPr/>
          <p:nvPr/>
        </p:nvSpPr>
        <p:spPr>
          <a:xfrm>
            <a:off x="7704944" y="1402750"/>
            <a:ext cx="38155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ПХ-ийн системийг хийсвэр машинуудын давхаргын хувьд зохион байгуулах нь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Давхаргын үйл ажиллагааны дотоод хэрэгжилтийг өөрчлөх нь бусад давхаргад ямар ч нөлөө үзүүлэхгүй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Төрөл бүрийн давхаргуудын бие даасан байдлыг хангах боломжийг олгодог. </a:t>
            </a:r>
          </a:p>
        </p:txBody>
      </p:sp>
    </p:spTree>
    <p:extLst>
      <p:ext uri="{BB962C8B-B14F-4D97-AF65-F5344CB8AC3E}">
        <p14:creationId xmlns:p14="http://schemas.microsoft.com/office/powerpoint/2010/main" val="14484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65FE9-A4F7-4660-A891-BA729708E518}"/>
              </a:ext>
            </a:extLst>
          </p:cNvPr>
          <p:cNvSpPr/>
          <p:nvPr/>
        </p:nvSpPr>
        <p:spPr>
          <a:xfrm>
            <a:off x="679644" y="1158898"/>
            <a:ext cx="10836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Программчлал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Компьютерын ухааны судлаач, программ зохиогчдод зориулсан илэрхийллийн </a:t>
            </a:r>
            <a:r>
              <a:rPr lang="mn-MN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үндсэн гол хэлбэр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”The limits of my language mean the limits of my world.” (Ludwig Wittgenstein) 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Илэрхийлж болох санаа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алгоритмууд </a:t>
            </a:r>
            <a:r>
              <a:rPr lang="mn-MN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хэл </a:t>
            </a:r>
            <a:r>
              <a:rPr lang="en-US" sz="2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(PL)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ээр хязгаарлагдана.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E9C423B-9EB5-4ED8-9C62-A0DC21E9CCDE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F.CSM101 </a:t>
            </a:r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үндсэн аргууд</a:t>
            </a: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FA86C29D-BEB2-495B-9F7A-E3A6B0101E5F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7" name="ïṩḻïďè">
            <a:extLst>
              <a:ext uri="{FF2B5EF4-FFF2-40B4-BE49-F238E27FC236}">
                <a16:creationId xmlns:a16="http://schemas.microsoft.com/office/drawing/2014/main" id="{FFE1F888-5A94-4E98-AAC3-0DCF2973D854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FB070-0B68-428C-A6BB-A2C3B0129CFB}"/>
              </a:ext>
            </a:extLst>
          </p:cNvPr>
          <p:cNvSpPr/>
          <p:nvPr/>
        </p:nvSpPr>
        <p:spPr>
          <a:xfrm>
            <a:off x="679644" y="4020327"/>
            <a:ext cx="10840399" cy="175448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82880" tIns="91440" rIns="182880" bIns="91440" anchor="ctr" anchorCtr="0">
            <a:noAutofit/>
          </a:bodyPr>
          <a:lstStyle/>
          <a:p>
            <a:pPr algn="ctr"/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</a:t>
            </a:r>
            <a:r>
              <a:rPr lang="mn-MN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хэл</a:t>
            </a:r>
            <a:r>
              <a:rPr lang="mn-MN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хэрхэн ажилладаг болохыг судлах замаар программчлалын суурь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парадигмуудыг</a:t>
            </a:r>
            <a:r>
              <a:rPr lang="mn-M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ойлгох, программчлалын хэл хооронд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хөрвөн ажиллах ур чадварыг</a:t>
            </a:r>
            <a:r>
              <a:rPr lang="mn-M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эзэмших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D6CB4-49F2-417F-8463-899772259924}"/>
              </a:ext>
            </a:extLst>
          </p:cNvPr>
          <p:cNvSpPr txBox="1"/>
          <p:nvPr/>
        </p:nvSpPr>
        <p:spPr>
          <a:xfrm>
            <a:off x="669917" y="348295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n-MN" sz="2400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ХИЧЭЭЛИЙН ҮНДСЭН ЗОРИЛГО:</a:t>
            </a:r>
            <a:endParaRPr lang="en-US" sz="2400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097AC-CC84-4032-BB22-1FE114DE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97" y="2525012"/>
            <a:ext cx="8649811" cy="408693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6267" y="444279"/>
            <a:ext cx="945421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Ямар нэг хэлийг дагнан судлахгүй байх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???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2006F94F-50CD-4BBA-A967-1AA572BA4876}"/>
              </a:ext>
            </a:extLst>
          </p:cNvPr>
          <p:cNvSpPr/>
          <p:nvPr/>
        </p:nvSpPr>
        <p:spPr bwMode="auto">
          <a:xfrm>
            <a:off x="780393" y="444279"/>
            <a:ext cx="1285875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C2FA90B2-E11F-4F47-A989-BDE9FCE32685}"/>
              </a:ext>
            </a:extLst>
          </p:cNvPr>
          <p:cNvSpPr/>
          <p:nvPr/>
        </p:nvSpPr>
        <p:spPr bwMode="auto">
          <a:xfrm>
            <a:off x="679644" y="444279"/>
            <a:ext cx="1319950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F.CSM101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65FE9-A4F7-4660-A891-BA729708E518}"/>
              </a:ext>
            </a:extLst>
          </p:cNvPr>
          <p:cNvSpPr/>
          <p:nvPr/>
        </p:nvSpPr>
        <p:spPr>
          <a:xfrm>
            <a:off x="680083" y="1146629"/>
            <a:ext cx="10840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Иж бүрэн систем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Янз бүрийн хэлээр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бүтээгддэг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Meta/Fb: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Хэлний олон парадигмуудыг хамарсан хэлнүүдийн холимог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Шинэ хэл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байнга гарч ирдэг (хуучин хэлүүд хэрэглээнээс гардаг)</a:t>
            </a:r>
          </a:p>
        </p:txBody>
      </p:sp>
    </p:spTree>
    <p:extLst>
      <p:ext uri="{BB962C8B-B14F-4D97-AF65-F5344CB8AC3E}">
        <p14:creationId xmlns:p14="http://schemas.microsoft.com/office/powerpoint/2010/main" val="429303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6267" y="444279"/>
            <a:ext cx="945421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Сурах бичиг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CA91B-29BE-4168-9E8E-06D2E032EE66}"/>
              </a:ext>
            </a:extLst>
          </p:cNvPr>
          <p:cNvSpPr/>
          <p:nvPr/>
        </p:nvSpPr>
        <p:spPr>
          <a:xfrm>
            <a:off x="671520" y="1319228"/>
            <a:ext cx="3880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Gabbrielli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M, Martini S</a:t>
            </a:r>
          </a:p>
          <a:p>
            <a:pPr algn="ctr"/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Programming languages: principles and paradigms, 2nd 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Springer Nature; 2023</a:t>
            </a:r>
            <a:endParaRPr lang="mn-M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566F58-5A2E-4E3B-B67A-1BD18A272B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749" y="2751057"/>
            <a:ext cx="2347884" cy="3567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146767-C5FC-4CC0-8E3A-F9BB2E761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130" y="2751057"/>
            <a:ext cx="2932520" cy="362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EC4572-7DAF-4E6E-83C1-4CFC3769E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5557" y="2693291"/>
            <a:ext cx="2940302" cy="362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A856408-7F63-4C60-B5B5-BF4B784F283E}"/>
              </a:ext>
            </a:extLst>
          </p:cNvPr>
          <p:cNvSpPr/>
          <p:nvPr/>
        </p:nvSpPr>
        <p:spPr>
          <a:xfrm>
            <a:off x="4552162" y="1322721"/>
            <a:ext cx="316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Robert W. Sebesta</a:t>
            </a:r>
          </a:p>
          <a:p>
            <a:pPr algn="ctr"/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Concepts of Programming Languages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12th 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Pearson, 2019</a:t>
            </a:r>
            <a:endParaRPr lang="mn-M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A6A86-A39A-4A8A-B18A-4A289222F7FB}"/>
              </a:ext>
            </a:extLst>
          </p:cNvPr>
          <p:cNvSpPr/>
          <p:nvPr/>
        </p:nvSpPr>
        <p:spPr>
          <a:xfrm>
            <a:off x="8210937" y="1319228"/>
            <a:ext cx="3309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Michael L. Scott</a:t>
            </a:r>
          </a:p>
          <a:p>
            <a:pPr algn="ctr"/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Programming Language Pragmatics. 4th ed.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Morgan Kaufmann, 2015.</a:t>
            </a:r>
          </a:p>
          <a:p>
            <a:pPr marL="342900" indent="-342900" algn="ctr">
              <a:buFont typeface="+mj-lt"/>
              <a:buAutoNum type="arabicPeriod"/>
            </a:pPr>
            <a:endParaRPr lang="mn-M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C4EAC-25F6-4761-824B-585541063500}"/>
              </a:ext>
            </a:extLst>
          </p:cNvPr>
          <p:cNvSpPr txBox="1"/>
          <p:nvPr/>
        </p:nvSpPr>
        <p:spPr>
          <a:xfrm>
            <a:off x="625952" y="6324087"/>
            <a:ext cx="397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ҮНДСЭН СУРАХ БИЧИГ</a:t>
            </a:r>
          </a:p>
        </p:txBody>
      </p:sp>
      <p:sp>
        <p:nvSpPr>
          <p:cNvPr id="18" name="ïṩḻïďè">
            <a:extLst>
              <a:ext uri="{FF2B5EF4-FFF2-40B4-BE49-F238E27FC236}">
                <a16:creationId xmlns:a16="http://schemas.microsoft.com/office/drawing/2014/main" id="{6A7D20F9-86D6-467A-94AD-873E4637AA29}"/>
              </a:ext>
            </a:extLst>
          </p:cNvPr>
          <p:cNvSpPr/>
          <p:nvPr/>
        </p:nvSpPr>
        <p:spPr bwMode="auto">
          <a:xfrm>
            <a:off x="780393" y="444279"/>
            <a:ext cx="1285875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2" name="ïṩḻïďè">
            <a:extLst>
              <a:ext uri="{FF2B5EF4-FFF2-40B4-BE49-F238E27FC236}">
                <a16:creationId xmlns:a16="http://schemas.microsoft.com/office/drawing/2014/main" id="{A3195931-F21F-4A41-9A57-D9D5DDE6A46D}"/>
              </a:ext>
            </a:extLst>
          </p:cNvPr>
          <p:cNvSpPr/>
          <p:nvPr/>
        </p:nvSpPr>
        <p:spPr bwMode="auto">
          <a:xfrm>
            <a:off x="679644" y="444279"/>
            <a:ext cx="1319950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F.CSM101</a:t>
            </a:r>
          </a:p>
        </p:txBody>
      </p:sp>
    </p:spTree>
    <p:extLst>
      <p:ext uri="{BB962C8B-B14F-4D97-AF65-F5344CB8AC3E}">
        <p14:creationId xmlns:p14="http://schemas.microsoft.com/office/powerpoint/2010/main" val="31250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B3539B-0AE2-4D4F-A6B7-AC14A2057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1" t="22728" r="18228" b="10004"/>
          <a:stretch/>
        </p:blipFill>
        <p:spPr bwMode="auto">
          <a:xfrm>
            <a:off x="6332661" y="3548103"/>
            <a:ext cx="5187820" cy="328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6267" y="444279"/>
            <a:ext cx="945421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Үнэлгээ, дүн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10850C-B2D9-4B7B-AFA6-98B9E649D19E}"/>
                  </a:ext>
                </a:extLst>
              </p:cNvPr>
              <p:cNvSpPr/>
              <p:nvPr/>
            </p:nvSpPr>
            <p:spPr>
              <a:xfrm>
                <a:off x="679644" y="1097965"/>
                <a:ext cx="10840838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Лабораторийн ажил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n-MN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𝟏𝟓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mn-MN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𝟑𝟎</m:t>
                    </m:r>
                  </m:oMath>
                </a14:m>
                <a:r>
                  <a:rPr lang="mn-MN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оноо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Долоо хоног бүрт нь гаргана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Танхимаар багшид хамгаална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Бие даалтын ажил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𝟏𝟐</m:t>
                    </m:r>
                  </m:oMath>
                </a14:m>
                <a:r>
                  <a:rPr lang="mn-MN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оноо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Үндсэн сурах бичгийн 1-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бүлэгийн дасгалууд –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оноо.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Үндсэн сурах бичгийн 8-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бүлэгийн дасгалууд –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оноо.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Latex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дээр бичсэн тайлан илгээнэ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10850C-B2D9-4B7B-AFA6-98B9E649D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4" y="1097965"/>
                <a:ext cx="10840838" cy="2708434"/>
              </a:xfrm>
              <a:prstGeom prst="rect">
                <a:avLst/>
              </a:prstGeom>
              <a:blipFill>
                <a:blip r:embed="rId4"/>
                <a:stretch>
                  <a:fillRect l="-731" t="-157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E29E4E-B07F-4AE2-A1CC-A9391A730EAA}"/>
                  </a:ext>
                </a:extLst>
              </p:cNvPr>
              <p:cNvSpPr txBox="1"/>
              <p:nvPr/>
            </p:nvSpPr>
            <p:spPr>
              <a:xfrm>
                <a:off x="679644" y="3681740"/>
                <a:ext cx="5581197" cy="2831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Ирц идэвхи - </a:t>
                </a:r>
                <a:r>
                  <a:rPr lang="en-US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  <a:r>
                  <a:rPr lang="mn-MN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оноо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Хичээлийн бүтэн ирц –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оноо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Өөрийгөө сорих дасгалууд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4 оноо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mn-MN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4, 6</a:t>
                </a:r>
                <a:r>
                  <a:rPr lang="mn-MN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10, 12, 14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 долоо хоногт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Бусад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Улирлын шалгалт </a:t>
                </a:r>
                <a14:m>
                  <m:oMath xmlns:m="http://schemas.openxmlformats.org/officeDocument/2006/math">
                    <m:r>
                      <a:rPr lang="mn-MN" sz="2200" b="1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𝟑𝟎</m:t>
                    </m:r>
                  </m:oMath>
                </a14:m>
                <a:r>
                  <a:rPr lang="en-US" sz="2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оноо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Явцын сорил 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7, 14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n-MN" sz="22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𝟐𝟎</m:t>
                    </m:r>
                  </m:oMath>
                </a14:m>
                <a:r>
                  <a:rPr lang="en-US" sz="2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оноо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E29E4E-B07F-4AE2-A1CC-A9391A73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4" y="3681740"/>
                <a:ext cx="5581197" cy="2831544"/>
              </a:xfrm>
              <a:prstGeom prst="rect">
                <a:avLst/>
              </a:prstGeom>
              <a:blipFill>
                <a:blip r:embed="rId5"/>
                <a:stretch>
                  <a:fillRect l="-1419" r="-218" b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742B1E8-AB8B-4106-BBC2-37D9EFB60385}"/>
              </a:ext>
            </a:extLst>
          </p:cNvPr>
          <p:cNvSpPr/>
          <p:nvPr/>
        </p:nvSpPr>
        <p:spPr>
          <a:xfrm>
            <a:off x="7940351" y="1155549"/>
            <a:ext cx="3580131" cy="135700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  <a:r>
              <a:rPr lang="mn-MN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Blogs </a:t>
            </a:r>
            <a:r>
              <a:rPr lang="mn-MN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эх сурвалж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ChatGPT</a:t>
            </a:r>
            <a:r>
              <a:rPr lang="mn-MN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зэрэг </a:t>
            </a:r>
            <a:r>
              <a:rPr lang="en-US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</a:t>
            </a:r>
            <a:r>
              <a:rPr lang="mn-MN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түүл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Шийдлээ бусдад дамжуулах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3F616-D370-4FD9-9E3F-D2037989A4F7}"/>
              </a:ext>
            </a:extLst>
          </p:cNvPr>
          <p:cNvSpPr txBox="1"/>
          <p:nvPr/>
        </p:nvSpPr>
        <p:spPr>
          <a:xfrm>
            <a:off x="7940350" y="2481917"/>
            <a:ext cx="358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mn-M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Хориглоно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83CAF94-7210-4EA7-A1F9-0B07F145CB75}"/>
              </a:ext>
            </a:extLst>
          </p:cNvPr>
          <p:cNvSpPr/>
          <p:nvPr/>
        </p:nvSpPr>
        <p:spPr bwMode="auto">
          <a:xfrm>
            <a:off x="780393" y="444279"/>
            <a:ext cx="1285875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2834E312-5C3D-40B5-A6BD-09F8B3C4AF06}"/>
              </a:ext>
            </a:extLst>
          </p:cNvPr>
          <p:cNvSpPr/>
          <p:nvPr/>
        </p:nvSpPr>
        <p:spPr bwMode="auto">
          <a:xfrm>
            <a:off x="679644" y="444279"/>
            <a:ext cx="1319950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F.CSM101</a:t>
            </a:r>
          </a:p>
        </p:txBody>
      </p:sp>
    </p:spTree>
    <p:extLst>
      <p:ext uri="{BB962C8B-B14F-4D97-AF65-F5344CB8AC3E}">
        <p14:creationId xmlns:p14="http://schemas.microsoft.com/office/powerpoint/2010/main" val="353838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EEA60-BD0D-4873-A35C-83809E732A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914" y="1129814"/>
            <a:ext cx="6718647" cy="482487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65FE9-A4F7-4660-A891-BA729708E518}"/>
              </a:ext>
            </a:extLst>
          </p:cNvPr>
          <p:cNvSpPr/>
          <p:nvPr/>
        </p:nvSpPr>
        <p:spPr>
          <a:xfrm>
            <a:off x="7388565" y="1129814"/>
            <a:ext cx="41319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Хийсвэрлэл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Чухал бус нөхцлийг хасах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Гол асуудалд анхаарах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PL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-үүд нийтлэг хэрэглэдэг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Хийсвэр машин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Маш ерөнхий ойлголт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PL-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ний хэрэгжилтийг судлах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Бүх тусгай хэрэгжилтийг нарийвчлах шаардлагагүй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Шаталсан бүтцээр нь ПХ-ийн бүрэн системийг судлах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E9C423B-9EB5-4ED8-9C62-A0DC21E9CCDE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latin typeface="Segoe UI" panose="020B0502040204020203" pitchFamily="34" charset="0"/>
                <a:cs typeface="Segoe UI" panose="020B0502040204020203" pitchFamily="34" charset="0"/>
              </a:rPr>
              <a:t>Хийсвэр машин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(Abstract Machines)</a:t>
            </a: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FA86C29D-BEB2-495B-9F7A-E3A6B0101E5F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7" name="ïṩḻïďè">
            <a:extLst>
              <a:ext uri="{FF2B5EF4-FFF2-40B4-BE49-F238E27FC236}">
                <a16:creationId xmlns:a16="http://schemas.microsoft.com/office/drawing/2014/main" id="{FFE1F888-5A94-4E98-AAC3-0DCF2973D854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B784A-9EA8-4AC1-85BF-970B039473E5}"/>
              </a:ext>
            </a:extLst>
          </p:cNvPr>
          <p:cNvSpPr/>
          <p:nvPr/>
        </p:nvSpPr>
        <p:spPr>
          <a:xfrm>
            <a:off x="669914" y="5954691"/>
            <a:ext cx="671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Хийсвэр машины бүтэц</a:t>
            </a:r>
            <a:endParaRPr lang="mn-MN" sz="2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260068" y="444279"/>
            <a:ext cx="826041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Ойлголт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ïṩḻïďè">
            <a:extLst>
              <a:ext uri="{FF2B5EF4-FFF2-40B4-BE49-F238E27FC236}">
                <a16:creationId xmlns:a16="http://schemas.microsoft.com/office/drawing/2014/main" id="{2E57474F-2D2A-432E-9A6E-940E5DE21D66}"/>
              </a:ext>
            </a:extLst>
          </p:cNvPr>
          <p:cNvSpPr/>
          <p:nvPr/>
        </p:nvSpPr>
        <p:spPr bwMode="auto">
          <a:xfrm>
            <a:off x="1427297" y="447716"/>
            <a:ext cx="183277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0" name="ïṩḻïďè">
            <a:extLst>
              <a:ext uri="{FF2B5EF4-FFF2-40B4-BE49-F238E27FC236}">
                <a16:creationId xmlns:a16="http://schemas.microsoft.com/office/drawing/2014/main" id="{F6096B25-8B73-495A-BE97-B446D81148FB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7BBCAB7-8AF8-498F-8152-D6399BB51E7E}"/>
                  </a:ext>
                </a:extLst>
              </p:cNvPr>
              <p:cNvSpPr/>
              <p:nvPr/>
            </p:nvSpPr>
            <p:spPr>
              <a:xfrm>
                <a:off x="671518" y="1753095"/>
                <a:ext cx="10843560" cy="26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Машин нь өөрсдийн ойлгохуйц формал алгоритмыг биелүүлдэг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Хийсвэр машин - Физик машины хийсвэрлэл</a:t>
                </a:r>
                <a:endParaRPr lang="mn-MN" sz="24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нь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PL-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ний бүтцийг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заавар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хэрэглэн формалчлагддаг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Программчлалын хэл </a:t>
                </a:r>
                <a14:m>
                  <m:oMath xmlns:m="http://schemas.openxmlformats.org/officeDocument/2006/math">
                    <m:r>
                      <a:rPr lang="mn-MN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: Зааврын төгсгөлөг олонлог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Программ: </a:t>
                </a:r>
                <a14:m>
                  <m:oMath xmlns:m="http://schemas.openxmlformats.org/officeDocument/2006/math">
                    <m:r>
                      <a:rPr lang="mn-MN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ℒ</m:t>
                    </m:r>
                  </m:oMath>
                </a14:m>
                <a:r>
                  <a:rPr lang="mn-MN" sz="2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 хэлний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заавруудын эрэмбэтэй, төгсгөлөг жагсаалт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7BBCAB7-8AF8-498F-8152-D6399BB5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8" y="1753095"/>
                <a:ext cx="10843560" cy="2693045"/>
              </a:xfrm>
              <a:prstGeom prst="rect">
                <a:avLst/>
              </a:prstGeom>
              <a:blipFill>
                <a:blip r:embed="rId3"/>
                <a:stretch>
                  <a:fillRect l="-731" t="-1587" b="-4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ïṩḻïďè">
                <a:extLst>
                  <a:ext uri="{FF2B5EF4-FFF2-40B4-BE49-F238E27FC236}">
                    <a16:creationId xmlns:a16="http://schemas.microsoft.com/office/drawing/2014/main" id="{79E2E1F2-5277-4DA8-812D-00195E5D9AD0}"/>
                  </a:ext>
                </a:extLst>
              </p:cNvPr>
              <p:cNvSpPr/>
              <p:nvPr/>
            </p:nvSpPr>
            <p:spPr bwMode="auto">
              <a:xfrm>
                <a:off x="671518" y="4666490"/>
                <a:ext cx="10843560" cy="1200329"/>
              </a:xfrm>
              <a:prstGeom prst="homePlate">
                <a:avLst>
                  <a:gd name="adj" fmla="val 0"/>
                </a:avLst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mn-MN" sz="2400" b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ТОД 1.1 </a:t>
                </a:r>
                <a:r>
                  <a:rPr lang="mn-MN" sz="24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(Хийсвэр машин):</a:t>
                </a:r>
                <a:r>
                  <a:rPr lang="mn-MN" sz="2000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программчлалын хэл өгөгдсөн байг.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хэлээр бичигдсэн программыг хадгалах, гүйцэтгэх боломжтой аливаа өгөгдлийн бүтэц, алгоритмын багцыг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хэлний </a:t>
                </a:r>
                <a:r>
                  <a:rPr lang="mn-MN" sz="2400" b="1" i="1" dirty="0">
                    <a:solidFill>
                      <a:schemeClr val="accent3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хийсвэр машин</a:t>
                </a:r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n-MN" sz="2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гэнэ.</a:t>
                </a:r>
                <a:endParaRPr lang="mn-MN" sz="24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ïṩḻïďè">
                <a:extLst>
                  <a:ext uri="{FF2B5EF4-FFF2-40B4-BE49-F238E27FC236}">
                    <a16:creationId xmlns:a16="http://schemas.microsoft.com/office/drawing/2014/main" id="{79E2E1F2-5277-4DA8-812D-00195E5D9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518" y="4666490"/>
                <a:ext cx="10843560" cy="1200329"/>
              </a:xfrm>
              <a:prstGeom prst="homePlate">
                <a:avLst>
                  <a:gd name="adj" fmla="val 0"/>
                </a:avLst>
              </a:prstGeom>
              <a:blipFill>
                <a:blip r:embed="rId4"/>
                <a:stretch>
                  <a:fillRect l="-786" t="-3030" b="-11111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ïṩḻïďè">
                <a:extLst>
                  <a:ext uri="{FF2B5EF4-FFF2-40B4-BE49-F238E27FC236}">
                    <a16:creationId xmlns:a16="http://schemas.microsoft.com/office/drawing/2014/main" id="{56C6799C-C67E-404D-8BE4-A212915FAC09}"/>
                  </a:ext>
                </a:extLst>
              </p:cNvPr>
              <p:cNvSpPr/>
              <p:nvPr/>
            </p:nvSpPr>
            <p:spPr bwMode="auto">
              <a:xfrm>
                <a:off x="676922" y="1120382"/>
                <a:ext cx="10843560" cy="632713"/>
              </a:xfrm>
              <a:prstGeom prst="homePlate">
                <a:avLst>
                  <a:gd name="adj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Сонгодог (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generic)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хийсвэр машин: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𝑠𝑡𝑜𝑟𝑒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𝒊𝒏𝒕𝒆𝒓𝒑𝒓𝒆𝒕𝒆𝒓</m:t>
                    </m:r>
                  </m:oMath>
                </a14:m>
                <a:endParaRPr lang="mn-MN" sz="2400" b="1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ïṩḻïďè">
                <a:extLst>
                  <a:ext uri="{FF2B5EF4-FFF2-40B4-BE49-F238E27FC236}">
                    <a16:creationId xmlns:a16="http://schemas.microsoft.com/office/drawing/2014/main" id="{56C6799C-C67E-404D-8BE4-A212915FA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922" y="1120382"/>
                <a:ext cx="10843560" cy="632713"/>
              </a:xfrm>
              <a:prstGeom prst="homePlate">
                <a:avLst>
                  <a:gd name="adj" fmla="val 0"/>
                </a:avLst>
              </a:prstGeom>
              <a:blipFill>
                <a:blip r:embed="rId5"/>
                <a:stretch>
                  <a:fillRect b="-86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39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CF5EF68-92B6-44F0-97CF-C3305535A5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513" y="1045584"/>
            <a:ext cx="7557950" cy="562234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581332" y="444279"/>
            <a:ext cx="693915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Интерпретатор 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(Interpreter)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0850C-B2D9-4B7B-AFA6-98B9E649D19E}"/>
              </a:ext>
            </a:extLst>
          </p:cNvPr>
          <p:cNvSpPr/>
          <p:nvPr/>
        </p:nvSpPr>
        <p:spPr>
          <a:xfrm>
            <a:off x="4338732" y="2371012"/>
            <a:ext cx="718175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Анхдагч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(Primitive)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дата-г боловсруулах үйлдлүүд;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Биелэлтийн дараалал хянах үйлдэл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дата бүтэц;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Дата дамжуулалтыг хянах үйлдэл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дата бүтэц;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Санах ойн удирдлагын үйлдэл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дата бүтэц.</a:t>
            </a:r>
          </a:p>
        </p:txBody>
      </p:sp>
      <p:sp>
        <p:nvSpPr>
          <p:cNvPr id="31" name="ïṩḻïďè">
            <a:extLst>
              <a:ext uri="{FF2B5EF4-FFF2-40B4-BE49-F238E27FC236}">
                <a16:creationId xmlns:a16="http://schemas.microsoft.com/office/drawing/2014/main" id="{187FAEA4-4DD5-4BB1-A8B3-E455356310BB}"/>
              </a:ext>
            </a:extLst>
          </p:cNvPr>
          <p:cNvSpPr/>
          <p:nvPr/>
        </p:nvSpPr>
        <p:spPr bwMode="auto">
          <a:xfrm>
            <a:off x="4338735" y="1129412"/>
            <a:ext cx="7181750" cy="1128596"/>
          </a:xfrm>
          <a:prstGeom prst="homePlat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Бүх хэлний интерпретатор: </a:t>
            </a:r>
          </a:p>
          <a:p>
            <a:pPr algn="ctr">
              <a:spcBef>
                <a:spcPts val="600"/>
              </a:spcBef>
            </a:pPr>
            <a:r>
              <a:rPr lang="mn-M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Үйлдлийн төрөл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mn-M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“биелэлт”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205817-D86B-4D14-88D1-4CF06649DB4B}"/>
              </a:ext>
            </a:extLst>
          </p:cNvPr>
          <p:cNvSpPr/>
          <p:nvPr/>
        </p:nvSpPr>
        <p:spPr bwMode="auto">
          <a:xfrm>
            <a:off x="2668555" y="447716"/>
            <a:ext cx="191277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ОЙЛГОЛТ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BF3CF3C4-E111-42E8-A75A-39C21E50720A}"/>
              </a:ext>
            </a:extLst>
          </p:cNvPr>
          <p:cNvSpPr/>
          <p:nvPr/>
        </p:nvSpPr>
        <p:spPr bwMode="auto">
          <a:xfrm>
            <a:off x="671518" y="447716"/>
            <a:ext cx="2520456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ХИЙСВЭР МАШИН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2B4AF-78A3-4532-BF62-C7595449DE95}"/>
              </a:ext>
            </a:extLst>
          </p:cNvPr>
          <p:cNvSpPr/>
          <p:nvPr/>
        </p:nvSpPr>
        <p:spPr>
          <a:xfrm>
            <a:off x="4273417" y="6308698"/>
            <a:ext cx="7247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mn-M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Сонгодог интерпретаторын биелэлт 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(execution)</a:t>
            </a:r>
            <a:r>
              <a:rPr lang="mn-M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мөчлөг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74D0C-4F33-4FAB-AE47-F7DF9587E777}"/>
              </a:ext>
            </a:extLst>
          </p:cNvPr>
          <p:cNvSpPr txBox="1"/>
          <p:nvPr/>
        </p:nvSpPr>
        <p:spPr>
          <a:xfrm>
            <a:off x="2583364" y="6173308"/>
            <a:ext cx="1123909" cy="1820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  <a:cs typeface="Segoe UI" panose="020B0502040204020203" pitchFamily="34" charset="0"/>
              </a:rPr>
              <a:t>result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16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6925</TotalTime>
  <Words>2127</Words>
  <Application>Microsoft Office PowerPoint</Application>
  <PresentationFormat>Widescreen</PresentationFormat>
  <Paragraphs>377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Bahnschrift</vt:lpstr>
      <vt:lpstr>Bahnschrift SemiLight Condensed</vt:lpstr>
      <vt:lpstr>Book Antiqua</vt:lpstr>
      <vt:lpstr>Calibri</vt:lpstr>
      <vt:lpstr>Calibri Light</vt:lpstr>
      <vt:lpstr>Cambria Math</vt:lpstr>
      <vt:lpstr>Segoe UI</vt:lpstr>
      <vt:lpstr>Segoe UI Light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DELL</cp:lastModifiedBy>
  <cp:revision>6177</cp:revision>
  <cp:lastPrinted>2020-09-29T13:04:51Z</cp:lastPrinted>
  <dcterms:created xsi:type="dcterms:W3CDTF">2018-02-05T16:00:00Z</dcterms:created>
  <dcterms:modified xsi:type="dcterms:W3CDTF">2024-01-24T01:36:15Z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