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544" r:id="rId2"/>
    <p:sldId id="571" r:id="rId3"/>
    <p:sldId id="674" r:id="rId4"/>
    <p:sldId id="700" r:id="rId5"/>
    <p:sldId id="678" r:id="rId6"/>
    <p:sldId id="702" r:id="rId7"/>
    <p:sldId id="679" r:id="rId8"/>
    <p:sldId id="701" r:id="rId9"/>
    <p:sldId id="680" r:id="rId10"/>
    <p:sldId id="681" r:id="rId11"/>
    <p:sldId id="682" r:id="rId12"/>
    <p:sldId id="640" r:id="rId13"/>
    <p:sldId id="642" r:id="rId14"/>
    <p:sldId id="696" r:id="rId15"/>
    <p:sldId id="703" r:id="rId16"/>
    <p:sldId id="707" r:id="rId17"/>
    <p:sldId id="683" r:id="rId18"/>
    <p:sldId id="699" r:id="rId19"/>
    <p:sldId id="697" r:id="rId20"/>
    <p:sldId id="685" r:id="rId21"/>
    <p:sldId id="698" r:id="rId22"/>
    <p:sldId id="645" r:id="rId23"/>
    <p:sldId id="705" r:id="rId24"/>
    <p:sldId id="706" r:id="rId25"/>
    <p:sldId id="649" r:id="rId26"/>
    <p:sldId id="686" r:id="rId27"/>
    <p:sldId id="687" r:id="rId28"/>
    <p:sldId id="688" r:id="rId29"/>
    <p:sldId id="689" r:id="rId30"/>
    <p:sldId id="690" r:id="rId31"/>
    <p:sldId id="549" r:id="rId32"/>
  </p:sldIdLst>
  <p:sldSz cx="12192000" cy="6858000"/>
  <p:notesSz cx="6735763" cy="9866313"/>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E60000"/>
    <a:srgbClr val="FEBA16"/>
    <a:srgbClr val="FEBA17"/>
    <a:srgbClr val="FECD5E"/>
    <a:srgbClr val="FFCD5E"/>
    <a:srgbClr val="EBAA4E"/>
    <a:srgbClr val="008000"/>
    <a:srgbClr val="2E4D61"/>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6895" autoAdjust="0"/>
  </p:normalViewPr>
  <p:slideViewPr>
    <p:cSldViewPr snapToGrid="0">
      <p:cViewPr varScale="1">
        <p:scale>
          <a:sx n="101" d="100"/>
          <a:sy n="101" d="100"/>
        </p:scale>
        <p:origin x="97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2024/1/31</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09865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274787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98721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23038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73046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46579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411061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32329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5210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378920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566624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219598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4089098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883725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Программыг автоматаар хөрвүүлэхэд хэлний синтакс тайлбарыг хэрхэн ашиглаж болохыг бид эцэст нь харж болно.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Ийм автомат хөрвүүлэгчийг компилятор гэж нэрлэдэгийг бид 1-р бүлгээс мэдсэн бөгөөд түүний ерөнхий логик бүтцийг Зураг 2.10-д үзүүлэв.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Энэ нь үе шатуудын дэс дараалсан дамжлагаар явагддаг.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Ялгаатай үе шатууд нь эх хэл дээрх программыг илэрхийлэх тэмдэгт мөрөөс объект хэл дээрх тэмдэгт мөр байгуулах хүртэл төрөл бүрийн завсрын дотоод дүрслэлийг үүсгэдэг.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Өмнөх бүлэгт дурдсанчлан энэ нөхцөлд "объект хэл"-ийг "машин код" эсвэл "доод түвшний хэл"-ээр ойлгох албагүй гэдгийг анхаарна уу.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Энэ нь ердөө хөрвүүлэлтэнд чиглэгдсэн хэл юм. Үргэлжлүүлээд бид компиляцын төрөл бүрийн үе шатуудыг товч тайлбарласан.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Бид компиляторыг хэрхэн бүтээх талаар тайлбарлах гэсэнгүй ([3]-ыг үзнэ үү), харин программчлалын хэлний судалгаанд ашигтай зарим санааг бэхжүүлэх зорилгоор авч үзэж байна.</a:t>
            </a:r>
            <a:endParaRPr lang="en-US" altLang="en-US" sz="12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59833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446417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3190204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2029070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60325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148625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4166265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375388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59187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37267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66146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8136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54156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83919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2024/1/31</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2024/1/31</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2024/1/31</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2024/1/31</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Программчлалын хэлний тайлбар</a:t>
            </a:r>
            <a:endParaRPr lang="zh-CN" altLang="en-US" sz="20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a:t>
            </a:r>
            <a:r>
              <a:rPr lang="en-US" altLang="zh-CN" i="1" dirty="0">
                <a:latin typeface="Segoe UI" panose="020B0502040204020203" pitchFamily="34" charset="0"/>
                <a:cs typeface="Segoe UI" panose="020B0502040204020203" pitchFamily="34" charset="0"/>
              </a:rPr>
              <a:t>2</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851918" y="444279"/>
            <a:ext cx="66685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 Хэрэгжилтийн түвшин</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4" name="ïṩḻïďè">
            <a:extLst>
              <a:ext uri="{FF2B5EF4-FFF2-40B4-BE49-F238E27FC236}">
                <a16:creationId xmlns:a16="http://schemas.microsoft.com/office/drawing/2014/main" id="{45DD2F1E-34D6-46B9-99F0-C322448F7169}"/>
              </a:ext>
            </a:extLst>
          </p:cNvPr>
          <p:cNvSpPr/>
          <p:nvPr/>
        </p:nvSpPr>
        <p:spPr bwMode="auto">
          <a:xfrm>
            <a:off x="669916" y="1129413"/>
            <a:ext cx="10850569" cy="89050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sz="4000" i="1" dirty="0">
                <a:latin typeface="Segoe UI" panose="020B0502040204020203" pitchFamily="34" charset="0"/>
                <a:cs typeface="Segoe UI" panose="020B0502040204020203" pitchFamily="34" charset="0"/>
              </a:rPr>
              <a:t>“</a:t>
            </a:r>
            <a:r>
              <a:rPr lang="mn-MN" sz="4000" i="1" dirty="0">
                <a:latin typeface="Segoe UI" panose="020B0502040204020203" pitchFamily="34" charset="0"/>
                <a:cs typeface="Segoe UI" panose="020B0502040204020203" pitchFamily="34" charset="0"/>
              </a:rPr>
              <a:t>Зөв өгүүлбэрийг хэрхэн гүйцэтгэх вэ</a:t>
            </a:r>
            <a:r>
              <a:rPr lang="en-US" sz="4000" i="1" dirty="0">
                <a:latin typeface="Segoe UI" panose="020B0502040204020203" pitchFamily="34" charset="0"/>
                <a:cs typeface="Segoe UI" panose="020B0502040204020203" pitchFamily="34" charset="0"/>
              </a:rPr>
              <a:t>?”</a:t>
            </a:r>
            <a:endParaRPr lang="mn-MN" sz="4000" b="1" i="1" dirty="0">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669913" y="444279"/>
            <a:ext cx="418200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ТАЙЛБАРЫН ҮВШИН</a:t>
            </a:r>
          </a:p>
        </p:txBody>
      </p:sp>
      <p:sp>
        <p:nvSpPr>
          <p:cNvPr id="10" name="ïṩḻïďè">
            <a:extLst>
              <a:ext uri="{FF2B5EF4-FFF2-40B4-BE49-F238E27FC236}">
                <a16:creationId xmlns:a16="http://schemas.microsoft.com/office/drawing/2014/main" id="{9900FED3-3A47-4C0C-BB1C-9AE1AAE4B359}"/>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
        <p:nvSpPr>
          <p:cNvPr id="8" name="Rectangle 3">
            <a:extLst>
              <a:ext uri="{FF2B5EF4-FFF2-40B4-BE49-F238E27FC236}">
                <a16:creationId xmlns:a16="http://schemas.microsoft.com/office/drawing/2014/main" id="{85DEC694-46A8-49CC-B709-BDCCDCCF3C0A}"/>
              </a:ext>
            </a:extLst>
          </p:cNvPr>
          <p:cNvSpPr txBox="1">
            <a:spLocks noChangeArrowheads="1"/>
          </p:cNvSpPr>
          <p:nvPr/>
        </p:nvSpPr>
        <p:spPr>
          <a:xfrm>
            <a:off x="669914" y="2113558"/>
            <a:ext cx="10850570" cy="439519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mn-MN" sz="2400" dirty="0">
                <a:latin typeface="Segoe UI" panose="020B0502040204020203" pitchFamily="34" charset="0"/>
                <a:cs typeface="Segoe UI" panose="020B0502040204020203" pitchFamily="34" charset="0"/>
              </a:rPr>
              <a:t>Программчлалын хэлний хувьд</a:t>
            </a:r>
          </a:p>
          <a:p>
            <a:pPr lvl="1">
              <a:spcBef>
                <a:spcPts val="600"/>
              </a:spcBef>
            </a:pPr>
            <a:r>
              <a:rPr lang="en-US" sz="2200" dirty="0">
                <a:latin typeface="Segoe UI" panose="020B0502040204020203" pitchFamily="34" charset="0"/>
                <a:cs typeface="Segoe UI" panose="020B0502040204020203" pitchFamily="34" charset="0"/>
              </a:rPr>
              <a:t>С</a:t>
            </a:r>
            <a:r>
              <a:rPr lang="mn-MN" sz="2200" dirty="0">
                <a:latin typeface="Segoe UI" panose="020B0502040204020203" pitchFamily="34" charset="0"/>
                <a:cs typeface="Segoe UI" panose="020B0502040204020203" pitchFamily="34" charset="0"/>
              </a:rPr>
              <a:t>онгодог 3 + </a:t>
            </a:r>
            <a:r>
              <a:rPr lang="mn-MN" sz="2200" b="1" i="1" dirty="0">
                <a:latin typeface="Segoe UI" panose="020B0502040204020203" pitchFamily="34" charset="0"/>
                <a:cs typeface="Segoe UI" panose="020B0502040204020203" pitchFamily="34" charset="0"/>
              </a:rPr>
              <a:t>Хэрэгжилтийн</a:t>
            </a:r>
            <a:r>
              <a:rPr lang="mn-MN" sz="2200" dirty="0">
                <a:latin typeface="Segoe UI" panose="020B0502040204020203" pitchFamily="34" charset="0"/>
                <a:cs typeface="Segoe UI" panose="020B0502040204020203" pitchFamily="34" charset="0"/>
              </a:rPr>
              <a:t> түвшин</a:t>
            </a:r>
            <a:endParaRPr lang="en-US" sz="2200" dirty="0">
              <a:latin typeface="Segoe UI" panose="020B0502040204020203" pitchFamily="34" charset="0"/>
              <a:cs typeface="Segoe UI" panose="020B0502040204020203" pitchFamily="34" charset="0"/>
            </a:endParaRPr>
          </a:p>
          <a:p>
            <a:pPr>
              <a:spcBef>
                <a:spcPts val="1200"/>
              </a:spcBef>
            </a:pPr>
            <a:r>
              <a:rPr lang="mn-MN" sz="2400" dirty="0">
                <a:latin typeface="Segoe UI" panose="020B0502040204020203" pitchFamily="34" charset="0"/>
                <a:cs typeface="Segoe UI" panose="020B0502040204020203" pitchFamily="34" charset="0"/>
              </a:rPr>
              <a:t>Жишээ нь процедур хэлний хувьд</a:t>
            </a:r>
          </a:p>
          <a:p>
            <a:pPr lvl="1">
              <a:spcBef>
                <a:spcPts val="600"/>
              </a:spcBef>
            </a:pPr>
            <a:r>
              <a:rPr lang="mn-MN" sz="2200" dirty="0">
                <a:latin typeface="Segoe UI" panose="020B0502040204020203" pitchFamily="34" charset="0"/>
                <a:cs typeface="Segoe UI" panose="020B0502040204020203" pitchFamily="34" charset="0"/>
              </a:rPr>
              <a:t>Зөв хэллэг нь ажиллагааг </a:t>
            </a:r>
            <a:r>
              <a:rPr lang="en-US" sz="2200" dirty="0">
                <a:latin typeface="Segoe UI" panose="020B0502040204020203" pitchFamily="34" charset="0"/>
                <a:cs typeface="Segoe UI" panose="020B0502040204020203" pitchFamily="34" charset="0"/>
              </a:rPr>
              <a:t>(action)</a:t>
            </a:r>
            <a:r>
              <a:rPr lang="mn-MN" sz="2200" dirty="0">
                <a:latin typeface="Segoe UI" panose="020B0502040204020203" pitchFamily="34" charset="0"/>
                <a:cs typeface="Segoe UI" panose="020B0502040204020203" pitchFamily="34" charset="0"/>
              </a:rPr>
              <a:t> тусгайлан заадаг хэл</a:t>
            </a:r>
          </a:p>
          <a:p>
            <a:pPr lvl="1">
              <a:spcBef>
                <a:spcPts val="600"/>
              </a:spcBef>
            </a:pPr>
            <a:r>
              <a:rPr lang="mn-MN" sz="2200" dirty="0">
                <a:latin typeface="Segoe UI" panose="020B0502040204020203" pitchFamily="34" charset="0"/>
                <a:cs typeface="Segoe UI" panose="020B0502040204020203" pitchFamily="34" charset="0"/>
              </a:rPr>
              <a:t>“Семантикийн үүднээс зөв өгүүлбэрийг хэрхэн гүйцэтгэх”</a:t>
            </a:r>
          </a:p>
          <a:p>
            <a:pPr>
              <a:spcBef>
                <a:spcPts val="1200"/>
              </a:spcBef>
            </a:pPr>
            <a:r>
              <a:rPr lang="mn-MN" sz="2400" dirty="0">
                <a:latin typeface="Segoe UI" panose="020B0502040204020203" pitchFamily="34" charset="0"/>
                <a:cs typeface="Segoe UI" panose="020B0502040204020203" pitchFamily="34" charset="0"/>
              </a:rPr>
              <a:t>Хэлний хэрэглэгч семантикийн хангалттай мэдлэгтэй, Гэхдээ, ПХ-ийн дизайнер (ялангуяа хэлний дизайнер) хувьд</a:t>
            </a:r>
          </a:p>
          <a:p>
            <a:pPr lvl="1">
              <a:spcBef>
                <a:spcPts val="600"/>
              </a:spcBef>
            </a:pPr>
            <a:r>
              <a:rPr lang="mn-MN" sz="2200" dirty="0">
                <a:latin typeface="Segoe UI" panose="020B0502040204020203" pitchFamily="34" charset="0"/>
                <a:cs typeface="Segoe UI" panose="020B0502040204020203" pitchFamily="34" charset="0"/>
              </a:rPr>
              <a:t>Тухайн хэллэг өөрсдийн заагдсан ажиллагааг хэрхэн биелүүлж байна вэ</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lvl="1">
              <a:spcBef>
                <a:spcPts val="600"/>
              </a:spcBef>
            </a:pPr>
            <a:r>
              <a:rPr lang="mn-MN" sz="2200" dirty="0">
                <a:latin typeface="Segoe UI" panose="020B0502040204020203" pitchFamily="34" charset="0"/>
                <a:cs typeface="Segoe UI" panose="020B0502040204020203" pitchFamily="34" charset="0"/>
              </a:rPr>
              <a:t>Хэлний хэрэгжилтээр дүрслэгдэж байж нарийн мэдэгддэг.</a:t>
            </a:r>
          </a:p>
          <a:p>
            <a:pPr marL="742927" lvl="1" indent="-285750">
              <a:spcBef>
                <a:spcPts val="600"/>
              </a:spcBef>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140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37" name="TextBox 36">
            <a:extLst>
              <a:ext uri="{FF2B5EF4-FFF2-40B4-BE49-F238E27FC236}">
                <a16:creationId xmlns:a16="http://schemas.microsoft.com/office/drawing/2014/main" id="{86820CB6-D490-43B0-8C43-BC17AB6E6721}"/>
              </a:ext>
            </a:extLst>
          </p:cNvPr>
          <p:cNvSpPr txBox="1"/>
          <p:nvPr/>
        </p:nvSpPr>
        <p:spPr>
          <a:xfrm>
            <a:off x="669912" y="1135802"/>
            <a:ext cx="10850569" cy="3262432"/>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Гал тогооны жорыг төлөөлөх байгалийн хэлийг авч үзье.</a:t>
            </a:r>
          </a:p>
          <a:p>
            <a:pPr marL="800100" lvl="1" indent="-3429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Синтакс: </a:t>
            </a:r>
            <a:r>
              <a:rPr lang="mn-MN" sz="2200" i="1" dirty="0">
                <a:effectLst/>
                <a:latin typeface="Segoe UI" panose="020B0502040204020203" pitchFamily="34" charset="0"/>
                <a:ea typeface="Calibri" panose="020F0502020204030204" pitchFamily="34" charset="0"/>
                <a:cs typeface="Segoe UI" panose="020B0502040204020203" pitchFamily="34" charset="0"/>
              </a:rPr>
              <a:t>Жорыг илэрхийлэх зөв өгүүлбэрүүдийг тодорхойлдог. </a:t>
            </a:r>
          </a:p>
          <a:p>
            <a:pPr marL="800100" lvl="1" indent="-3429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Семантик: </a:t>
            </a:r>
            <a:r>
              <a:rPr lang="mn-MN" sz="2200" i="1" dirty="0">
                <a:latin typeface="Segoe UI" panose="020B0502040204020203" pitchFamily="34" charset="0"/>
                <a:ea typeface="Calibri" panose="020F0502020204030204" pitchFamily="34" charset="0"/>
                <a:cs typeface="Segoe UI" panose="020B0502040204020203" pitchFamily="34" charset="0"/>
              </a:rPr>
              <a:t>Жорыг (тусгай) биелэлтээс нь үл хамааран "юу" гэдгийг тайлбарладаг. </a:t>
            </a:r>
          </a:p>
          <a:p>
            <a:pPr marL="800100" lvl="1" indent="-3429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Прагматик: </a:t>
            </a:r>
            <a:r>
              <a:rPr lang="mn-MN" sz="2200" i="1" dirty="0">
                <a:latin typeface="Segoe UI" panose="020B0502040204020203" pitchFamily="34" charset="0"/>
                <a:ea typeface="Calibri" panose="020F0502020204030204" pitchFamily="34" charset="0"/>
                <a:cs typeface="Segoe UI" panose="020B0502040204020203" pitchFamily="34" charset="0"/>
              </a:rPr>
              <a:t>Тогооч жорны өгүүлбэрүүд хэрхэн интерпретац хийж байгааг судалдаг. </a:t>
            </a:r>
          </a:p>
          <a:p>
            <a:pPr marL="800100" lvl="1" indent="-342900">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Хэрэгжилт : </a:t>
            </a:r>
            <a:r>
              <a:rPr lang="mn-MN" sz="2200" i="1" dirty="0">
                <a:latin typeface="Segoe UI" panose="020B0502040204020203" pitchFamily="34" charset="0"/>
                <a:ea typeface="Calibri" panose="020F0502020204030204" pitchFamily="34" charset="0"/>
                <a:cs typeface="Segoe UI" panose="020B0502040204020203" pitchFamily="34" charset="0"/>
              </a:rPr>
              <a:t>Гал тогооны жорыг семантикийн заасан хоол болгон хувиргах аргыг (хаана, ямар найрлагатай) дүрсэлдэг. </a:t>
            </a:r>
            <a:endParaRPr lang="en-US" sz="2200" i="1" dirty="0">
              <a:latin typeface="Segoe UI" panose="020B0502040204020203" pitchFamily="34" charset="0"/>
              <a:ea typeface="Calibri" panose="020F0502020204030204" pitchFamily="34" charset="0"/>
              <a:cs typeface="Segoe UI" panose="020B0502040204020203" pitchFamily="34" charset="0"/>
            </a:endParaRPr>
          </a:p>
        </p:txBody>
      </p:sp>
      <p:sp>
        <p:nvSpPr>
          <p:cNvPr id="14" name="标题 1">
            <a:extLst>
              <a:ext uri="{FF2B5EF4-FFF2-40B4-BE49-F238E27FC236}">
                <a16:creationId xmlns:a16="http://schemas.microsoft.com/office/drawing/2014/main" id="{0425CFD4-F9E1-4B57-BD06-01058A2C1ED6}"/>
              </a:ext>
            </a:extLst>
          </p:cNvPr>
          <p:cNvSpPr txBox="1">
            <a:spLocks/>
          </p:cNvSpPr>
          <p:nvPr/>
        </p:nvSpPr>
        <p:spPr>
          <a:xfrm>
            <a:off x="2407485" y="444279"/>
            <a:ext cx="91129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Хэлний жишээ</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5" name="ïṩḻïďè">
            <a:extLst>
              <a:ext uri="{FF2B5EF4-FFF2-40B4-BE49-F238E27FC236}">
                <a16:creationId xmlns:a16="http://schemas.microsoft.com/office/drawing/2014/main" id="{B39C8F2F-97C3-4DCA-A322-59D9E9703506}"/>
              </a:ext>
            </a:extLst>
          </p:cNvPr>
          <p:cNvSpPr/>
          <p:nvPr/>
        </p:nvSpPr>
        <p:spPr bwMode="auto">
          <a:xfrm>
            <a:off x="919948"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6" name="ïṩḻïďè">
            <a:extLst>
              <a:ext uri="{FF2B5EF4-FFF2-40B4-BE49-F238E27FC236}">
                <a16:creationId xmlns:a16="http://schemas.microsoft.com/office/drawing/2014/main" id="{9227A421-3A95-49B5-AFC2-225565F70DFE}"/>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Tree>
    <p:extLst>
      <p:ext uri="{BB962C8B-B14F-4D97-AF65-F5344CB8AC3E}">
        <p14:creationId xmlns:p14="http://schemas.microsoft.com/office/powerpoint/2010/main" val="66615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18AD6C89-3891-4906-B6BB-26F05EE9398C}"/>
              </a:ext>
            </a:extLst>
          </p:cNvPr>
          <p:cNvSpPr txBox="1">
            <a:spLocks/>
          </p:cNvSpPr>
          <p:nvPr/>
        </p:nvSpPr>
        <p:spPr>
          <a:xfrm>
            <a:off x="1200150"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Хэлзүй</a:t>
            </a:r>
            <a:r>
              <a:rPr lang="en-US" altLang="zh-CN" dirty="0">
                <a:solidFill>
                  <a:srgbClr val="E60000"/>
                </a:solidFill>
                <a:latin typeface="Segoe UI Light" panose="020B0502040204020203" pitchFamily="34" charset="0"/>
                <a:cs typeface="Segoe UI Light" panose="020B0502040204020203" pitchFamily="34" charset="0"/>
              </a:rPr>
              <a:t> </a:t>
            </a:r>
            <a:r>
              <a:rPr lang="mn-MN" altLang="zh-CN" dirty="0">
                <a:solidFill>
                  <a:srgbClr val="E60000"/>
                </a:solidFill>
                <a:latin typeface="Segoe UI Light" panose="020B0502040204020203" pitchFamily="34" charset="0"/>
                <a:cs typeface="Segoe UI Light" panose="020B0502040204020203" pitchFamily="34" charset="0"/>
              </a:rPr>
              <a:t>болон Синтакс</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7" y="444279"/>
            <a:ext cx="530233"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9" name="ïṩḻïďè">
            <a:extLst>
              <a:ext uri="{FF2B5EF4-FFF2-40B4-BE49-F238E27FC236}">
                <a16:creationId xmlns:a16="http://schemas.microsoft.com/office/drawing/2014/main" id="{D0651764-D532-4642-BED7-C67B3D18C51A}"/>
              </a:ext>
            </a:extLst>
          </p:cNvPr>
          <p:cNvSpPr/>
          <p:nvPr/>
        </p:nvSpPr>
        <p:spPr bwMode="auto">
          <a:xfrm>
            <a:off x="669917" y="444279"/>
            <a:ext cx="46355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Rectangle 7">
            <a:extLst>
              <a:ext uri="{FF2B5EF4-FFF2-40B4-BE49-F238E27FC236}">
                <a16:creationId xmlns:a16="http://schemas.microsoft.com/office/drawing/2014/main" id="{627EF006-448F-4B7B-994E-B81767D4A714}"/>
              </a:ext>
            </a:extLst>
          </p:cNvPr>
          <p:cNvSpPr/>
          <p:nvPr/>
        </p:nvSpPr>
        <p:spPr>
          <a:xfrm flipH="1">
            <a:off x="669917" y="1167371"/>
            <a:ext cx="10850564" cy="4985980"/>
          </a:xfrm>
          <a:prstGeom prst="rect">
            <a:avLst/>
          </a:prstGeom>
          <a:ln>
            <a:noFill/>
          </a:ln>
        </p:spPr>
        <p:txBody>
          <a:bodyPr wrap="square" tIns="91440" bIns="91440">
            <a:spAutoFit/>
          </a:bodyPr>
          <a:lstStyle/>
          <a:p>
            <a:pPr marL="285750" indent="-28575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Хэлзүй нь синтаксийн тусламжтайгаар зөв хэлбэртэй </a:t>
            </a:r>
            <a:r>
              <a:rPr lang="en-US" sz="2400" dirty="0">
                <a:latin typeface="Segoe UI" panose="020B0502040204020203" pitchFamily="34" charset="0"/>
                <a:cs typeface="Segoe UI" panose="020B0502040204020203" pitchFamily="34" charset="0"/>
              </a:rPr>
              <a:t>(</a:t>
            </a:r>
            <a:r>
              <a:rPr lang="en-US" sz="2400" dirty="0"/>
              <a:t>well-formed</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өгүүлбэрүүдэд харгалзах тэмдэглэгээний дарааллыг тодорхойлдог.</a:t>
            </a:r>
          </a:p>
          <a:p>
            <a:pPr marL="285750" indent="-28575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Синтаксийг хэрхэн дүрслэх вэ? </a:t>
            </a: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Байгалийн хэлний хувьд өөр байгалийн хэл. Жнь: Хэлний сурах бичиг. </a:t>
            </a:r>
          </a:p>
          <a:p>
            <a:pPr marL="742950" lvl="1" indent="-28575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PL-</a:t>
            </a:r>
            <a:r>
              <a:rPr lang="mn-MN" sz="2200" dirty="0">
                <a:latin typeface="Segoe UI" panose="020B0502040204020203" pitchFamily="34" charset="0"/>
                <a:cs typeface="Segoe UI" panose="020B0502040204020203" pitchFamily="34" charset="0"/>
              </a:rPr>
              <a:t>ий хувьд ихэвчлэн байгалийн хэл, ялангуяа хуучин хэлнүүдэд. </a:t>
            </a:r>
          </a:p>
          <a:p>
            <a:pPr marL="285750" indent="-28575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Байгалийн хэл ихэвчлэн утга салаалдаг тул компиляц хийхэд ашиггүй.</a:t>
            </a:r>
            <a:r>
              <a:rPr lang="mn-MN" sz="2200" dirty="0">
                <a:latin typeface="Segoe UI" panose="020B0502040204020203" pitchFamily="34" charset="0"/>
                <a:cs typeface="Segoe UI" panose="020B0502040204020203" pitchFamily="34" charset="0"/>
              </a:rPr>
              <a:t> </a:t>
            </a:r>
          </a:p>
          <a:p>
            <a:pPr marL="285750" indent="-28575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Чомскийн шатлал </a:t>
            </a:r>
            <a:r>
              <a:rPr lang="en-US" sz="2400" dirty="0">
                <a:latin typeface="Segoe UI" panose="020B0502040204020203" pitchFamily="34" charset="0"/>
                <a:cs typeface="Segoe UI" panose="020B0502040204020203" pitchFamily="34" charset="0"/>
              </a:rPr>
              <a:t>(1950</a:t>
            </a:r>
            <a:r>
              <a:rPr lang="mn-MN" sz="2400" dirty="0">
                <a:latin typeface="Segoe UI" panose="020B0502040204020203" pitchFamily="34" charset="0"/>
                <a:cs typeface="Segoe UI" panose="020B0502040204020203" pitchFamily="34" charset="0"/>
              </a:rPr>
              <a:t>-иад он</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 </a:t>
            </a: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Байгалийн хэлний утга салаалах байдлыг хязгаарлах. </a:t>
            </a: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Үүсгэгч хэлзүй </a:t>
            </a:r>
            <a:r>
              <a:rPr lang="en-US" sz="2200" dirty="0">
                <a:latin typeface="Segoe UI" panose="020B0502040204020203" pitchFamily="34" charset="0"/>
                <a:cs typeface="Segoe UI" panose="020B0502040204020203" pitchFamily="34" charset="0"/>
              </a:rPr>
              <a:t>(Generative Grammar)</a:t>
            </a:r>
            <a:endParaRPr lang="mn-MN" sz="2200" dirty="0">
              <a:latin typeface="Segoe UI" panose="020B0502040204020203" pitchFamily="34" charset="0"/>
              <a:cs typeface="Segoe UI" panose="020B0502040204020203" pitchFamily="34" charset="0"/>
            </a:endParaRP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Байгалийн хэлний синтакст ашигтай биш. </a:t>
            </a: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Программчлалын хэлний синтаксийг тайлбарлах үндсэн хэрэгсэл </a:t>
            </a:r>
          </a:p>
        </p:txBody>
      </p:sp>
    </p:spTree>
    <p:extLst>
      <p:ext uri="{BB962C8B-B14F-4D97-AF65-F5344CB8AC3E}">
        <p14:creationId xmlns:p14="http://schemas.microsoft.com/office/powerpoint/2010/main" val="31540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6" y="444279"/>
            <a:ext cx="2621402"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291318" y="444279"/>
            <a:ext cx="82291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Регуляр илэрхийлэл</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54D443D-F15C-4542-9955-9671D3D70D27}"/>
                  </a:ext>
                </a:extLst>
              </p:cNvPr>
              <p:cNvSpPr/>
              <p:nvPr/>
            </p:nvSpPr>
            <p:spPr>
              <a:xfrm flipH="1">
                <a:off x="669916" y="3619909"/>
                <a:ext cx="10850567" cy="1446550"/>
              </a:xfrm>
              <a:prstGeom prst="rect">
                <a:avLst/>
              </a:prstGeom>
              <a:ln>
                <a:noFill/>
              </a:ln>
            </p:spPr>
            <p:txBody>
              <a:bodyPr wrap="square" tIns="91440" bIns="91440">
                <a:spAutoFit/>
              </a:bodyPr>
              <a:lstStyle/>
              <a:p>
                <a:pPr marL="457200" indent="-4572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Сондгой урттай бүх палиндромыг сонгоно</a:t>
                </a:r>
              </a:p>
              <a:p>
                <a:pPr marL="457200" indent="-4572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Тэгш урттай </a:t>
                </a:r>
                <a14:m>
                  <m:oMath xmlns:m="http://schemas.openxmlformats.org/officeDocument/2006/math">
                    <m:r>
                      <a:rPr lang="en-US" sz="2400" i="1" dirty="0" smtClean="0">
                        <a:latin typeface="Cambria Math" panose="02040503050406030204" pitchFamily="18" charset="0"/>
                        <a:cs typeface="Segoe UI" panose="020B0502040204020203" pitchFamily="34" charset="0"/>
                      </a:rPr>
                      <m:t>𝑎𝑏𝑏𝑎</m:t>
                    </m:r>
                  </m:oMath>
                </a14:m>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гэх мэт тэмдэгт мөр</a:t>
                </a:r>
                <a:r>
                  <a:rPr lang="en-US" sz="2400" dirty="0">
                    <a:latin typeface="Segoe UI" panose="020B0502040204020203" pitchFamily="34" charset="0"/>
                    <a:cs typeface="Segoe UI" panose="020B0502040204020203" pitchFamily="34" charset="0"/>
                  </a:rPr>
                  <a:t>?</a:t>
                </a:r>
              </a:p>
              <a:p>
                <a:pPr marL="914400" lvl="1" indent="-4572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Индүкцийн үндэслэл дээр хоосон тэмдэгт мөрийг оруулна.</a:t>
                </a:r>
              </a:p>
            </p:txBody>
          </p:sp>
        </mc:Choice>
        <mc:Fallback xmlns="">
          <p:sp>
            <p:nvSpPr>
              <p:cNvPr id="10" name="Rectangle 9">
                <a:extLst>
                  <a:ext uri="{FF2B5EF4-FFF2-40B4-BE49-F238E27FC236}">
                    <a16:creationId xmlns:a16="http://schemas.microsoft.com/office/drawing/2014/main" id="{854D443D-F15C-4542-9955-9671D3D70D27}"/>
                  </a:ext>
                </a:extLst>
              </p:cNvPr>
              <p:cNvSpPr>
                <a:spLocks noRot="1" noChangeAspect="1" noMove="1" noResize="1" noEditPoints="1" noAdjustHandles="1" noChangeArrowheads="1" noChangeShapeType="1" noTextEdit="1"/>
              </p:cNvSpPr>
              <p:nvPr/>
            </p:nvSpPr>
            <p:spPr>
              <a:xfrm flipH="1">
                <a:off x="669916" y="3619909"/>
                <a:ext cx="10850567" cy="1446550"/>
              </a:xfrm>
              <a:prstGeom prst="rect">
                <a:avLst/>
              </a:prstGeom>
              <a:blipFill>
                <a:blip r:embed="rId3"/>
                <a:stretch>
                  <a:fillRect l="-787" b="-590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ïṩḻïďè">
                <a:extLst>
                  <a:ext uri="{FF2B5EF4-FFF2-40B4-BE49-F238E27FC236}">
                    <a16:creationId xmlns:a16="http://schemas.microsoft.com/office/drawing/2014/main" id="{7BEB9200-7231-466D-9BB4-CBBB9DFF11AC}"/>
                  </a:ext>
                </a:extLst>
              </p:cNvPr>
              <p:cNvSpPr/>
              <p:nvPr/>
            </p:nvSpPr>
            <p:spPr bwMode="auto">
              <a:xfrm>
                <a:off x="669916" y="1142308"/>
                <a:ext cx="10850569" cy="2477601"/>
              </a:xfrm>
              <a:prstGeom prst="homePlate">
                <a:avLst>
                  <a:gd name="adj" fmla="val 0"/>
                </a:avLst>
              </a:prstGeom>
              <a:no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wrap="square" anchor="ctr">
                <a:spAutoFit/>
              </a:bodyPr>
              <a:lstStyle/>
              <a:p>
                <a:pPr>
                  <a:spcBef>
                    <a:spcPts val="600"/>
                  </a:spcBef>
                </a:pPr>
                <a:r>
                  <a:rPr lang="mn-MN" sz="2400" b="1" dirty="0">
                    <a:solidFill>
                      <a:srgbClr val="E60000"/>
                    </a:solidFill>
                    <a:latin typeface="Segoe UI" panose="020B0502040204020203" pitchFamily="34" charset="0"/>
                    <a:cs typeface="Segoe UI" panose="020B0502040204020203" pitchFamily="34" charset="0"/>
                  </a:rPr>
                  <a:t>Жишээ 2.1</a:t>
                </a:r>
                <a:r>
                  <a:rPr lang="mn-MN" sz="2400" i="1" dirty="0">
                    <a:solidFill>
                      <a:srgbClr val="E60000"/>
                    </a:solidFill>
                    <a:latin typeface="Segoe UI" panose="020B0502040204020203" pitchFamily="34" charset="0"/>
                    <a:cs typeface="Segoe UI" panose="020B0502040204020203" pitchFamily="34" charset="0"/>
                  </a:rPr>
                  <a:t> </a:t>
                </a:r>
                <a14:m>
                  <m:oMath xmlns:m="http://schemas.openxmlformats.org/officeDocument/2006/math">
                    <m:r>
                      <a:rPr lang="en-US" sz="2400" b="0" i="1" dirty="0" smtClean="0">
                        <a:solidFill>
                          <a:schemeClr val="tx1"/>
                        </a:solidFill>
                        <a:latin typeface="Cambria Math" panose="02040503050406030204" pitchFamily="18" charset="0"/>
                        <a:cs typeface="Segoe UI" panose="020B0502040204020203" pitchFamily="34" charset="0"/>
                      </a:rPr>
                      <m:t>𝑎</m:t>
                    </m:r>
                    <m:r>
                      <a:rPr lang="mn-MN" sz="2400" b="0" i="1" dirty="0" smtClean="0">
                        <a:solidFill>
                          <a:schemeClr val="tx1"/>
                        </a:solidFill>
                        <a:latin typeface="Cambria Math" panose="02040503050406030204" pitchFamily="18" charset="0"/>
                        <a:cs typeface="Segoe UI" panose="020B0502040204020203" pitchFamily="34" charset="0"/>
                      </a:rPr>
                      <m:t>, </m:t>
                    </m:r>
                    <m:r>
                      <a:rPr lang="en-US" sz="2400" i="1" dirty="0" smtClean="0">
                        <a:solidFill>
                          <a:schemeClr val="tx1"/>
                        </a:solidFill>
                        <a:latin typeface="Cambria Math" panose="02040503050406030204" pitchFamily="18" charset="0"/>
                        <a:cs typeface="Segoe UI" panose="020B0502040204020203" pitchFamily="34" charset="0"/>
                      </a:rPr>
                      <m:t>𝑏</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тэмдэглэгээнээс бүтсэн палиндром тэмдэг мөрийн хэл.</a:t>
                </a:r>
              </a:p>
              <a:p>
                <a:pPr marL="457200" indent="-457200">
                  <a:spcBef>
                    <a:spcPts val="600"/>
                  </a:spcBef>
                  <a:buFont typeface="+mj-lt"/>
                  <a:buAutoNum type="arabicPeriod"/>
                </a:pPr>
                <a:r>
                  <a:rPr lang="mn-MN" sz="2400" dirty="0">
                    <a:solidFill>
                      <a:schemeClr val="tx1"/>
                    </a:solidFill>
                    <a:latin typeface="Segoe UI" panose="020B0502040204020203" pitchFamily="34" charset="0"/>
                    <a:cs typeface="Segoe UI" panose="020B0502040204020203" pitchFamily="34" charset="0"/>
                  </a:rPr>
                  <a:t>𝐴={𝑎, 𝑏} цагаан толгойг зарлана. </a:t>
                </a:r>
              </a:p>
              <a:p>
                <a:pPr marL="457200" indent="-457200">
                  <a:spcBef>
                    <a:spcPts val="600"/>
                  </a:spcBef>
                  <a:buFont typeface="+mj-lt"/>
                  <a:buAutoNum type="arabicPeriod"/>
                </a:pPr>
                <a:r>
                  <a:rPr lang="mn-MN" sz="2400" dirty="0">
                    <a:solidFill>
                      <a:schemeClr val="tx1"/>
                    </a:solidFill>
                    <a:latin typeface="Segoe UI" panose="020B0502040204020203" pitchFamily="34" charset="0"/>
                    <a:cs typeface="Segoe UI" panose="020B0502040204020203" pitchFamily="34" charset="0"/>
                  </a:rPr>
                  <a:t>𝐴 дээрх төгсгөлөг дарааллуудаас палиндром тэмдэгт мөрүүдийг </a:t>
                </a:r>
                <a:r>
                  <a:rPr lang="mn-MN" sz="2400" b="1" i="1" dirty="0">
                    <a:solidFill>
                      <a:schemeClr val="tx1"/>
                    </a:solidFill>
                    <a:latin typeface="Segoe UI" panose="020B0502040204020203" pitchFamily="34" charset="0"/>
                    <a:cs typeface="Segoe UI" panose="020B0502040204020203" pitchFamily="34" charset="0"/>
                  </a:rPr>
                  <a:t>рекурсив</a:t>
                </a:r>
                <a:r>
                  <a:rPr lang="mn-MN" sz="2400" dirty="0">
                    <a:solidFill>
                      <a:schemeClr val="tx1"/>
                    </a:solidFill>
                    <a:latin typeface="Segoe UI" panose="020B0502040204020203" pitchFamily="34" charset="0"/>
                    <a:cs typeface="Segoe UI" panose="020B0502040204020203" pitchFamily="34" charset="0"/>
                  </a:rPr>
                  <a:t> ашиглан шалгана. </a:t>
                </a:r>
              </a:p>
              <a:p>
                <a:pPr marL="800100" lvl="1" indent="-342900">
                  <a:spcBef>
                    <a:spcPts val="600"/>
                  </a:spcBef>
                  <a:buFont typeface="Arial" panose="020B0604020202020204" pitchFamily="34" charset="0"/>
                  <a:buChar char="•"/>
                </a:pPr>
                <a:r>
                  <a:rPr lang="mn-MN" sz="2200" dirty="0">
                    <a:solidFill>
                      <a:schemeClr val="tx1"/>
                    </a:solidFill>
                    <a:latin typeface="Segoe UI" panose="020B0502040204020203" pitchFamily="34" charset="0"/>
                    <a:cs typeface="Segoe UI" panose="020B0502040204020203" pitchFamily="34" charset="0"/>
                  </a:rPr>
                  <a:t>Индукцийн үндэслэл: 𝑎, 𝑏 палиндром тэмдэгт мөр. </a:t>
                </a:r>
              </a:p>
              <a:p>
                <a:pPr marL="800100" lvl="1" indent="-342900">
                  <a:buFont typeface="Arial" panose="020B0604020202020204" pitchFamily="34" charset="0"/>
                  <a:buChar char="•"/>
                </a:pPr>
                <a:r>
                  <a:rPr lang="mn-MN" sz="2200" dirty="0">
                    <a:solidFill>
                      <a:schemeClr val="tx1"/>
                    </a:solidFill>
                    <a:latin typeface="Segoe UI" panose="020B0502040204020203" pitchFamily="34" charset="0"/>
                    <a:cs typeface="Segoe UI" panose="020B0502040204020203" pitchFamily="34" charset="0"/>
                  </a:rPr>
                  <a:t>Индукцийн алхам: Ямар нэг 𝑠 палиндром бол 𝑎𝑠𝑎,𝑏𝑠𝑏 бас мөн. </a:t>
                </a:r>
              </a:p>
            </p:txBody>
          </p:sp>
        </mc:Choice>
        <mc:Fallback xmlns="">
          <p:sp>
            <p:nvSpPr>
              <p:cNvPr id="12" name="ïṩḻïďè">
                <a:extLst>
                  <a:ext uri="{FF2B5EF4-FFF2-40B4-BE49-F238E27FC236}">
                    <a16:creationId xmlns:a16="http://schemas.microsoft.com/office/drawing/2014/main" id="{7BEB9200-7231-466D-9BB4-CBBB9DFF11AC}"/>
                  </a:ext>
                </a:extLst>
              </p:cNvPr>
              <p:cNvSpPr>
                <a:spLocks noRot="1" noChangeAspect="1" noMove="1" noResize="1" noEditPoints="1" noAdjustHandles="1" noChangeArrowheads="1" noChangeShapeType="1" noTextEdit="1"/>
              </p:cNvSpPr>
              <p:nvPr/>
            </p:nvSpPr>
            <p:spPr bwMode="auto">
              <a:xfrm>
                <a:off x="669916" y="1142308"/>
                <a:ext cx="10850569" cy="2477601"/>
              </a:xfrm>
              <a:prstGeom prst="homePlate">
                <a:avLst>
                  <a:gd name="adj" fmla="val 0"/>
                </a:avLst>
              </a:prstGeom>
              <a:blipFill>
                <a:blip r:embed="rId4"/>
                <a:stretch>
                  <a:fillRect l="-1010" t="-978" b="-4401"/>
                </a:stretch>
              </a:blipFill>
              <a:ln>
                <a:solidFill>
                  <a:schemeClr val="accent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76861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6" y="444279"/>
            <a:ext cx="2621402"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291318" y="444279"/>
            <a:ext cx="82291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Контекст-Хамааралгүй хэлзүй </a:t>
            </a:r>
            <a:r>
              <a:rPr lang="en-US" altLang="zh-CN" dirty="0">
                <a:solidFill>
                  <a:srgbClr val="E60000"/>
                </a:solidFill>
                <a:latin typeface="Segoe UI Light" panose="020B0502040204020203" pitchFamily="34" charset="0"/>
                <a:cs typeface="Segoe UI Light" panose="020B0502040204020203" pitchFamily="34" charset="0"/>
              </a:rPr>
              <a:t>(CFG)</a:t>
            </a:r>
            <a:endParaRPr lang="mn-MN" altLang="zh-CN" dirty="0">
              <a:solidFill>
                <a:srgbClr val="E60000"/>
              </a:solidFill>
              <a:latin typeface="Segoe UI Light" panose="020B0502040204020203" pitchFamily="34" charset="0"/>
              <a:cs typeface="Segoe UI Light"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A92357A-0E8F-4092-B42C-AB0FACF6F906}"/>
                  </a:ext>
                </a:extLst>
              </p:cNvPr>
              <p:cNvSpPr/>
              <p:nvPr/>
            </p:nvSpPr>
            <p:spPr>
              <a:xfrm flipH="1">
                <a:off x="669916" y="4053364"/>
                <a:ext cx="6845309" cy="938719"/>
              </a:xfrm>
              <a:prstGeom prst="rect">
                <a:avLst/>
              </a:prstGeom>
              <a:ln>
                <a:noFill/>
              </a:ln>
            </p:spPr>
            <p:txBody>
              <a:bodyPr wrap="square" tIns="91440" bIns="91440">
                <a:spAutoFit/>
              </a:bodyPr>
              <a:lstStyle/>
              <a:p>
                <a:pPr marL="285750" indent="-285750">
                  <a:spcBef>
                    <a:spcPts val="12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Палиндром тэмдэгт мөрийн хэл: </a:t>
                </a:r>
                <a14:m>
                  <m:oMath xmlns:m="http://schemas.openxmlformats.org/officeDocument/2006/math">
                    <m:r>
                      <a:rPr lang="pt-BR" sz="2200" b="1" i="1" dirty="0" smtClean="0">
                        <a:latin typeface="Cambria Math" panose="02040503050406030204" pitchFamily="18" charset="0"/>
                        <a:cs typeface="Segoe UI" panose="020B0502040204020203" pitchFamily="34" charset="0"/>
                      </a:rPr>
                      <m:t>({</m:t>
                    </m:r>
                    <m:r>
                      <a:rPr lang="pt-BR" sz="2200" b="1" i="1" dirty="0" smtClean="0">
                        <a:latin typeface="Cambria Math" panose="02040503050406030204" pitchFamily="18" charset="0"/>
                        <a:cs typeface="Segoe UI" panose="020B0502040204020203" pitchFamily="34" charset="0"/>
                      </a:rPr>
                      <m:t>𝑷</m:t>
                    </m:r>
                    <m:r>
                      <a:rPr lang="pt-BR" sz="2200" b="1" i="1" dirty="0" smtClean="0">
                        <a:latin typeface="Cambria Math" panose="02040503050406030204" pitchFamily="18" charset="0"/>
                        <a:cs typeface="Segoe UI" panose="020B0502040204020203" pitchFamily="34" charset="0"/>
                      </a:rPr>
                      <m:t>},{</m:t>
                    </m:r>
                    <m:r>
                      <a:rPr lang="pt-BR" sz="2200" b="1" i="1" dirty="0" smtClean="0">
                        <a:latin typeface="Cambria Math" panose="02040503050406030204" pitchFamily="18" charset="0"/>
                        <a:cs typeface="Segoe UI" panose="020B0502040204020203" pitchFamily="34" charset="0"/>
                      </a:rPr>
                      <m:t>𝒂</m:t>
                    </m:r>
                    <m:r>
                      <a:rPr lang="pt-BR" sz="2200" b="1" i="1" dirty="0" smtClean="0">
                        <a:latin typeface="Cambria Math" panose="02040503050406030204" pitchFamily="18" charset="0"/>
                        <a:cs typeface="Segoe UI" panose="020B0502040204020203" pitchFamily="34" charset="0"/>
                      </a:rPr>
                      <m:t>, </m:t>
                    </m:r>
                    <m:r>
                      <a:rPr lang="pt-BR" sz="2200" b="1" i="1" dirty="0" smtClean="0">
                        <a:latin typeface="Cambria Math" panose="02040503050406030204" pitchFamily="18" charset="0"/>
                        <a:cs typeface="Segoe UI" panose="020B0502040204020203" pitchFamily="34" charset="0"/>
                      </a:rPr>
                      <m:t>𝒃</m:t>
                    </m:r>
                    <m:r>
                      <a:rPr lang="pt-BR" sz="2200" b="1" i="1" dirty="0" smtClean="0">
                        <a:latin typeface="Cambria Math" panose="02040503050406030204" pitchFamily="18" charset="0"/>
                        <a:cs typeface="Segoe UI" panose="020B0502040204020203" pitchFamily="34" charset="0"/>
                      </a:rPr>
                      <m:t>}, </m:t>
                    </m:r>
                    <m:r>
                      <a:rPr lang="pt-BR" sz="2200" b="1" i="1" dirty="0" smtClean="0">
                        <a:latin typeface="Cambria Math" panose="02040503050406030204" pitchFamily="18" charset="0"/>
                        <a:cs typeface="Segoe UI" panose="020B0502040204020203" pitchFamily="34" charset="0"/>
                      </a:rPr>
                      <m:t>𝑹</m:t>
                    </m:r>
                    <m:r>
                      <a:rPr lang="pt-BR" sz="2200" b="1" i="1" dirty="0" smtClean="0">
                        <a:latin typeface="Cambria Math" panose="02040503050406030204" pitchFamily="18" charset="0"/>
                        <a:cs typeface="Segoe UI" panose="020B0502040204020203" pitchFamily="34" charset="0"/>
                      </a:rPr>
                      <m:t>, </m:t>
                    </m:r>
                    <m:r>
                      <a:rPr lang="pt-BR" sz="2200" b="1" i="1" dirty="0" smtClean="0">
                        <a:latin typeface="Cambria Math" panose="02040503050406030204" pitchFamily="18" charset="0"/>
                        <a:cs typeface="Segoe UI" panose="020B0502040204020203" pitchFamily="34" charset="0"/>
                      </a:rPr>
                      <m:t>𝑷</m:t>
                    </m:r>
                    <m:r>
                      <a:rPr lang="pt-BR" sz="2200" b="1" i="1" dirty="0" smtClean="0">
                        <a:latin typeface="Cambria Math" panose="02040503050406030204" pitchFamily="18" charset="0"/>
                        <a:cs typeface="Segoe UI" panose="020B0502040204020203" pitchFamily="34" charset="0"/>
                      </a:rPr>
                      <m:t>)</m:t>
                    </m:r>
                  </m:oMath>
                </a14:m>
                <a:endParaRPr lang="mn-MN" sz="2200" b="1" dirty="0">
                  <a:latin typeface="Segoe UI" panose="020B0502040204020203" pitchFamily="34" charset="0"/>
                  <a:cs typeface="Segoe UI" panose="020B0502040204020203" pitchFamily="34" charset="0"/>
                </a:endParaRP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Гаралтын дүрэм:</a:t>
                </a:r>
              </a:p>
            </p:txBody>
          </p:sp>
        </mc:Choice>
        <mc:Fallback xmlns="">
          <p:sp>
            <p:nvSpPr>
              <p:cNvPr id="10" name="Rectangle 9">
                <a:extLst>
                  <a:ext uri="{FF2B5EF4-FFF2-40B4-BE49-F238E27FC236}">
                    <a16:creationId xmlns:a16="http://schemas.microsoft.com/office/drawing/2014/main" id="{7A92357A-0E8F-4092-B42C-AB0FACF6F906}"/>
                  </a:ext>
                </a:extLst>
              </p:cNvPr>
              <p:cNvSpPr>
                <a:spLocks noRot="1" noChangeAspect="1" noMove="1" noResize="1" noEditPoints="1" noAdjustHandles="1" noChangeArrowheads="1" noChangeShapeType="1" noTextEdit="1"/>
              </p:cNvSpPr>
              <p:nvPr/>
            </p:nvSpPr>
            <p:spPr>
              <a:xfrm flipH="1">
                <a:off x="669916" y="4053364"/>
                <a:ext cx="6845309" cy="938719"/>
              </a:xfrm>
              <a:prstGeom prst="rect">
                <a:avLst/>
              </a:prstGeom>
              <a:blipFill>
                <a:blip r:embed="rId3"/>
                <a:stretch>
                  <a:fillRect l="-1069" b="-77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ïṩḻïďè">
                <a:extLst>
                  <a:ext uri="{FF2B5EF4-FFF2-40B4-BE49-F238E27FC236}">
                    <a16:creationId xmlns:a16="http://schemas.microsoft.com/office/drawing/2014/main" id="{7732118A-E2C7-4352-803C-FED4E30ADBEC}"/>
                  </a:ext>
                </a:extLst>
              </p:cNvPr>
              <p:cNvSpPr/>
              <p:nvPr/>
            </p:nvSpPr>
            <p:spPr bwMode="auto">
              <a:xfrm>
                <a:off x="669916" y="1154944"/>
                <a:ext cx="10850567" cy="2800767"/>
              </a:xfrm>
              <a:prstGeom prst="homePlate">
                <a:avLst>
                  <a:gd name="adj" fmla="val 0"/>
                </a:avLst>
              </a:prstGeom>
              <a:no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rgbClr val="E60000"/>
                    </a:solidFill>
                    <a:latin typeface="Segoe UI" panose="020B0502040204020203" pitchFamily="34" charset="0"/>
                    <a:cs typeface="Segoe UI" panose="020B0502040204020203" pitchFamily="34" charset="0"/>
                  </a:rPr>
                  <a:t>ТОД 2.1 </a:t>
                </a:r>
                <a:r>
                  <a:rPr lang="en-US" sz="2400" i="1" dirty="0">
                    <a:solidFill>
                      <a:srgbClr val="E60000"/>
                    </a:solidFill>
                    <a:latin typeface="Segoe UI" panose="020B0502040204020203" pitchFamily="34" charset="0"/>
                    <a:cs typeface="Segoe UI" panose="020B0502040204020203" pitchFamily="34" charset="0"/>
                  </a:rPr>
                  <a:t>(CFG):</a:t>
                </a:r>
                <a:r>
                  <a:rPr lang="mn-MN" sz="2400" i="1" dirty="0">
                    <a:solidFill>
                      <a:srgbClr val="E60000"/>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Контекст-хамааралгүй дүрэм нь </a:t>
                </a:r>
                <a14:m>
                  <m:oMath xmlns:m="http://schemas.openxmlformats.org/officeDocument/2006/math">
                    <m:r>
                      <a:rPr lang="mn-MN" sz="2400" b="1" i="1" dirty="0" smtClean="0">
                        <a:solidFill>
                          <a:schemeClr val="tx1"/>
                        </a:solidFill>
                        <a:latin typeface="Cambria Math" panose="02040503050406030204" pitchFamily="18" charset="0"/>
                        <a:cs typeface="Segoe UI" panose="020B0502040204020203" pitchFamily="34" charset="0"/>
                      </a:rPr>
                      <m:t>(</m:t>
                    </m:r>
                    <m:r>
                      <a:rPr lang="en-US" sz="2400" b="1" i="1" dirty="0">
                        <a:solidFill>
                          <a:schemeClr val="tx1"/>
                        </a:solidFill>
                        <a:latin typeface="Cambria Math" panose="02040503050406030204" pitchFamily="18" charset="0"/>
                        <a:cs typeface="Segoe UI" panose="020B0502040204020203" pitchFamily="34" charset="0"/>
                      </a:rPr>
                      <m:t>𝑵𝑻</m:t>
                    </m:r>
                    <m:r>
                      <a:rPr lang="en-US" sz="2400" b="1" i="1" dirty="0">
                        <a:solidFill>
                          <a:schemeClr val="tx1"/>
                        </a:solidFill>
                        <a:latin typeface="Cambria Math" panose="02040503050406030204" pitchFamily="18" charset="0"/>
                        <a:cs typeface="Segoe UI" panose="020B0502040204020203" pitchFamily="34" charset="0"/>
                      </a:rPr>
                      <m:t>, </m:t>
                    </m:r>
                    <m:r>
                      <a:rPr lang="en-US" sz="2400" b="1" i="1" dirty="0">
                        <a:solidFill>
                          <a:schemeClr val="tx1"/>
                        </a:solidFill>
                        <a:latin typeface="Cambria Math" panose="02040503050406030204" pitchFamily="18" charset="0"/>
                        <a:cs typeface="Segoe UI" panose="020B0502040204020203" pitchFamily="34" charset="0"/>
                      </a:rPr>
                      <m:t>𝑻</m:t>
                    </m:r>
                    <m:r>
                      <a:rPr lang="en-US" sz="2400" b="1" i="1" dirty="0">
                        <a:solidFill>
                          <a:schemeClr val="tx1"/>
                        </a:solidFill>
                        <a:latin typeface="Cambria Math" panose="02040503050406030204" pitchFamily="18" charset="0"/>
                        <a:cs typeface="Segoe UI" panose="020B0502040204020203" pitchFamily="34" charset="0"/>
                      </a:rPr>
                      <m:t>, </m:t>
                    </m:r>
                    <m:r>
                      <a:rPr lang="en-US" sz="2400" b="1" i="1" dirty="0">
                        <a:solidFill>
                          <a:schemeClr val="tx1"/>
                        </a:solidFill>
                        <a:latin typeface="Cambria Math" panose="02040503050406030204" pitchFamily="18" charset="0"/>
                        <a:cs typeface="Segoe UI" panose="020B0502040204020203" pitchFamily="34" charset="0"/>
                      </a:rPr>
                      <m:t>𝑹</m:t>
                    </m:r>
                    <m:r>
                      <a:rPr lang="en-US" sz="2400" b="1" i="1" dirty="0">
                        <a:solidFill>
                          <a:schemeClr val="tx1"/>
                        </a:solidFill>
                        <a:latin typeface="Cambria Math" panose="02040503050406030204" pitchFamily="18" charset="0"/>
                        <a:cs typeface="Segoe UI" panose="020B0502040204020203" pitchFamily="34" charset="0"/>
                      </a:rPr>
                      <m:t>, </m:t>
                    </m:r>
                    <m:r>
                      <a:rPr lang="en-US" sz="2400" b="1" i="1" dirty="0">
                        <a:solidFill>
                          <a:schemeClr val="tx1"/>
                        </a:solidFill>
                        <a:latin typeface="Cambria Math" panose="02040503050406030204" pitchFamily="18" charset="0"/>
                        <a:cs typeface="Segoe UI" panose="020B0502040204020203" pitchFamily="34" charset="0"/>
                      </a:rPr>
                      <m:t>𝑺</m:t>
                    </m:r>
                    <m:r>
                      <a:rPr lang="en-US" sz="2400" b="1" i="1" dirty="0">
                        <a:solidFill>
                          <a:schemeClr val="tx1"/>
                        </a:solidFill>
                        <a:latin typeface="Cambria Math" panose="02040503050406030204" pitchFamily="18" charset="0"/>
                        <a:cs typeface="Segoe UI" panose="020B0502040204020203" pitchFamily="34" charset="0"/>
                      </a:rPr>
                      <m:t>)</m:t>
                    </m:r>
                  </m:oMath>
                </a14:m>
                <a:r>
                  <a:rPr lang="mn-MN" sz="2400" b="1"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дөрвөл. Энд: </a:t>
                </a:r>
                <a:endParaRPr lang="en-US" sz="2400" dirty="0">
                  <a:solidFill>
                    <a:schemeClr val="tx1"/>
                  </a:solidFill>
                  <a:latin typeface="Segoe UI" panose="020B0502040204020203" pitchFamily="34" charset="0"/>
                  <a:cs typeface="Segoe UI" panose="020B0502040204020203" pitchFamily="34" charset="0"/>
                </a:endParaRPr>
              </a:p>
              <a:p>
                <a:pPr marL="457200" indent="-457200" algn="just">
                  <a:spcBef>
                    <a:spcPts val="600"/>
                  </a:spcBef>
                  <a:buFont typeface="+mj-lt"/>
                  <a:buAutoNum type="arabicPeriod"/>
                </a:pP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𝑵𝑻</m:t>
                    </m:r>
                  </m:oMath>
                </a14:m>
                <a:r>
                  <a:rPr lang="en-US" sz="2200" dirty="0">
                    <a:solidFill>
                      <a:schemeClr val="tx1"/>
                    </a:solidFill>
                    <a:latin typeface="Segoe UI" panose="020B0502040204020203" pitchFamily="34" charset="0"/>
                    <a:cs typeface="Segoe UI" panose="020B0502040204020203" pitchFamily="34" charset="0"/>
                  </a:rPr>
                  <a:t> – </a:t>
                </a:r>
                <a:r>
                  <a:rPr lang="mn-MN" sz="2200" dirty="0">
                    <a:solidFill>
                      <a:schemeClr val="tx1"/>
                    </a:solidFill>
                    <a:latin typeface="Segoe UI" panose="020B0502040204020203" pitchFamily="34" charset="0"/>
                    <a:cs typeface="Segoe UI" panose="020B0502040204020203" pitchFamily="34" charset="0"/>
                  </a:rPr>
                  <a:t>төгсгөлөг олонлог </a:t>
                </a:r>
                <a:r>
                  <a:rPr lang="en-US" sz="2200" dirty="0">
                    <a:solidFill>
                      <a:schemeClr val="tx1"/>
                    </a:solidFill>
                    <a:latin typeface="Segoe UI" panose="020B0502040204020203" pitchFamily="34" charset="0"/>
                    <a:cs typeface="Segoe UI" panose="020B0502040204020203" pitchFamily="34" charset="0"/>
                  </a:rPr>
                  <a:t>(</a:t>
                </a:r>
                <a:r>
                  <a:rPr lang="mn-MN" sz="2200" dirty="0">
                    <a:solidFill>
                      <a:schemeClr val="tx1"/>
                    </a:solidFill>
                    <a:latin typeface="Segoe UI" panose="020B0502040204020203" pitchFamily="34" charset="0"/>
                    <a:cs typeface="Segoe UI" panose="020B0502040204020203" pitchFamily="34" charset="0"/>
                  </a:rPr>
                  <a:t>нонтеримал, хувьсагч</a:t>
                </a:r>
                <a:r>
                  <a:rPr lang="en-US" sz="2200"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тэмдэглэгээ</a:t>
                </a:r>
                <a:r>
                  <a:rPr lang="en-US" sz="2200" dirty="0">
                    <a:solidFill>
                      <a:schemeClr val="tx1"/>
                    </a:solidFill>
                    <a:latin typeface="Segoe UI" panose="020B0502040204020203" pitchFamily="34" charset="0"/>
                    <a:cs typeface="Segoe UI" panose="020B0502040204020203" pitchFamily="34" charset="0"/>
                  </a:rPr>
                  <a:t>)</a:t>
                </a:r>
                <a:r>
                  <a:rPr lang="mn-MN" sz="2200" dirty="0">
                    <a:solidFill>
                      <a:schemeClr val="tx1"/>
                    </a:solidFill>
                    <a:latin typeface="Segoe UI" panose="020B0502040204020203" pitchFamily="34" charset="0"/>
                    <a:cs typeface="Segoe UI" panose="020B0502040204020203" pitchFamily="34" charset="0"/>
                  </a:rPr>
                  <a:t>. </a:t>
                </a:r>
              </a:p>
              <a:p>
                <a:pPr marL="457200" indent="-457200" algn="just">
                  <a:spcBef>
                    <a:spcPts val="600"/>
                  </a:spcBef>
                  <a:buFont typeface="+mj-lt"/>
                  <a:buAutoNum type="arabicPeriod"/>
                </a:pP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𝑻</m:t>
                    </m:r>
                  </m:oMath>
                </a14:m>
                <a:r>
                  <a:rPr lang="en-US" sz="2200" dirty="0">
                    <a:solidFill>
                      <a:schemeClr val="tx1"/>
                    </a:solidFill>
                    <a:latin typeface="Segoe UI" panose="020B0502040204020203" pitchFamily="34" charset="0"/>
                    <a:cs typeface="Segoe UI" panose="020B0502040204020203" pitchFamily="34" charset="0"/>
                  </a:rPr>
                  <a:t> – </a:t>
                </a:r>
                <a:r>
                  <a:rPr lang="mn-MN" sz="2200" dirty="0">
                    <a:solidFill>
                      <a:schemeClr val="tx1"/>
                    </a:solidFill>
                    <a:latin typeface="Segoe UI" panose="020B0502040204020203" pitchFamily="34" charset="0"/>
                    <a:cs typeface="Segoe UI" panose="020B0502040204020203" pitchFamily="34" charset="0"/>
                  </a:rPr>
                  <a:t>төгсгөлөг</a:t>
                </a:r>
                <a:r>
                  <a:rPr lang="en-US" sz="2200"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олонлог (терминал тэмдэглэгээ).</a:t>
                </a:r>
              </a:p>
              <a:p>
                <a:pPr marL="457200" indent="-457200" algn="just">
                  <a:spcBef>
                    <a:spcPts val="600"/>
                  </a:spcBef>
                  <a:buFont typeface="+mj-lt"/>
                  <a:buAutoNum type="arabicPeriod"/>
                </a:pP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𝑹</m:t>
                    </m:r>
                  </m:oMath>
                </a14:m>
                <a:r>
                  <a:rPr lang="en-US" sz="2200" dirty="0">
                    <a:solidFill>
                      <a:schemeClr val="tx1"/>
                    </a:solidFill>
                    <a:latin typeface="Segoe UI" panose="020B0502040204020203" pitchFamily="34" charset="0"/>
                    <a:cs typeface="Segoe UI" panose="020B0502040204020203" pitchFamily="34" charset="0"/>
                  </a:rPr>
                  <a:t> – </a:t>
                </a:r>
                <a:r>
                  <a:rPr lang="mn-MN" sz="2200" i="1" dirty="0">
                    <a:solidFill>
                      <a:schemeClr val="tx1"/>
                    </a:solidFill>
                    <a:latin typeface="Segoe UI" panose="020B0502040204020203" pitchFamily="34" charset="0"/>
                    <a:cs typeface="Segoe UI" panose="020B0502040204020203" pitchFamily="34" charset="0"/>
                  </a:rPr>
                  <a:t>Гаралтын </a:t>
                </a:r>
                <a:r>
                  <a:rPr lang="en-US" sz="2200" i="1" dirty="0">
                    <a:solidFill>
                      <a:schemeClr val="tx1"/>
                    </a:solidFill>
                    <a:latin typeface="Segoe UI" panose="020B0502040204020203" pitchFamily="34" charset="0"/>
                    <a:cs typeface="Segoe UI" panose="020B0502040204020203" pitchFamily="34" charset="0"/>
                  </a:rPr>
                  <a:t>(productions)</a:t>
                </a:r>
                <a:r>
                  <a:rPr lang="mn-MN" sz="2200" dirty="0">
                    <a:solidFill>
                      <a:schemeClr val="tx1"/>
                    </a:solidFill>
                    <a:latin typeface="Segoe UI" panose="020B0502040204020203" pitchFamily="34" charset="0"/>
                    <a:cs typeface="Segoe UI" panose="020B0502040204020203" pitchFamily="34" charset="0"/>
                  </a:rPr>
                  <a:t> төгсгөлөг олонлог</a:t>
                </a:r>
                <a:r>
                  <a:rPr lang="en-US" sz="2200" dirty="0">
                    <a:solidFill>
                      <a:schemeClr val="tx1"/>
                    </a:solidFill>
                    <a:latin typeface="Segoe UI" panose="020B0502040204020203" pitchFamily="34" charset="0"/>
                    <a:cs typeface="Segoe UI" panose="020B0502040204020203" pitchFamily="34" charset="0"/>
                  </a:rPr>
                  <a:t> </a:t>
                </a:r>
                <a:r>
                  <a:rPr lang="en-US" sz="2200" i="1" dirty="0">
                    <a:solidFill>
                      <a:schemeClr val="tx1"/>
                    </a:solidFill>
                    <a:latin typeface="Segoe UI" panose="020B0502040204020203" pitchFamily="34" charset="0"/>
                    <a:cs typeface="Segoe UI" panose="020B0502040204020203" pitchFamily="34" charset="0"/>
                  </a:rPr>
                  <a:t>(rules)</a:t>
                </a:r>
                <a:r>
                  <a:rPr lang="mn-MN" sz="2200" dirty="0">
                    <a:solidFill>
                      <a:schemeClr val="tx1"/>
                    </a:solidFill>
                    <a:latin typeface="Segoe UI" panose="020B0502040204020203" pitchFamily="34" charset="0"/>
                    <a:cs typeface="Segoe UI" panose="020B0502040204020203" pitchFamily="34" charset="0"/>
                  </a:rPr>
                  <a:t>, </a:t>
                </a: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𝑽</m:t>
                    </m:r>
                    <m:r>
                      <a:rPr lang="en-US" sz="2200" b="1" i="1" dirty="0" smtClean="0">
                        <a:solidFill>
                          <a:schemeClr val="tx1"/>
                        </a:solidFill>
                        <a:latin typeface="Cambria Math" panose="02040503050406030204" pitchFamily="18" charset="0"/>
                        <a:cs typeface="Segoe UI" panose="020B0502040204020203" pitchFamily="34" charset="0"/>
                      </a:rPr>
                      <m:t>→</m:t>
                    </m:r>
                    <m:r>
                      <a:rPr lang="en-US" sz="2200" b="1" i="1" dirty="0" smtClean="0">
                        <a:solidFill>
                          <a:schemeClr val="tx1"/>
                        </a:solidFill>
                        <a:latin typeface="Cambria Math" panose="02040503050406030204" pitchFamily="18" charset="0"/>
                        <a:cs typeface="Segoe UI" panose="020B0502040204020203" pitchFamily="34" charset="0"/>
                      </a:rPr>
                      <m:t>𝒘</m:t>
                    </m:r>
                  </m:oMath>
                </a14:m>
                <a:r>
                  <a:rPr lang="mn-MN" sz="2200" b="1"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хэлбэртэй.</a:t>
                </a:r>
                <a:r>
                  <a:rPr lang="en-US" sz="2200"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Энд </a:t>
                </a:r>
                <a14:m>
                  <m:oMath xmlns:m="http://schemas.openxmlformats.org/officeDocument/2006/math">
                    <m:r>
                      <a:rPr lang="ru-RU" sz="2200" b="1" i="1" dirty="0" smtClean="0">
                        <a:solidFill>
                          <a:schemeClr val="tx1"/>
                        </a:solidFill>
                        <a:latin typeface="Cambria Math" panose="02040503050406030204" pitchFamily="18" charset="0"/>
                        <a:cs typeface="Segoe UI" panose="020B0502040204020203" pitchFamily="34" charset="0"/>
                      </a:rPr>
                      <m:t>𝑽</m:t>
                    </m:r>
                  </m:oMath>
                </a14:m>
                <a:r>
                  <a:rPr lang="ru-RU" sz="2200" dirty="0">
                    <a:solidFill>
                      <a:schemeClr val="tx1"/>
                    </a:solidFill>
                    <a:latin typeface="Segoe UI" panose="020B0502040204020203" pitchFamily="34" charset="0"/>
                    <a:cs typeface="Segoe UI" panose="020B0502040204020203" pitchFamily="34" charset="0"/>
                  </a:rPr>
                  <a:t> (гаралтын </a:t>
                </a:r>
                <a:r>
                  <a:rPr lang="ru-RU" sz="2200" i="1" dirty="0">
                    <a:solidFill>
                      <a:schemeClr val="tx1"/>
                    </a:solidFill>
                    <a:latin typeface="Segoe UI" panose="020B0502040204020203" pitchFamily="34" charset="0"/>
                    <a:cs typeface="Segoe UI" panose="020B0502040204020203" pitchFamily="34" charset="0"/>
                  </a:rPr>
                  <a:t>толгой</a:t>
                </a:r>
                <a:r>
                  <a:rPr lang="ru-RU" sz="2200" dirty="0">
                    <a:solidFill>
                      <a:schemeClr val="tx1"/>
                    </a:solidFill>
                    <a:latin typeface="Segoe UI" panose="020B0502040204020203" pitchFamily="34" charset="0"/>
                    <a:cs typeface="Segoe UI" panose="020B0502040204020203" pitchFamily="34" charset="0"/>
                  </a:rPr>
                  <a:t>) нь нэг нонтерминал тэмдэглэгээ</a:t>
                </a:r>
                <a:r>
                  <a:rPr lang="mn-MN" sz="2200" dirty="0">
                    <a:solidFill>
                      <a:schemeClr val="tx1"/>
                    </a:solidFill>
                    <a:latin typeface="Segoe UI" panose="020B0502040204020203" pitchFamily="34" charset="0"/>
                    <a:cs typeface="Segoe UI" panose="020B0502040204020203" pitchFamily="34" charset="0"/>
                  </a:rPr>
                  <a:t> бөгөөд </a:t>
                </a:r>
                <a14:m>
                  <m:oMath xmlns:m="http://schemas.openxmlformats.org/officeDocument/2006/math">
                    <m:r>
                      <a:rPr lang="en-US" sz="2200" i="1" dirty="0" smtClean="0">
                        <a:solidFill>
                          <a:schemeClr val="tx1"/>
                        </a:solidFill>
                        <a:latin typeface="Cambria Math" panose="02040503050406030204" pitchFamily="18" charset="0"/>
                        <a:cs typeface="Segoe UI" panose="020B0502040204020203" pitchFamily="34" charset="0"/>
                      </a:rPr>
                      <m:t>𝑤</m:t>
                    </m:r>
                  </m:oMath>
                </a14:m>
                <a:r>
                  <a:rPr lang="en-US" sz="2200"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нь </a:t>
                </a: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𝑻</m:t>
                    </m:r>
                    <m:r>
                      <a:rPr lang="en-US" sz="2200" b="1" i="1" dirty="0" smtClean="0">
                        <a:solidFill>
                          <a:schemeClr val="tx1"/>
                        </a:solidFill>
                        <a:latin typeface="Cambria Math" panose="02040503050406030204" pitchFamily="18" charset="0"/>
                        <a:cs typeface="Segoe UI" panose="020B0502040204020203" pitchFamily="34" charset="0"/>
                      </a:rPr>
                      <m:t>∪</m:t>
                    </m:r>
                    <m:r>
                      <a:rPr lang="en-US" sz="2200" b="1" i="1" dirty="0" smtClean="0">
                        <a:solidFill>
                          <a:schemeClr val="tx1"/>
                        </a:solidFill>
                        <a:latin typeface="Cambria Math" panose="02040503050406030204" pitchFamily="18" charset="0"/>
                        <a:cs typeface="Segoe UI" panose="020B0502040204020203" pitchFamily="34" charset="0"/>
                      </a:rPr>
                      <m:t>𝑵𝑻</m:t>
                    </m:r>
                    <m:r>
                      <a:rPr lang="en-US" sz="2200" b="1" i="1" dirty="0" smtClean="0">
                        <a:solidFill>
                          <a:schemeClr val="tx1"/>
                        </a:solidFill>
                        <a:latin typeface="Cambria Math" panose="02040503050406030204" pitchFamily="18" charset="0"/>
                        <a:cs typeface="Segoe UI" panose="020B0502040204020203" pitchFamily="34" charset="0"/>
                      </a:rPr>
                      <m:t> </m:t>
                    </m:r>
                  </m:oMath>
                </a14:m>
                <a:r>
                  <a:rPr lang="mn-MN" sz="2200" dirty="0">
                    <a:solidFill>
                      <a:schemeClr val="tx1"/>
                    </a:solidFill>
                    <a:latin typeface="Segoe UI" panose="020B0502040204020203" pitchFamily="34" charset="0"/>
                    <a:cs typeface="Segoe UI" panose="020B0502040204020203" pitchFamily="34" charset="0"/>
                  </a:rPr>
                  <a:t>дээрх тэмдэг</a:t>
                </a:r>
                <a:r>
                  <a:rPr lang="en-US" sz="2200" dirty="0">
                    <a:solidFill>
                      <a:schemeClr val="tx1"/>
                    </a:solidFill>
                    <a:latin typeface="Segoe UI" panose="020B0502040204020203" pitchFamily="34" charset="0"/>
                    <a:cs typeface="Segoe UI" panose="020B0502040204020203" pitchFamily="34" charset="0"/>
                  </a:rPr>
                  <a:t> </a:t>
                </a:r>
                <a:r>
                  <a:rPr lang="mn-MN" sz="2200" dirty="0">
                    <a:solidFill>
                      <a:schemeClr val="tx1"/>
                    </a:solidFill>
                    <a:latin typeface="Segoe UI" panose="020B0502040204020203" pitchFamily="34" charset="0"/>
                    <a:cs typeface="Segoe UI" panose="020B0502040204020203" pitchFamily="34" charset="0"/>
                  </a:rPr>
                  <a:t>мөр. </a:t>
                </a:r>
                <a:endParaRPr lang="en-US" sz="2200" dirty="0">
                  <a:solidFill>
                    <a:schemeClr val="tx1"/>
                  </a:solidFill>
                  <a:latin typeface="Segoe UI" panose="020B0502040204020203" pitchFamily="34" charset="0"/>
                  <a:cs typeface="Segoe UI" panose="020B0502040204020203" pitchFamily="34" charset="0"/>
                </a:endParaRPr>
              </a:p>
              <a:p>
                <a:pPr marL="457200" indent="-457200" algn="just">
                  <a:spcBef>
                    <a:spcPts val="600"/>
                  </a:spcBef>
                  <a:buFont typeface="+mj-lt"/>
                  <a:buAutoNum type="arabicPeriod"/>
                </a:pPr>
                <a14:m>
                  <m:oMath xmlns:m="http://schemas.openxmlformats.org/officeDocument/2006/math">
                    <m:r>
                      <a:rPr lang="en-US" sz="2200" b="1" i="1" dirty="0" smtClean="0">
                        <a:solidFill>
                          <a:schemeClr val="tx1"/>
                        </a:solidFill>
                        <a:latin typeface="Cambria Math" panose="02040503050406030204" pitchFamily="18" charset="0"/>
                        <a:cs typeface="Segoe UI" panose="020B0502040204020203" pitchFamily="34" charset="0"/>
                      </a:rPr>
                      <m:t>𝑺</m:t>
                    </m:r>
                  </m:oMath>
                </a14:m>
                <a:r>
                  <a:rPr lang="en-US" sz="2200" dirty="0">
                    <a:solidFill>
                      <a:schemeClr val="tx1"/>
                    </a:solidFill>
                    <a:latin typeface="Segoe UI" panose="020B0502040204020203" pitchFamily="34" charset="0"/>
                    <a:cs typeface="Segoe UI" panose="020B0502040204020203" pitchFamily="34" charset="0"/>
                  </a:rPr>
                  <a:t> – </a:t>
                </a:r>
                <a:r>
                  <a:rPr lang="mn-MN" sz="2200" dirty="0">
                    <a:solidFill>
                      <a:schemeClr val="tx1"/>
                    </a:solidFill>
                    <a:latin typeface="Segoe UI" panose="020B0502040204020203" pitchFamily="34" charset="0"/>
                    <a:cs typeface="Segoe UI" panose="020B0502040204020203" pitchFamily="34" charset="0"/>
                  </a:rPr>
                  <a:t>эхлэлийн тэмдэглээ</a:t>
                </a:r>
                <a:r>
                  <a:rPr lang="en-US" sz="2200" dirty="0">
                    <a:solidFill>
                      <a:schemeClr val="tx1"/>
                    </a:solidFill>
                    <a:latin typeface="Segoe UI" panose="020B0502040204020203" pitchFamily="34" charset="0"/>
                    <a:cs typeface="Segoe UI" panose="020B0502040204020203" pitchFamily="34" charset="0"/>
                  </a:rPr>
                  <a:t>, </a:t>
                </a:r>
                <a14:m>
                  <m:oMath xmlns:m="http://schemas.openxmlformats.org/officeDocument/2006/math">
                    <m:r>
                      <a:rPr lang="en-US" sz="2200" b="1" i="1" dirty="0">
                        <a:solidFill>
                          <a:schemeClr val="tx1"/>
                        </a:solidFill>
                        <a:latin typeface="Cambria Math" panose="02040503050406030204" pitchFamily="18" charset="0"/>
                        <a:cs typeface="Segoe UI" panose="020B0502040204020203" pitchFamily="34" charset="0"/>
                      </a:rPr>
                      <m:t>𝑵𝑻</m:t>
                    </m:r>
                  </m:oMath>
                </a14:m>
                <a:r>
                  <a:rPr lang="en-US" sz="2200" dirty="0">
                    <a:solidFill>
                      <a:schemeClr val="tx1"/>
                    </a:solidFill>
                    <a:latin typeface="Segoe UI" panose="020B0502040204020203" pitchFamily="34" charset="0"/>
                    <a:cs typeface="Segoe UI" panose="020B0502040204020203" pitchFamily="34" charset="0"/>
                  </a:rPr>
                  <a:t>-</a:t>
                </a:r>
                <a:r>
                  <a:rPr lang="mn-MN" sz="2200" dirty="0">
                    <a:solidFill>
                      <a:schemeClr val="tx1"/>
                    </a:solidFill>
                    <a:latin typeface="Segoe UI" panose="020B0502040204020203" pitchFamily="34" charset="0"/>
                    <a:cs typeface="Segoe UI" panose="020B0502040204020203" pitchFamily="34" charset="0"/>
                  </a:rPr>
                  <a:t>ийн элемент</a:t>
                </a:r>
              </a:p>
            </p:txBody>
          </p:sp>
        </mc:Choice>
        <mc:Fallback xmlns="">
          <p:sp>
            <p:nvSpPr>
              <p:cNvPr id="12" name="ïṩḻïďè">
                <a:extLst>
                  <a:ext uri="{FF2B5EF4-FFF2-40B4-BE49-F238E27FC236}">
                    <a16:creationId xmlns:a16="http://schemas.microsoft.com/office/drawing/2014/main" id="{7732118A-E2C7-4352-803C-FED4E30ADBEC}"/>
                  </a:ext>
                </a:extLst>
              </p:cNvPr>
              <p:cNvSpPr>
                <a:spLocks noRot="1" noChangeAspect="1" noMove="1" noResize="1" noEditPoints="1" noAdjustHandles="1" noChangeArrowheads="1" noChangeShapeType="1" noTextEdit="1"/>
              </p:cNvSpPr>
              <p:nvPr/>
            </p:nvSpPr>
            <p:spPr bwMode="auto">
              <a:xfrm>
                <a:off x="669916" y="1154944"/>
                <a:ext cx="10850567" cy="2800767"/>
              </a:xfrm>
              <a:prstGeom prst="homePlate">
                <a:avLst>
                  <a:gd name="adj" fmla="val 0"/>
                </a:avLst>
              </a:prstGeom>
              <a:blipFill>
                <a:blip r:embed="rId4"/>
                <a:stretch>
                  <a:fillRect l="-842" t="-1299" r="-673" b="-3463"/>
                </a:stretch>
              </a:blipFill>
              <a:ln>
                <a:solidFill>
                  <a:schemeClr val="accent2">
                    <a:lumMod val="75000"/>
                  </a:schemeClr>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900344F-3A96-4205-9001-3538DB864697}"/>
              </a:ext>
            </a:extLst>
          </p:cNvPr>
          <p:cNvPicPr/>
          <p:nvPr/>
        </p:nvPicPr>
        <p:blipFill>
          <a:blip r:embed="rId5"/>
          <a:stretch>
            <a:fillRect/>
          </a:stretch>
        </p:blipFill>
        <p:spPr>
          <a:xfrm>
            <a:off x="3872439" y="4647478"/>
            <a:ext cx="1336353" cy="1692771"/>
          </a:xfrm>
          <a:prstGeom prst="rect">
            <a:avLst/>
          </a:prstGeom>
        </p:spPr>
      </p:pic>
    </p:spTree>
    <p:extLst>
      <p:ext uri="{BB962C8B-B14F-4D97-AF65-F5344CB8AC3E}">
        <p14:creationId xmlns:p14="http://schemas.microsoft.com/office/powerpoint/2010/main" val="160839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9" name="Picture 8">
            <a:extLst>
              <a:ext uri="{FF2B5EF4-FFF2-40B4-BE49-F238E27FC236}">
                <a16:creationId xmlns:a16="http://schemas.microsoft.com/office/drawing/2014/main" id="{0DEF7D43-8909-4A9E-BD8E-1376CFDC7B50}"/>
              </a:ext>
            </a:extLst>
          </p:cNvPr>
          <p:cNvPicPr>
            <a:picLocks noChangeAspect="1"/>
          </p:cNvPicPr>
          <p:nvPr/>
        </p:nvPicPr>
        <p:blipFill>
          <a:blip r:embed="rId3"/>
          <a:stretch>
            <a:fillRect/>
          </a:stretch>
        </p:blipFill>
        <p:spPr>
          <a:xfrm>
            <a:off x="1574614" y="1302432"/>
            <a:ext cx="9042772" cy="4803779"/>
          </a:xfrm>
          <a:prstGeom prst="rect">
            <a:avLst/>
          </a:prstGeom>
        </p:spPr>
      </p:pic>
    </p:spTree>
    <p:extLst>
      <p:ext uri="{BB962C8B-B14F-4D97-AF65-F5344CB8AC3E}">
        <p14:creationId xmlns:p14="http://schemas.microsoft.com/office/powerpoint/2010/main" val="216897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6" name="Picture 5">
            <a:extLst>
              <a:ext uri="{FF2B5EF4-FFF2-40B4-BE49-F238E27FC236}">
                <a16:creationId xmlns:a16="http://schemas.microsoft.com/office/drawing/2014/main" id="{C14DB27D-1594-42B9-B22B-E70B6172A893}"/>
              </a:ext>
            </a:extLst>
          </p:cNvPr>
          <p:cNvPicPr>
            <a:picLocks noChangeAspect="1"/>
          </p:cNvPicPr>
          <p:nvPr/>
        </p:nvPicPr>
        <p:blipFill>
          <a:blip r:embed="rId3"/>
          <a:stretch>
            <a:fillRect/>
          </a:stretch>
        </p:blipFill>
        <p:spPr>
          <a:xfrm>
            <a:off x="1998421" y="1169612"/>
            <a:ext cx="8195157" cy="5339141"/>
          </a:xfrm>
          <a:prstGeom prst="rect">
            <a:avLst/>
          </a:prstGeom>
        </p:spPr>
      </p:pic>
    </p:spTree>
    <p:extLst>
      <p:ext uri="{BB962C8B-B14F-4D97-AF65-F5344CB8AC3E}">
        <p14:creationId xmlns:p14="http://schemas.microsoft.com/office/powerpoint/2010/main" val="132320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5" y="444279"/>
            <a:ext cx="3273435"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CFG</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943350" y="444279"/>
            <a:ext cx="75771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Арифметик илэрхийллийн энгийн хэл</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mc:AlternateContent xmlns:mc="http://schemas.openxmlformats.org/markup-compatibility/2006" xmlns:a14="http://schemas.microsoft.com/office/drawing/2010/main">
        <mc:Choice Requires="a14">
          <p:sp>
            <p:nvSpPr>
              <p:cNvPr id="12" name="ïṩḻïďè">
                <a:extLst>
                  <a:ext uri="{FF2B5EF4-FFF2-40B4-BE49-F238E27FC236}">
                    <a16:creationId xmlns:a16="http://schemas.microsoft.com/office/drawing/2014/main" id="{3A6B6FB4-9017-4B6A-9445-6A90B58131A4}"/>
                  </a:ext>
                </a:extLst>
              </p:cNvPr>
              <p:cNvSpPr/>
              <p:nvPr/>
            </p:nvSpPr>
            <p:spPr bwMode="auto">
              <a:xfrm>
                <a:off x="669916" y="1154944"/>
                <a:ext cx="10850567" cy="1200329"/>
              </a:xfrm>
              <a:prstGeom prst="homePlate">
                <a:avLst>
                  <a:gd name="adj" fmla="val 0"/>
                </a:avLst>
              </a:prstGeom>
              <a:no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rgbClr val="E60000"/>
                    </a:solidFill>
                    <a:latin typeface="Segoe UI" panose="020B0502040204020203" pitchFamily="34" charset="0"/>
                    <a:cs typeface="Segoe UI" panose="020B0502040204020203" pitchFamily="34" charset="0"/>
                  </a:rPr>
                  <a:t>Жишээ 2.1</a:t>
                </a:r>
                <a:r>
                  <a:rPr lang="mn-MN" sz="2400" i="1" dirty="0">
                    <a:solidFill>
                      <a:srgbClr val="E60000"/>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Арифметик илэрхийллийг </a:t>
                </a:r>
                <a14:m>
                  <m:oMath xmlns:m="http://schemas.openxmlformats.org/officeDocument/2006/math">
                    <m:r>
                      <a:rPr lang="mn-MN" sz="2400" i="1" dirty="0" smtClean="0">
                        <a:solidFill>
                          <a:schemeClr val="tx1"/>
                        </a:solidFill>
                        <a:latin typeface="Cambria Math" panose="02040503050406030204" pitchFamily="18" charset="0"/>
                        <a:cs typeface="Segoe UI" panose="020B0502040204020203" pitchFamily="34" charset="0"/>
                      </a:rPr>
                      <m:t>(+, ∗, −</m:t>
                    </m:r>
                  </m:oMath>
                </a14:m>
                <a:r>
                  <a:rPr lang="mn-MN" sz="2400" dirty="0">
                    <a:solidFill>
                      <a:schemeClr val="tx1"/>
                    </a:solidFill>
                    <a:latin typeface="Segoe UI" panose="020B0502040204020203" pitchFamily="34" charset="0"/>
                    <a:cs typeface="Segoe UI" panose="020B0502040204020203" pitchFamily="34" charset="0"/>
                  </a:rPr>
                  <a:t>, унар, бинар) дүрслэх хялбар хэлзүйг авч үзье. Илэрхийллийн атомик элементүүд нь хялбар ялгагчид байх бөгөөд </a:t>
                </a:r>
                <a14:m>
                  <m:oMath xmlns:m="http://schemas.openxmlformats.org/officeDocument/2006/math">
                    <m:r>
                      <a:rPr lang="en-US" sz="2400" b="1" i="1" dirty="0" smtClean="0">
                        <a:solidFill>
                          <a:schemeClr val="tx1"/>
                        </a:solidFill>
                        <a:latin typeface="Cambria Math" panose="02040503050406030204" pitchFamily="18" charset="0"/>
                        <a:cs typeface="Segoe UI" panose="020B0502040204020203" pitchFamily="34" charset="0"/>
                      </a:rPr>
                      <m:t>𝒂</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ба </a:t>
                </a:r>
                <a14:m>
                  <m:oMath xmlns:m="http://schemas.openxmlformats.org/officeDocument/2006/math">
                    <m:r>
                      <a:rPr lang="en-US" sz="2400" b="1" i="1" dirty="0" smtClean="0">
                        <a:solidFill>
                          <a:schemeClr val="tx1"/>
                        </a:solidFill>
                        <a:latin typeface="Cambria Math" panose="02040503050406030204" pitchFamily="18" charset="0"/>
                        <a:cs typeface="Segoe UI" panose="020B0502040204020203" pitchFamily="34" charset="0"/>
                      </a:rPr>
                      <m:t>𝒃</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тэмдэглэгээний төгсгөлөг дараалал хэлбэртэй байна. </a:t>
                </a:r>
                <a:endParaRPr lang="mn-MN" sz="2200" dirty="0">
                  <a:solidFill>
                    <a:schemeClr val="tx1"/>
                  </a:solidFill>
                  <a:latin typeface="Segoe UI" panose="020B0502040204020203" pitchFamily="34" charset="0"/>
                  <a:cs typeface="Segoe UI" panose="020B0502040204020203" pitchFamily="34" charset="0"/>
                </a:endParaRPr>
              </a:p>
            </p:txBody>
          </p:sp>
        </mc:Choice>
        <mc:Fallback xmlns="">
          <p:sp>
            <p:nvSpPr>
              <p:cNvPr id="12" name="ïṩḻïďè">
                <a:extLst>
                  <a:ext uri="{FF2B5EF4-FFF2-40B4-BE49-F238E27FC236}">
                    <a16:creationId xmlns:a16="http://schemas.microsoft.com/office/drawing/2014/main" id="{3A6B6FB4-9017-4B6A-9445-6A90B58131A4}"/>
                  </a:ext>
                </a:extLst>
              </p:cNvPr>
              <p:cNvSpPr>
                <a:spLocks noRot="1" noChangeAspect="1" noMove="1" noResize="1" noEditPoints="1" noAdjustHandles="1" noChangeArrowheads="1" noChangeShapeType="1" noTextEdit="1"/>
              </p:cNvSpPr>
              <p:nvPr/>
            </p:nvSpPr>
            <p:spPr bwMode="auto">
              <a:xfrm>
                <a:off x="669916" y="1154944"/>
                <a:ext cx="10850567" cy="1200329"/>
              </a:xfrm>
              <a:prstGeom prst="homePlate">
                <a:avLst>
                  <a:gd name="adj" fmla="val 0"/>
                </a:avLst>
              </a:prstGeom>
              <a:blipFill>
                <a:blip r:embed="rId3"/>
                <a:stretch>
                  <a:fillRect l="-842" t="-3015" r="-786" b="-10553"/>
                </a:stretch>
              </a:blipFill>
              <a:ln>
                <a:solidFill>
                  <a:schemeClr val="accent2">
                    <a:lumMod val="75000"/>
                  </a:schemeClr>
                </a:solidFill>
              </a:ln>
            </p:spPr>
            <p:txBody>
              <a:bodyPr/>
              <a:lstStyle/>
              <a:p>
                <a:r>
                  <a:rPr lang="en-US">
                    <a:noFill/>
                  </a:rPr>
                  <a:t> </a:t>
                </a:r>
              </a:p>
            </p:txBody>
          </p:sp>
        </mc:Fallback>
      </mc:AlternateContent>
      <p:pic>
        <p:nvPicPr>
          <p:cNvPr id="16" name="Picture 15">
            <a:extLst>
              <a:ext uri="{FF2B5EF4-FFF2-40B4-BE49-F238E27FC236}">
                <a16:creationId xmlns:a16="http://schemas.microsoft.com/office/drawing/2014/main" id="{8A2BEF46-CB4E-4E62-B77F-2BF66E8B9AA8}"/>
              </a:ext>
            </a:extLst>
          </p:cNvPr>
          <p:cNvPicPr/>
          <p:nvPr/>
        </p:nvPicPr>
        <p:blipFill rotWithShape="1">
          <a:blip r:embed="rId4"/>
          <a:srcRect b="44041"/>
          <a:stretch/>
        </p:blipFill>
        <p:spPr>
          <a:xfrm>
            <a:off x="3223224" y="4147111"/>
            <a:ext cx="2035966" cy="2143773"/>
          </a:xfrm>
          <a:prstGeom prst="rect">
            <a:avLst/>
          </a:prstGeom>
        </p:spPr>
      </p:pic>
      <p:pic>
        <p:nvPicPr>
          <p:cNvPr id="17" name="Picture 16">
            <a:extLst>
              <a:ext uri="{FF2B5EF4-FFF2-40B4-BE49-F238E27FC236}">
                <a16:creationId xmlns:a16="http://schemas.microsoft.com/office/drawing/2014/main" id="{F934D1CD-C8CA-4BA5-B1BA-57BC5BFD66CE}"/>
              </a:ext>
            </a:extLst>
          </p:cNvPr>
          <p:cNvPicPr/>
          <p:nvPr/>
        </p:nvPicPr>
        <p:blipFill rotWithShape="1">
          <a:blip r:embed="rId4"/>
          <a:srcRect t="62783" r="19944"/>
          <a:stretch/>
        </p:blipFill>
        <p:spPr>
          <a:xfrm>
            <a:off x="6684881" y="4878080"/>
            <a:ext cx="1615095" cy="14128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87329F-74AA-4C2E-9935-C9634CD0721A}"/>
                  </a:ext>
                </a:extLst>
              </p:cNvPr>
              <p:cNvSpPr txBox="1"/>
              <p:nvPr/>
            </p:nvSpPr>
            <p:spPr>
              <a:xfrm>
                <a:off x="669917" y="2364604"/>
                <a:ext cx="10850566" cy="1400383"/>
              </a:xfrm>
              <a:prstGeom prst="rect">
                <a:avLst/>
              </a:prstGeom>
              <a:noFill/>
            </p:spPr>
            <p:txBody>
              <a:bodyPr wrap="square">
                <a:spAutoFit/>
              </a:bodyPr>
              <a:lstStyle/>
              <a:p>
                <a:pPr marL="342900" indent="-342900">
                  <a:spcBef>
                    <a:spcPts val="1800"/>
                  </a:spcBef>
                  <a:buFont typeface="Arial" panose="020B0604020202020204" pitchFamily="34" charset="0"/>
                  <a:buChar char="•"/>
                </a:pPr>
                <a14:m>
                  <m:oMath xmlns:m="http://schemas.openxmlformats.org/officeDocument/2006/math">
                    <m:r>
                      <a:rPr lang="pt-BR" sz="2400" i="1" dirty="0" smtClean="0">
                        <a:latin typeface="Cambria Math" panose="02040503050406030204" pitchFamily="18" charset="0"/>
                        <a:cs typeface="Segoe UI" panose="020B0502040204020203" pitchFamily="34" charset="0"/>
                      </a:rPr>
                      <m:t>𝐺</m:t>
                    </m:r>
                    <m:r>
                      <a:rPr lang="pt-BR" sz="2400" i="1" dirty="0" smtClean="0">
                        <a:latin typeface="Cambria Math" panose="02040503050406030204" pitchFamily="18" charset="0"/>
                        <a:cs typeface="Segoe UI" panose="020B0502040204020203" pitchFamily="34" charset="0"/>
                      </a:rPr>
                      <m:t>=({</m:t>
                    </m:r>
                    <m:r>
                      <a:rPr lang="pt-BR" sz="2400" i="1" dirty="0" smtClean="0">
                        <a:latin typeface="Cambria Math" panose="02040503050406030204" pitchFamily="18" charset="0"/>
                        <a:cs typeface="Segoe UI" panose="020B0502040204020203" pitchFamily="34" charset="0"/>
                      </a:rPr>
                      <m:t>𝐸</m:t>
                    </m:r>
                    <m:r>
                      <a:rPr lang="pt-BR" sz="2400" i="1" dirty="0" smtClean="0">
                        <a:latin typeface="Cambria Math" panose="02040503050406030204" pitchFamily="18" charset="0"/>
                        <a:cs typeface="Segoe UI" panose="020B0502040204020203" pitchFamily="34" charset="0"/>
                      </a:rPr>
                      <m:t>, </m:t>
                    </m:r>
                    <m:r>
                      <a:rPr lang="pt-BR" sz="2400" i="1" dirty="0" smtClean="0">
                        <a:latin typeface="Cambria Math" panose="02040503050406030204" pitchFamily="18" charset="0"/>
                        <a:cs typeface="Segoe UI" panose="020B0502040204020203" pitchFamily="34" charset="0"/>
                      </a:rPr>
                      <m:t>𝐼</m:t>
                    </m:r>
                    <m:r>
                      <a:rPr lang="pt-BR" sz="2400" i="1" dirty="0" smtClean="0">
                        <a:latin typeface="Cambria Math" panose="02040503050406030204" pitchFamily="18" charset="0"/>
                        <a:cs typeface="Segoe UI" panose="020B0502040204020203" pitchFamily="34" charset="0"/>
                      </a:rPr>
                      <m:t>},{</m:t>
                    </m:r>
                    <m:r>
                      <a:rPr lang="pt-BR" sz="2400" b="1" i="1" dirty="0" smtClean="0">
                        <a:latin typeface="Cambria Math" panose="02040503050406030204" pitchFamily="18" charset="0"/>
                        <a:cs typeface="Segoe UI" panose="020B0502040204020203" pitchFamily="34" charset="0"/>
                      </a:rPr>
                      <m:t>𝒂</m:t>
                    </m:r>
                    <m:r>
                      <a:rPr lang="pt-BR" sz="2400" b="1" i="1" dirty="0" smtClean="0">
                        <a:latin typeface="Cambria Math" panose="02040503050406030204" pitchFamily="18" charset="0"/>
                        <a:cs typeface="Segoe UI" panose="020B0502040204020203" pitchFamily="34" charset="0"/>
                      </a:rPr>
                      <m:t>, </m:t>
                    </m:r>
                    <m:r>
                      <a:rPr lang="pt-BR" sz="2400" b="1" i="1" dirty="0" smtClean="0">
                        <a:latin typeface="Cambria Math" panose="02040503050406030204" pitchFamily="18" charset="0"/>
                        <a:cs typeface="Segoe UI" panose="020B0502040204020203" pitchFamily="34" charset="0"/>
                      </a:rPr>
                      <m:t>𝒃</m:t>
                    </m:r>
                    <m:r>
                      <a:rPr lang="pt-BR" sz="2400" i="1" dirty="0" smtClean="0">
                        <a:latin typeface="Cambria Math" panose="02040503050406030204" pitchFamily="18" charset="0"/>
                        <a:cs typeface="Segoe UI" panose="020B0502040204020203" pitchFamily="34" charset="0"/>
                      </a:rPr>
                      <m:t>, +, ∗, −, (, )}, </m:t>
                    </m:r>
                    <m:r>
                      <a:rPr lang="pt-BR" sz="2400" i="1" dirty="0" smtClean="0">
                        <a:latin typeface="Cambria Math" panose="02040503050406030204" pitchFamily="18" charset="0"/>
                        <a:cs typeface="Segoe UI" panose="020B0502040204020203" pitchFamily="34" charset="0"/>
                      </a:rPr>
                      <m:t>𝑅</m:t>
                    </m:r>
                    <m:r>
                      <a:rPr lang="pt-BR" sz="2400" i="1" dirty="0" smtClean="0">
                        <a:latin typeface="Cambria Math" panose="02040503050406030204" pitchFamily="18" charset="0"/>
                        <a:cs typeface="Segoe UI" panose="020B0502040204020203" pitchFamily="34" charset="0"/>
                      </a:rPr>
                      <m:t>, </m:t>
                    </m:r>
                    <m:r>
                      <a:rPr lang="pt-BR" sz="2400" i="1" dirty="0" smtClean="0">
                        <a:latin typeface="Cambria Math" panose="02040503050406030204" pitchFamily="18" charset="0"/>
                        <a:cs typeface="Segoe UI" panose="020B0502040204020203" pitchFamily="34" charset="0"/>
                      </a:rPr>
                      <m:t>𝐸</m:t>
                    </m:r>
                    <m:r>
                      <a:rPr lang="pt-BR" sz="2400" i="1" dirty="0"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cs typeface="Segoe UI" panose="020B0502040204020203" pitchFamily="34" charset="0"/>
                      </a:rPr>
                      <m:t>𝐸</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илэрхийлэл, </a:t>
                </a:r>
                <a14:m>
                  <m:oMath xmlns:m="http://schemas.openxmlformats.org/officeDocument/2006/math">
                    <m:r>
                      <a:rPr lang="en-US" sz="2200" i="1" dirty="0" smtClean="0">
                        <a:latin typeface="Cambria Math" panose="02040503050406030204" pitchFamily="18" charset="0"/>
                        <a:cs typeface="Segoe UI" panose="020B0502040204020203" pitchFamily="34" charset="0"/>
                      </a:rPr>
                      <m:t>𝐼</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ялгагч </a:t>
                </a:r>
                <a:r>
                  <a:rPr lang="en-US" sz="2200" dirty="0">
                    <a:latin typeface="Segoe UI" panose="020B0502040204020203" pitchFamily="34" charset="0"/>
                    <a:cs typeface="Segoe UI" panose="020B0502040204020203" pitchFamily="34" charset="0"/>
                  </a:rPr>
                  <a:t>(identifier)</a:t>
                </a:r>
                <a:endParaRPr lang="mn-MN" sz="2200" dirty="0">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Палиндромын жишээнээс ялгаатай нь олон нонтерминалтай: </a:t>
                </a:r>
                <a14:m>
                  <m:oMath xmlns:m="http://schemas.openxmlformats.org/officeDocument/2006/math">
                    <m:r>
                      <a:rPr lang="en-US" sz="2400" i="1" dirty="0" smtClean="0">
                        <a:latin typeface="Cambria Math" panose="02040503050406030204" pitchFamily="18" charset="0"/>
                        <a:cs typeface="Segoe UI" panose="020B0502040204020203" pitchFamily="34" charset="0"/>
                      </a:rPr>
                      <m:t>𝐸</m:t>
                    </m:r>
                    <m:r>
                      <a:rPr lang="en-US" sz="2400" i="1" dirty="0" smtClean="0">
                        <a:latin typeface="Cambria Math" panose="02040503050406030204" pitchFamily="18" charset="0"/>
                        <a:cs typeface="Segoe UI" panose="020B0502040204020203" pitchFamily="34" charset="0"/>
                      </a:rPr>
                      <m:t> , </m:t>
                    </m:r>
                    <m:r>
                      <a:rPr lang="en-US" sz="2400" i="1" dirty="0" smtClean="0">
                        <a:latin typeface="Cambria Math" panose="02040503050406030204" pitchFamily="18" charset="0"/>
                        <a:cs typeface="Segoe UI" panose="020B0502040204020203" pitchFamily="34" charset="0"/>
                      </a:rPr>
                      <m:t>𝐼</m:t>
                    </m:r>
                  </m:oMath>
                </a14:m>
                <a:endParaRPr lang="mn-MN" sz="2400" dirty="0">
                  <a:latin typeface="Segoe UI" panose="020B0502040204020203" pitchFamily="34" charset="0"/>
                  <a:cs typeface="Segoe UI" panose="020B0502040204020203" pitchFamily="34" charset="0"/>
                </a:endParaRPr>
              </a:p>
            </p:txBody>
          </p:sp>
        </mc:Choice>
        <mc:Fallback xmlns="">
          <p:sp>
            <p:nvSpPr>
              <p:cNvPr id="13" name="TextBox 12">
                <a:extLst>
                  <a:ext uri="{FF2B5EF4-FFF2-40B4-BE49-F238E27FC236}">
                    <a16:creationId xmlns:a16="http://schemas.microsoft.com/office/drawing/2014/main" id="{6387329F-74AA-4C2E-9935-C9634CD0721A}"/>
                  </a:ext>
                </a:extLst>
              </p:cNvPr>
              <p:cNvSpPr txBox="1">
                <a:spLocks noRot="1" noChangeAspect="1" noMove="1" noResize="1" noEditPoints="1" noAdjustHandles="1" noChangeArrowheads="1" noChangeShapeType="1" noTextEdit="1"/>
              </p:cNvSpPr>
              <p:nvPr/>
            </p:nvSpPr>
            <p:spPr>
              <a:xfrm>
                <a:off x="669917" y="2364604"/>
                <a:ext cx="10850566" cy="1400383"/>
              </a:xfrm>
              <a:prstGeom prst="rect">
                <a:avLst/>
              </a:prstGeom>
              <a:blipFill>
                <a:blip r:embed="rId5"/>
                <a:stretch>
                  <a:fillRect l="-787" t="-1304" b="-9130"/>
                </a:stretch>
              </a:blipFill>
            </p:spPr>
            <p:txBody>
              <a:bodyPr/>
              <a:lstStyle/>
              <a:p>
                <a:r>
                  <a:rPr lang="en-US">
                    <a:noFill/>
                  </a:rPr>
                  <a:t> </a:t>
                </a:r>
              </a:p>
            </p:txBody>
          </p:sp>
        </mc:Fallback>
      </mc:AlternateContent>
    </p:spTree>
    <p:extLst>
      <p:ext uri="{BB962C8B-B14F-4D97-AF65-F5344CB8AC3E}">
        <p14:creationId xmlns:p14="http://schemas.microsoft.com/office/powerpoint/2010/main" val="68004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5" y="444279"/>
            <a:ext cx="3273435"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CFG</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943350" y="444279"/>
            <a:ext cx="75771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Гаргалгаа </a:t>
            </a:r>
            <a:r>
              <a:rPr lang="en-US" altLang="zh-CN" dirty="0">
                <a:solidFill>
                  <a:srgbClr val="E60000"/>
                </a:solidFill>
                <a:latin typeface="Segoe UI Light" panose="020B0502040204020203" pitchFamily="34" charset="0"/>
                <a:cs typeface="Segoe UI Light" panose="020B0502040204020203" pitchFamily="34" charset="0"/>
              </a:rPr>
              <a:t>(Derivation)</a:t>
            </a:r>
            <a:endParaRPr lang="mn-MN" altLang="zh-CN" dirty="0">
              <a:solidFill>
                <a:srgbClr val="E60000"/>
              </a:solidFill>
              <a:latin typeface="Segoe UI Light" panose="020B0502040204020203" pitchFamily="34" charset="0"/>
              <a:cs typeface="Segoe UI Light"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7C28609-51D3-4369-BB0A-A98890C3F805}"/>
                  </a:ext>
                </a:extLst>
              </p:cNvPr>
              <p:cNvSpPr/>
              <p:nvPr/>
            </p:nvSpPr>
            <p:spPr>
              <a:xfrm flipH="1">
                <a:off x="648478" y="3170880"/>
                <a:ext cx="7962121" cy="1354217"/>
              </a:xfrm>
              <a:prstGeom prst="rect">
                <a:avLst/>
              </a:prstGeom>
              <a:ln>
                <a:noFill/>
              </a:ln>
            </p:spPr>
            <p:txBody>
              <a:bodyPr wrap="square" tIns="91440" bIns="91440">
                <a:spAutoFit/>
              </a:bodyPr>
              <a:lstStyle/>
              <a:p>
                <a:pPr marL="285750" indent="-28575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cs typeface="Segoe UI" panose="020B0502040204020203" pitchFamily="34" charset="0"/>
                      </a:rPr>
                      <m:t>𝑣</m:t>
                    </m:r>
                    <m:r>
                      <a:rPr lang="en-US" sz="2200" i="1" dirty="0" smtClean="0">
                        <a:latin typeface="Cambria Math" panose="02040503050406030204" pitchFamily="18" charset="0"/>
                        <a:cs typeface="Segoe UI" panose="020B0502040204020203" pitchFamily="34" charset="0"/>
                      </a:rPr>
                      <m:t>⇒</m:t>
                    </m:r>
                    <m:sSub>
                      <m:sSubPr>
                        <m:ctrlPr>
                          <a:rPr lang="en-US" sz="2200" i="1" dirty="0">
                            <a:latin typeface="Cambria Math" panose="02040503050406030204" pitchFamily="18" charset="0"/>
                            <a:cs typeface="Segoe UI" panose="020B0502040204020203" pitchFamily="34" charset="0"/>
                          </a:rPr>
                        </m:ctrlPr>
                      </m:sSubPr>
                      <m:e>
                        <m:r>
                          <a:rPr lang="en-US" sz="2200" i="1" dirty="0">
                            <a:latin typeface="Cambria Math" panose="02040503050406030204" pitchFamily="18" charset="0"/>
                            <a:cs typeface="Segoe UI" panose="020B0502040204020203" pitchFamily="34" charset="0"/>
                          </a:rPr>
                          <m:t>𝑤</m:t>
                        </m:r>
                      </m:e>
                      <m:sub>
                        <m:r>
                          <a:rPr lang="en-US" sz="2200" i="1" dirty="0">
                            <a:latin typeface="Cambria Math" panose="02040503050406030204" pitchFamily="18" charset="0"/>
                            <a:cs typeface="Segoe UI" panose="020B0502040204020203" pitchFamily="34" charset="0"/>
                          </a:rPr>
                          <m:t>0</m:t>
                        </m:r>
                      </m:sub>
                    </m:sSub>
                    <m:r>
                      <a:rPr lang="en-US" sz="2200" i="1" dirty="0">
                        <a:latin typeface="Cambria Math" panose="02040503050406030204" pitchFamily="18" charset="0"/>
                        <a:cs typeface="Segoe UI" panose="020B0502040204020203" pitchFamily="34" charset="0"/>
                      </a:rPr>
                      <m:t>⇒</m:t>
                    </m:r>
                    <m:sSub>
                      <m:sSubPr>
                        <m:ctrlPr>
                          <a:rPr lang="en-US" sz="2200" i="1" dirty="0">
                            <a:latin typeface="Cambria Math" panose="02040503050406030204" pitchFamily="18" charset="0"/>
                            <a:cs typeface="Segoe UI" panose="020B0502040204020203" pitchFamily="34" charset="0"/>
                          </a:rPr>
                        </m:ctrlPr>
                      </m:sSubPr>
                      <m:e>
                        <m:r>
                          <a:rPr lang="en-US" sz="2200" i="1" dirty="0">
                            <a:latin typeface="Cambria Math" panose="02040503050406030204" pitchFamily="18" charset="0"/>
                            <a:cs typeface="Segoe UI" panose="020B0502040204020203" pitchFamily="34" charset="0"/>
                          </a:rPr>
                          <m:t>𝑤</m:t>
                        </m:r>
                      </m:e>
                      <m:sub>
                        <m:r>
                          <a:rPr lang="en-US" sz="2200" i="1" dirty="0">
                            <a:latin typeface="Cambria Math" panose="02040503050406030204" pitchFamily="18" charset="0"/>
                            <a:cs typeface="Segoe UI" panose="020B0502040204020203" pitchFamily="34" charset="0"/>
                          </a:rPr>
                          <m:t>1</m:t>
                        </m:r>
                      </m:sub>
                    </m:sSub>
                    <m:r>
                      <a:rPr lang="en-US" sz="2200" i="1" dirty="0">
                        <a:latin typeface="Cambria Math" panose="02040503050406030204" pitchFamily="18" charset="0"/>
                        <a:cs typeface="Segoe UI" panose="020B0502040204020203" pitchFamily="34" charset="0"/>
                      </a:rPr>
                      <m:t>⇒···⇒</m:t>
                    </m:r>
                    <m:r>
                      <a:rPr lang="en-US" sz="2200" i="1" dirty="0">
                        <a:latin typeface="Cambria Math" panose="02040503050406030204" pitchFamily="18" charset="0"/>
                        <a:cs typeface="Segoe UI" panose="020B0502040204020203" pitchFamily="34" charset="0"/>
                      </a:rPr>
                      <m:t>𝑤</m:t>
                    </m:r>
                  </m:oMath>
                </a14:m>
                <a:r>
                  <a:rPr lang="en-US" sz="2200" dirty="0">
                    <a:latin typeface="Segoe UI" panose="020B0502040204020203" pitchFamily="34" charset="0"/>
                    <a:cs typeface="Segoe UI" panose="020B0502040204020203" pitchFamily="34" charset="0"/>
                  </a:rPr>
                  <a:t> </a:t>
                </a:r>
                <a:r>
                  <a:rPr lang="mn-MN" sz="2000" dirty="0">
                    <a:latin typeface="Segoe UI" panose="020B0502040204020203" pitchFamily="34" charset="0"/>
                    <a:cs typeface="Segoe UI" panose="020B0502040204020203" pitchFamily="34" charset="0"/>
                  </a:rPr>
                  <a:t>гэдгийг </a:t>
                </a:r>
                <a14:m>
                  <m:oMath xmlns:m="http://schemas.openxmlformats.org/officeDocument/2006/math">
                    <m:r>
                      <a:rPr lang="en-US" sz="2200" b="1" i="1" dirty="0" smtClean="0">
                        <a:latin typeface="Cambria Math" panose="02040503050406030204" pitchFamily="18" charset="0"/>
                        <a:cs typeface="Segoe UI" panose="020B0502040204020203" pitchFamily="34" charset="0"/>
                      </a:rPr>
                      <m:t>𝒗</m:t>
                    </m:r>
                    <m:sSup>
                      <m:sSupPr>
                        <m:ctrlPr>
                          <a:rPr lang="en-US" sz="2200" b="1" i="1" dirty="0" smtClean="0">
                            <a:latin typeface="Cambria Math" panose="02040503050406030204" pitchFamily="18" charset="0"/>
                            <a:cs typeface="Segoe UI" panose="020B0502040204020203" pitchFamily="34" charset="0"/>
                          </a:rPr>
                        </m:ctrlPr>
                      </m:sSupPr>
                      <m:e>
                        <m:r>
                          <a:rPr lang="en-US" sz="2200" b="1" i="1" dirty="0" smtClean="0">
                            <a:latin typeface="Cambria Math" panose="02040503050406030204" pitchFamily="18" charset="0"/>
                            <a:cs typeface="Segoe UI" panose="020B0502040204020203" pitchFamily="34" charset="0"/>
                          </a:rPr>
                          <m:t>⇒</m:t>
                        </m:r>
                      </m:e>
                      <m:sup>
                        <m:r>
                          <a:rPr lang="en-US" sz="2200" b="1" i="1" dirty="0">
                            <a:latin typeface="Cambria Math" panose="02040503050406030204" pitchFamily="18" charset="0"/>
                            <a:cs typeface="Segoe UI" panose="020B0502040204020203" pitchFamily="34" charset="0"/>
                          </a:rPr>
                          <m:t>∗</m:t>
                        </m:r>
                      </m:sup>
                    </m:sSup>
                    <m:r>
                      <a:rPr lang="en-US" sz="2200" b="1" i="1" dirty="0">
                        <a:latin typeface="Cambria Math" panose="02040503050406030204" pitchFamily="18" charset="0"/>
                        <a:cs typeface="Segoe UI" panose="020B0502040204020203" pitchFamily="34" charset="0"/>
                      </a:rPr>
                      <m:t>𝒘</m:t>
                    </m:r>
                    <m:r>
                      <a:rPr lang="en-US" sz="2200" b="1" i="1" dirty="0" smtClean="0">
                        <a:latin typeface="Cambria Math" panose="02040503050406030204" pitchFamily="18" charset="0"/>
                        <a:cs typeface="Segoe UI" panose="020B0502040204020203" pitchFamily="34" charset="0"/>
                      </a:rPr>
                      <m:t>;</m:t>
                    </m:r>
                  </m:oMath>
                </a14:m>
                <a:r>
                  <a:rPr lang="en-US" sz="2200" b="1" i="1" dirty="0">
                    <a:latin typeface="Cambria Math" panose="02040503050406030204" pitchFamily="18" charset="0"/>
                    <a:cs typeface="Segoe UI" panose="020B0502040204020203" pitchFamily="34" charset="0"/>
                  </a:rPr>
                  <a:t> </a:t>
                </a:r>
                <a:endParaRPr lang="mn-MN" sz="2200" b="1" i="1" dirty="0">
                  <a:latin typeface="Cambria Math" panose="02040503050406030204" pitchFamily="18" charset="0"/>
                  <a:cs typeface="Segoe UI" panose="020B0502040204020203" pitchFamily="34" charset="0"/>
                </a:endParaRP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шууд гаргалгааны төгсгөлөг үргэлжлэл</a:t>
                </a:r>
                <a:endParaRPr lang="en-US" sz="2200" dirty="0">
                  <a:latin typeface="Segoe UI" panose="020B0502040204020203" pitchFamily="34" charset="0"/>
                  <a:cs typeface="Segoe UI" panose="020B0502040204020203" pitchFamily="34" charset="0"/>
                </a:endParaRPr>
              </a:p>
              <a:p>
                <a:pPr marL="742950" lvl="1" indent="-28575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хоосон байх боломжтой </a:t>
                </a:r>
                <a:endParaRPr lang="en-US" sz="2200" dirty="0">
                  <a:latin typeface="Segoe UI" panose="020B0502040204020203" pitchFamily="34" charset="0"/>
                  <a:cs typeface="Segoe UI" panose="020B0502040204020203" pitchFamily="34" charset="0"/>
                </a:endParaRPr>
              </a:p>
            </p:txBody>
          </p:sp>
        </mc:Choice>
        <mc:Fallback xmlns="">
          <p:sp>
            <p:nvSpPr>
              <p:cNvPr id="10" name="Rectangle 9">
                <a:extLst>
                  <a:ext uri="{FF2B5EF4-FFF2-40B4-BE49-F238E27FC236}">
                    <a16:creationId xmlns:a16="http://schemas.microsoft.com/office/drawing/2014/main" id="{87C28609-51D3-4369-BB0A-A98890C3F805}"/>
                  </a:ext>
                </a:extLst>
              </p:cNvPr>
              <p:cNvSpPr>
                <a:spLocks noRot="1" noChangeAspect="1" noMove="1" noResize="1" noEditPoints="1" noAdjustHandles="1" noChangeArrowheads="1" noChangeShapeType="1" noTextEdit="1"/>
              </p:cNvSpPr>
              <p:nvPr/>
            </p:nvSpPr>
            <p:spPr>
              <a:xfrm flipH="1">
                <a:off x="648478" y="3170880"/>
                <a:ext cx="7962121" cy="1354217"/>
              </a:xfrm>
              <a:prstGeom prst="rect">
                <a:avLst/>
              </a:prstGeom>
              <a:blipFill>
                <a:blip r:embed="rId3"/>
                <a:stretch>
                  <a:fillRect l="-842" b="-54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ïṩḻïďè">
                <a:extLst>
                  <a:ext uri="{FF2B5EF4-FFF2-40B4-BE49-F238E27FC236}">
                    <a16:creationId xmlns:a16="http://schemas.microsoft.com/office/drawing/2014/main" id="{3A6B6FB4-9017-4B6A-9445-6A90B58131A4}"/>
                  </a:ext>
                </a:extLst>
              </p:cNvPr>
              <p:cNvSpPr/>
              <p:nvPr/>
            </p:nvSpPr>
            <p:spPr bwMode="auto">
              <a:xfrm>
                <a:off x="669916" y="1154944"/>
                <a:ext cx="10850567" cy="2015936"/>
              </a:xfrm>
              <a:prstGeom prst="homePlate">
                <a:avLst>
                  <a:gd name="adj" fmla="val 0"/>
                </a:avLst>
              </a:prstGeom>
              <a:no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rgbClr val="E60000"/>
                    </a:solidFill>
                    <a:latin typeface="Segoe UI" panose="020B0502040204020203" pitchFamily="34" charset="0"/>
                    <a:cs typeface="Segoe UI" panose="020B0502040204020203" pitchFamily="34" charset="0"/>
                  </a:rPr>
                  <a:t>ТОД 2.2 </a:t>
                </a:r>
                <a:r>
                  <a:rPr lang="en-US" sz="2400" i="1" dirty="0">
                    <a:solidFill>
                      <a:srgbClr val="E60000"/>
                    </a:solidFill>
                    <a:latin typeface="Segoe UI" panose="020B0502040204020203" pitchFamily="34" charset="0"/>
                    <a:cs typeface="Segoe UI" panose="020B0502040204020203" pitchFamily="34" charset="0"/>
                  </a:rPr>
                  <a:t>(</a:t>
                </a:r>
                <a:r>
                  <a:rPr lang="mn-MN" sz="2400" i="1" dirty="0">
                    <a:solidFill>
                      <a:srgbClr val="E60000"/>
                    </a:solidFill>
                    <a:latin typeface="Segoe UI" panose="020B0502040204020203" pitchFamily="34" charset="0"/>
                    <a:cs typeface="Segoe UI" panose="020B0502040204020203" pitchFamily="34" charset="0"/>
                  </a:rPr>
                  <a:t>Гаргалгаа</a:t>
                </a:r>
                <a:r>
                  <a:rPr lang="en-US" sz="2400" i="1" dirty="0">
                    <a:solidFill>
                      <a:srgbClr val="E60000"/>
                    </a:solidFill>
                    <a:latin typeface="Segoe UI" panose="020B0502040204020203" pitchFamily="34" charset="0"/>
                    <a:cs typeface="Segoe UI" panose="020B0502040204020203" pitchFamily="34" charset="0"/>
                  </a:rPr>
                  <a:t>):</a:t>
                </a:r>
                <a:r>
                  <a:rPr lang="mn-MN" sz="2400" i="1" dirty="0">
                    <a:solidFill>
                      <a:srgbClr val="E60000"/>
                    </a:solidFill>
                    <a:latin typeface="Segoe UI" panose="020B0502040204020203" pitchFamily="34" charset="0"/>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𝐺</m:t>
                    </m:r>
                    <m:r>
                      <a:rPr lang="en-US" sz="2400" i="1" dirty="0" smtClean="0">
                        <a:solidFill>
                          <a:schemeClr val="tx1"/>
                        </a:solidFill>
                        <a:latin typeface="Cambria Math" panose="02040503050406030204" pitchFamily="18" charset="0"/>
                        <a:cs typeface="Segoe UI" panose="020B0502040204020203" pitchFamily="34" charset="0"/>
                      </a:rPr>
                      <m:t>=(</m:t>
                    </m:r>
                    <m:r>
                      <a:rPr lang="en-US" sz="2400" i="1" dirty="0" smtClean="0">
                        <a:solidFill>
                          <a:schemeClr val="tx1"/>
                        </a:solidFill>
                        <a:latin typeface="Cambria Math" panose="02040503050406030204" pitchFamily="18" charset="0"/>
                        <a:cs typeface="Segoe UI" panose="020B0502040204020203" pitchFamily="34" charset="0"/>
                      </a:rPr>
                      <m:t>𝑁𝑇</m:t>
                    </m:r>
                    <m:r>
                      <a:rPr lang="en-US" sz="2400" i="1" dirty="0" smtClean="0">
                        <a:solidFill>
                          <a:schemeClr val="tx1"/>
                        </a:solidFill>
                        <a:latin typeface="Cambria Math" panose="02040503050406030204" pitchFamily="18" charset="0"/>
                        <a:cs typeface="Segoe UI" panose="020B0502040204020203" pitchFamily="34" charset="0"/>
                      </a:rPr>
                      <m:t>, </m:t>
                    </m:r>
                    <m:r>
                      <a:rPr lang="en-US" sz="2400" i="1" dirty="0" smtClean="0">
                        <a:solidFill>
                          <a:schemeClr val="tx1"/>
                        </a:solidFill>
                        <a:latin typeface="Cambria Math" panose="02040503050406030204" pitchFamily="18" charset="0"/>
                        <a:cs typeface="Segoe UI" panose="020B0502040204020203" pitchFamily="34" charset="0"/>
                      </a:rPr>
                      <m:t>𝑇</m:t>
                    </m:r>
                    <m:r>
                      <a:rPr lang="en-US" sz="2400" i="1" dirty="0" smtClean="0">
                        <a:solidFill>
                          <a:schemeClr val="tx1"/>
                        </a:solidFill>
                        <a:latin typeface="Cambria Math" panose="02040503050406030204" pitchFamily="18" charset="0"/>
                        <a:cs typeface="Segoe UI" panose="020B0502040204020203" pitchFamily="34" charset="0"/>
                      </a:rPr>
                      <m:t>, </m:t>
                    </m:r>
                    <m:r>
                      <a:rPr lang="en-US" sz="2400" i="1" dirty="0" smtClean="0">
                        <a:solidFill>
                          <a:schemeClr val="tx1"/>
                        </a:solidFill>
                        <a:latin typeface="Cambria Math" panose="02040503050406030204" pitchFamily="18" charset="0"/>
                        <a:cs typeface="Segoe UI" panose="020B0502040204020203" pitchFamily="34" charset="0"/>
                      </a:rPr>
                      <m:t>𝑅</m:t>
                    </m:r>
                    <m:r>
                      <a:rPr lang="en-US" sz="2400" i="1" dirty="0" smtClean="0">
                        <a:solidFill>
                          <a:schemeClr val="tx1"/>
                        </a:solidFill>
                        <a:latin typeface="Cambria Math" panose="02040503050406030204" pitchFamily="18" charset="0"/>
                        <a:cs typeface="Segoe UI" panose="020B0502040204020203" pitchFamily="34" charset="0"/>
                      </a:rPr>
                      <m:t>, </m:t>
                    </m:r>
                    <m:r>
                      <a:rPr lang="en-US" sz="2400" i="1" dirty="0" smtClean="0">
                        <a:solidFill>
                          <a:schemeClr val="tx1"/>
                        </a:solidFill>
                        <a:latin typeface="Cambria Math" panose="02040503050406030204" pitchFamily="18" charset="0"/>
                        <a:cs typeface="Segoe UI" panose="020B0502040204020203" pitchFamily="34" charset="0"/>
                      </a:rPr>
                      <m:t>𝑆</m:t>
                    </m:r>
                    <m:r>
                      <a:rPr lang="en-US" sz="2400" i="1" dirty="0" smtClean="0">
                        <a:solidFill>
                          <a:schemeClr val="tx1"/>
                        </a:solidFill>
                        <a:latin typeface="Cambria Math" panose="02040503050406030204" pitchFamily="18" charset="0"/>
                        <a:cs typeface="Segoe UI" panose="020B0502040204020203" pitchFamily="34" charset="0"/>
                      </a:rPr>
                      <m:t>)</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хэлзүй,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𝑁𝑇</m:t>
                    </m:r>
                    <m:r>
                      <a:rPr lang="en-US" sz="2400" i="1" dirty="0" smtClean="0">
                        <a:solidFill>
                          <a:schemeClr val="tx1"/>
                        </a:solidFill>
                        <a:latin typeface="Cambria Math" panose="02040503050406030204" pitchFamily="18" charset="0"/>
                        <a:cs typeface="Segoe UI" panose="020B0502040204020203" pitchFamily="34" charset="0"/>
                      </a:rPr>
                      <m:t>∪</m:t>
                    </m:r>
                    <m:r>
                      <a:rPr lang="en-US" sz="2400" i="1" dirty="0" smtClean="0">
                        <a:solidFill>
                          <a:schemeClr val="tx1"/>
                        </a:solidFill>
                        <a:latin typeface="Cambria Math" panose="02040503050406030204" pitchFamily="18" charset="0"/>
                        <a:cs typeface="Segoe UI" panose="020B0502040204020203" pitchFamily="34" charset="0"/>
                      </a:rPr>
                      <m:t>𝑇</m:t>
                    </m:r>
                  </m:oMath>
                </a14:m>
                <a:r>
                  <a:rPr lang="mn-MN" sz="2400" dirty="0">
                    <a:solidFill>
                      <a:schemeClr val="tx1"/>
                    </a:solidFill>
                    <a:latin typeface="Segoe UI" panose="020B0502040204020203" pitchFamily="34" charset="0"/>
                    <a:cs typeface="Segoe UI" panose="020B0502040204020203" pitchFamily="34" charset="0"/>
                  </a:rPr>
                  <a:t> дээрх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𝑣</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ба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𝑤</m:t>
                    </m:r>
                  </m:oMath>
                </a14:m>
                <a:r>
                  <a:rPr lang="mn-MN" sz="2400" dirty="0">
                    <a:solidFill>
                      <a:schemeClr val="tx1"/>
                    </a:solidFill>
                    <a:latin typeface="Segoe UI" panose="020B0502040204020203" pitchFamily="34" charset="0"/>
                    <a:cs typeface="Segoe UI" panose="020B0502040204020203" pitchFamily="34" charset="0"/>
                  </a:rPr>
                  <a:t> тэмдэгт мөрүүд өгөгдсөн. Хэрэв</a:t>
                </a:r>
                <a:r>
                  <a:rPr lang="en-US" sz="2400" dirty="0">
                    <a:solidFill>
                      <a:schemeClr val="tx1"/>
                    </a:solidFill>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𝑅</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ийн толгой нь </a:t>
                </a:r>
                <a14:m>
                  <m:oMath xmlns:m="http://schemas.openxmlformats.org/officeDocument/2006/math">
                    <m:r>
                      <a:rPr lang="en-US" sz="2400" i="1" dirty="0">
                        <a:solidFill>
                          <a:schemeClr val="tx1"/>
                        </a:solidFill>
                        <a:latin typeface="Cambria Math" panose="02040503050406030204" pitchFamily="18" charset="0"/>
                        <a:cs typeface="Segoe UI" panose="020B0502040204020203" pitchFamily="34" charset="0"/>
                      </a:rPr>
                      <m:t>𝑉</m:t>
                    </m:r>
                  </m:oMath>
                </a14:m>
                <a:r>
                  <a:rPr lang="en-US" sz="2400" dirty="0">
                    <a:solidFill>
                      <a:schemeClr val="tx1"/>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байх гаралтын их биеийг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𝑣</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ийн нонтерминал тэмдэглэгээнд орлуулан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𝑤</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г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𝑣</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ээс олж авдаг бол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𝑤</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г </a:t>
                </a:r>
                <a14:m>
                  <m:oMath xmlns:m="http://schemas.openxmlformats.org/officeDocument/2006/math">
                    <m:r>
                      <a:rPr lang="en-US" sz="2400" i="1" dirty="0" smtClean="0">
                        <a:solidFill>
                          <a:schemeClr val="tx1"/>
                        </a:solidFill>
                        <a:latin typeface="Cambria Math" panose="02040503050406030204" pitchFamily="18" charset="0"/>
                        <a:cs typeface="Segoe UI" panose="020B0502040204020203" pitchFamily="34" charset="0"/>
                      </a:rPr>
                      <m:t>𝑣</m:t>
                    </m:r>
                  </m:oMath>
                </a14:m>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ээс </a:t>
                </a:r>
                <a:r>
                  <a:rPr lang="mn-MN" sz="2400" b="1" i="1" dirty="0">
                    <a:solidFill>
                      <a:schemeClr val="tx1"/>
                    </a:solidFill>
                    <a:latin typeface="Segoe UI" panose="020B0502040204020203" pitchFamily="34" charset="0"/>
                    <a:cs typeface="Segoe UI" panose="020B0502040204020203" pitchFamily="34" charset="0"/>
                  </a:rPr>
                  <a:t>шууд гаргалгаатай</a:t>
                </a:r>
                <a:r>
                  <a:rPr lang="mn-MN" sz="2400" dirty="0">
                    <a:solidFill>
                      <a:schemeClr val="tx1"/>
                    </a:solidFill>
                    <a:latin typeface="Segoe UI" panose="020B0502040204020203" pitchFamily="34" charset="0"/>
                    <a:cs typeface="Segoe UI" panose="020B0502040204020203" pitchFamily="34" charset="0"/>
                  </a:rPr>
                  <a:t> эсвэл </a:t>
                </a:r>
                <a:r>
                  <a:rPr lang="mn-MN" sz="2400" i="1" dirty="0">
                    <a:solidFill>
                      <a:schemeClr val="tx1"/>
                    </a:solidFill>
                    <a:latin typeface="Segoe UI" panose="020B0502040204020203" pitchFamily="34" charset="0"/>
                    <a:cs typeface="Segoe UI" panose="020B0502040204020203" pitchFamily="34" charset="0"/>
                  </a:rPr>
                  <a:t>дахин бичсэн (</a:t>
                </a:r>
                <a:r>
                  <a:rPr lang="en-US" sz="2400" i="1" dirty="0">
                    <a:solidFill>
                      <a:schemeClr val="tx1"/>
                    </a:solidFill>
                    <a:latin typeface="Segoe UI" panose="020B0502040204020203" pitchFamily="34" charset="0"/>
                    <a:cs typeface="Segoe UI" panose="020B0502040204020203" pitchFamily="34" charset="0"/>
                  </a:rPr>
                  <a:t>rewriting)</a:t>
                </a:r>
                <a:r>
                  <a:rPr lang="mn-MN" sz="2400" dirty="0">
                    <a:solidFill>
                      <a:schemeClr val="tx1"/>
                    </a:solidFill>
                    <a:latin typeface="Segoe UI" panose="020B0502040204020203" pitchFamily="34" charset="0"/>
                    <a:cs typeface="Segoe UI" panose="020B0502040204020203" pitchFamily="34" charset="0"/>
                  </a:rPr>
                  <a:t> гээд </a:t>
                </a:r>
                <a14:m>
                  <m:oMath xmlns:m="http://schemas.openxmlformats.org/officeDocument/2006/math">
                    <m:r>
                      <a:rPr lang="en-US" sz="2400" b="1" i="1" dirty="0" smtClean="0">
                        <a:solidFill>
                          <a:schemeClr val="tx1"/>
                        </a:solidFill>
                        <a:latin typeface="Cambria Math" panose="02040503050406030204" pitchFamily="18" charset="0"/>
                        <a:cs typeface="Segoe UI" panose="020B0502040204020203" pitchFamily="34" charset="0"/>
                      </a:rPr>
                      <m:t>𝒗</m:t>
                    </m:r>
                    <m:r>
                      <a:rPr lang="en-US" sz="2400" b="1" i="1" dirty="0" smtClean="0">
                        <a:solidFill>
                          <a:schemeClr val="tx1"/>
                        </a:solidFill>
                        <a:latin typeface="Cambria Math" panose="02040503050406030204" pitchFamily="18" charset="0"/>
                        <a:cs typeface="Segoe UI" panose="020B0502040204020203" pitchFamily="34" charset="0"/>
                      </a:rPr>
                      <m:t>⇒</m:t>
                    </m:r>
                    <m:r>
                      <a:rPr lang="en-US" sz="2400" b="1" i="1" dirty="0" smtClean="0">
                        <a:solidFill>
                          <a:schemeClr val="tx1"/>
                        </a:solidFill>
                        <a:latin typeface="Cambria Math" panose="02040503050406030204" pitchFamily="18" charset="0"/>
                        <a:cs typeface="Segoe UI" panose="020B0502040204020203" pitchFamily="34" charset="0"/>
                      </a:rPr>
                      <m:t>𝒘</m:t>
                    </m:r>
                  </m:oMath>
                </a14:m>
                <a:r>
                  <a:rPr lang="mn-MN" sz="2400" dirty="0">
                    <a:solidFill>
                      <a:schemeClr val="tx1"/>
                    </a:solidFill>
                    <a:latin typeface="Segoe UI" panose="020B0502040204020203" pitchFamily="34" charset="0"/>
                    <a:cs typeface="Segoe UI" panose="020B0502040204020203" pitchFamily="34" charset="0"/>
                  </a:rPr>
                  <a:t> гэж тэмдэглэнэ.</a:t>
                </a:r>
                <a:endParaRPr lang="mn-MN" sz="2200" dirty="0">
                  <a:solidFill>
                    <a:schemeClr val="tx1"/>
                  </a:solidFill>
                  <a:latin typeface="Segoe UI" panose="020B0502040204020203" pitchFamily="34" charset="0"/>
                  <a:cs typeface="Segoe UI" panose="020B0502040204020203" pitchFamily="34" charset="0"/>
                </a:endParaRPr>
              </a:p>
            </p:txBody>
          </p:sp>
        </mc:Choice>
        <mc:Fallback xmlns="">
          <p:sp>
            <p:nvSpPr>
              <p:cNvPr id="12" name="ïṩḻïďè">
                <a:extLst>
                  <a:ext uri="{FF2B5EF4-FFF2-40B4-BE49-F238E27FC236}">
                    <a16:creationId xmlns:a16="http://schemas.microsoft.com/office/drawing/2014/main" id="{3A6B6FB4-9017-4B6A-9445-6A90B58131A4}"/>
                  </a:ext>
                </a:extLst>
              </p:cNvPr>
              <p:cNvSpPr>
                <a:spLocks noRot="1" noChangeAspect="1" noMove="1" noResize="1" noEditPoints="1" noAdjustHandles="1" noChangeArrowheads="1" noChangeShapeType="1" noTextEdit="1"/>
              </p:cNvSpPr>
              <p:nvPr/>
            </p:nvSpPr>
            <p:spPr bwMode="auto">
              <a:xfrm>
                <a:off x="669916" y="1154944"/>
                <a:ext cx="10850567" cy="2015936"/>
              </a:xfrm>
              <a:prstGeom prst="homePlate">
                <a:avLst>
                  <a:gd name="adj" fmla="val 0"/>
                </a:avLst>
              </a:prstGeom>
              <a:blipFill>
                <a:blip r:embed="rId4"/>
                <a:stretch>
                  <a:fillRect l="-842" t="-1802" r="-786" b="-2102"/>
                </a:stretch>
              </a:blipFill>
              <a:ln>
                <a:solidFill>
                  <a:schemeClr val="accent2">
                    <a:lumMod val="75000"/>
                  </a:schemeClr>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A8005733-4245-47A7-A5F6-D5EBE6612F6C}"/>
              </a:ext>
            </a:extLst>
          </p:cNvPr>
          <p:cNvPicPr>
            <a:picLocks noChangeAspect="1"/>
          </p:cNvPicPr>
          <p:nvPr/>
        </p:nvPicPr>
        <p:blipFill>
          <a:blip r:embed="rId5">
            <a:duotone>
              <a:prstClr val="black"/>
              <a:schemeClr val="accent2">
                <a:tint val="45000"/>
                <a:satMod val="400000"/>
              </a:schemeClr>
            </a:duotone>
          </a:blip>
          <a:stretch>
            <a:fillRect/>
          </a:stretch>
        </p:blipFill>
        <p:spPr>
          <a:xfrm>
            <a:off x="9057447" y="3314326"/>
            <a:ext cx="2463036" cy="329761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CCF0102-0DCE-4F2B-9111-ED02D91522B6}"/>
                  </a:ext>
                </a:extLst>
              </p:cNvPr>
              <p:cNvSpPr txBox="1"/>
              <p:nvPr/>
            </p:nvSpPr>
            <p:spPr>
              <a:xfrm>
                <a:off x="2870088" y="5965613"/>
                <a:ext cx="6097554" cy="646331"/>
              </a:xfrm>
              <a:prstGeom prst="rect">
                <a:avLst/>
              </a:prstGeom>
              <a:noFill/>
            </p:spPr>
            <p:txBody>
              <a:bodyPr wrap="square">
                <a:spAutoFit/>
              </a:bodyPr>
              <a:lstStyle/>
              <a:p>
                <a:pPr algn="r"/>
                <a14:m>
                  <m:oMathPara xmlns:m="http://schemas.openxmlformats.org/officeDocument/2006/math">
                    <m:oMathParaPr>
                      <m:jc m:val="right"/>
                    </m:oMathParaPr>
                    <m:oMath xmlns:m="http://schemas.openxmlformats.org/officeDocument/2006/math">
                      <m:r>
                        <a:rPr lang="en-US" sz="1800" b="1" i="1" dirty="0" smtClean="0">
                          <a:latin typeface="Cambria Math" panose="02040503050406030204" pitchFamily="18" charset="0"/>
                          <a:cs typeface="Segoe UI" panose="020B0502040204020203" pitchFamily="34" charset="0"/>
                        </a:rPr>
                        <m:t>𝒂𝒃</m:t>
                      </m:r>
                      <m:r>
                        <a:rPr lang="en-US" sz="1800" b="1" i="1" dirty="0" smtClean="0">
                          <a:latin typeface="Cambria Math" panose="02040503050406030204" pitchFamily="18" charset="0"/>
                          <a:cs typeface="Segoe UI" panose="020B0502040204020203" pitchFamily="34" charset="0"/>
                        </a:rPr>
                        <m:t> ∗ (</m:t>
                      </m:r>
                      <m:r>
                        <a:rPr lang="en-US" sz="1800" b="1" i="1" dirty="0" smtClean="0">
                          <a:latin typeface="Cambria Math" panose="02040503050406030204" pitchFamily="18" charset="0"/>
                          <a:cs typeface="Segoe UI" panose="020B0502040204020203" pitchFamily="34" charset="0"/>
                        </a:rPr>
                        <m:t>𝒂</m:t>
                      </m:r>
                      <m:r>
                        <a:rPr lang="en-US" sz="1800" b="1" i="1" dirty="0" smtClean="0">
                          <a:latin typeface="Cambria Math" panose="02040503050406030204" pitchFamily="18" charset="0"/>
                          <a:cs typeface="Segoe UI" panose="020B0502040204020203" pitchFamily="34" charset="0"/>
                        </a:rPr>
                        <m:t> + </m:t>
                      </m:r>
                      <m:r>
                        <a:rPr lang="en-US" sz="1800" b="1" i="1" dirty="0" smtClean="0">
                          <a:latin typeface="Cambria Math" panose="02040503050406030204" pitchFamily="18" charset="0"/>
                          <a:cs typeface="Segoe UI" panose="020B0502040204020203" pitchFamily="34" charset="0"/>
                        </a:rPr>
                        <m:t>𝒃</m:t>
                      </m:r>
                      <m:r>
                        <a:rPr lang="en-US" sz="1800" b="1" i="1" dirty="0" smtClean="0">
                          <a:latin typeface="Cambria Math" panose="02040503050406030204" pitchFamily="18" charset="0"/>
                          <a:cs typeface="Segoe UI" panose="020B0502040204020203" pitchFamily="34" charset="0"/>
                        </a:rPr>
                        <m:t>) </m:t>
                      </m:r>
                    </m:oMath>
                  </m:oMathPara>
                </a14:m>
                <a:endParaRPr lang="mn-MN" sz="1800" b="1" dirty="0">
                  <a:latin typeface="Segoe UI" panose="020B0502040204020203" pitchFamily="34" charset="0"/>
                  <a:cs typeface="Segoe UI" panose="020B0502040204020203" pitchFamily="34" charset="0"/>
                </a:endParaRPr>
              </a:p>
              <a:p>
                <a:pPr algn="r"/>
                <a:r>
                  <a:rPr lang="mn-MN" sz="1800" i="1" dirty="0">
                    <a:latin typeface="Segoe UI" panose="020B0502040204020203" pitchFamily="34" charset="0"/>
                    <a:cs typeface="Segoe UI" panose="020B0502040204020203" pitchFamily="34" charset="0"/>
                  </a:rPr>
                  <a:t>тэмдэгт мөрийн гаргалгаа</a:t>
                </a:r>
                <a:endParaRPr lang="en-US" sz="1800" i="1" dirty="0">
                  <a:latin typeface="Segoe UI" panose="020B0502040204020203" pitchFamily="34" charset="0"/>
                  <a:cs typeface="Segoe UI" panose="020B0502040204020203" pitchFamily="34" charset="0"/>
                </a:endParaRPr>
              </a:p>
            </p:txBody>
          </p:sp>
        </mc:Choice>
        <mc:Fallback xmlns="">
          <p:sp>
            <p:nvSpPr>
              <p:cNvPr id="20" name="TextBox 19">
                <a:extLst>
                  <a:ext uri="{FF2B5EF4-FFF2-40B4-BE49-F238E27FC236}">
                    <a16:creationId xmlns:a16="http://schemas.microsoft.com/office/drawing/2014/main" id="{CCCF0102-0DCE-4F2B-9111-ED02D91522B6}"/>
                  </a:ext>
                </a:extLst>
              </p:cNvPr>
              <p:cNvSpPr txBox="1">
                <a:spLocks noRot="1" noChangeAspect="1" noMove="1" noResize="1" noEditPoints="1" noAdjustHandles="1" noChangeArrowheads="1" noChangeShapeType="1" noTextEdit="1"/>
              </p:cNvSpPr>
              <p:nvPr/>
            </p:nvSpPr>
            <p:spPr>
              <a:xfrm>
                <a:off x="2870088" y="5965613"/>
                <a:ext cx="6097554" cy="646331"/>
              </a:xfrm>
              <a:prstGeom prst="rect">
                <a:avLst/>
              </a:prstGeom>
              <a:blipFill>
                <a:blip r:embed="rId6"/>
                <a:stretch>
                  <a:fillRect r="-800" b="-15094"/>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10CF766D-B895-4119-A461-B9EE782AB8A5}"/>
              </a:ext>
            </a:extLst>
          </p:cNvPr>
          <p:cNvPicPr/>
          <p:nvPr/>
        </p:nvPicPr>
        <p:blipFill rotWithShape="1">
          <a:blip r:embed="rId7"/>
          <a:srcRect b="44041"/>
          <a:stretch/>
        </p:blipFill>
        <p:spPr>
          <a:xfrm>
            <a:off x="7448435" y="3553972"/>
            <a:ext cx="1162164" cy="1223702"/>
          </a:xfrm>
          <a:prstGeom prst="rect">
            <a:avLst/>
          </a:prstGeom>
        </p:spPr>
      </p:pic>
      <p:pic>
        <p:nvPicPr>
          <p:cNvPr id="23" name="Picture 22">
            <a:extLst>
              <a:ext uri="{FF2B5EF4-FFF2-40B4-BE49-F238E27FC236}">
                <a16:creationId xmlns:a16="http://schemas.microsoft.com/office/drawing/2014/main" id="{DC0D3A5E-136A-4E61-976B-F3FF2BB1C4B9}"/>
              </a:ext>
            </a:extLst>
          </p:cNvPr>
          <p:cNvPicPr/>
          <p:nvPr/>
        </p:nvPicPr>
        <p:blipFill rotWithShape="1">
          <a:blip r:embed="rId7"/>
          <a:srcRect t="62783" r="19944"/>
          <a:stretch/>
        </p:blipFill>
        <p:spPr>
          <a:xfrm>
            <a:off x="7451137" y="4896603"/>
            <a:ext cx="921924" cy="806453"/>
          </a:xfrm>
          <a:prstGeom prst="rect">
            <a:avLst/>
          </a:prstGeom>
        </p:spPr>
      </p:pic>
    </p:spTree>
    <p:extLst>
      <p:ext uri="{BB962C8B-B14F-4D97-AF65-F5344CB8AC3E}">
        <p14:creationId xmlns:p14="http://schemas.microsoft.com/office/powerpoint/2010/main" val="204568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5" y="444279"/>
            <a:ext cx="3273435"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CFG</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943350" y="444279"/>
            <a:ext cx="75771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Гаргалгааны мод</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p:pic>
        <p:nvPicPr>
          <p:cNvPr id="28" name="Picture 27">
            <a:extLst>
              <a:ext uri="{FF2B5EF4-FFF2-40B4-BE49-F238E27FC236}">
                <a16:creationId xmlns:a16="http://schemas.microsoft.com/office/drawing/2014/main" id="{783F221A-07D3-47C7-81AB-FA3607A0E80B}"/>
              </a:ext>
            </a:extLst>
          </p:cNvPr>
          <p:cNvPicPr/>
          <p:nvPr/>
        </p:nvPicPr>
        <p:blipFill rotWithShape="1">
          <a:blip r:embed="rId3"/>
          <a:srcRect l="53163" r="20510" b="54830"/>
          <a:stretch/>
        </p:blipFill>
        <p:spPr bwMode="auto">
          <a:xfrm>
            <a:off x="3223224" y="3199785"/>
            <a:ext cx="2180930" cy="2941990"/>
          </a:xfrm>
          <a:prstGeom prst="rect">
            <a:avLst/>
          </a:prstGeom>
          <a:ln>
            <a:noFill/>
          </a:ln>
          <a:extLst>
            <a:ext uri="{53640926-AAD7-44D8-BBD7-CCE9431645EC}">
              <a14:shadowObscured xmlns:a14="http://schemas.microsoft.com/office/drawing/2010/main"/>
            </a:ext>
          </a:extLst>
        </p:spPr>
      </p:pic>
      <p:pic>
        <p:nvPicPr>
          <p:cNvPr id="29" name="Picture 28">
            <a:extLst>
              <a:ext uri="{FF2B5EF4-FFF2-40B4-BE49-F238E27FC236}">
                <a16:creationId xmlns:a16="http://schemas.microsoft.com/office/drawing/2014/main" id="{C5791D0E-567A-42D0-918C-6A67A64445C5}"/>
              </a:ext>
            </a:extLst>
          </p:cNvPr>
          <p:cNvPicPr/>
          <p:nvPr/>
        </p:nvPicPr>
        <p:blipFill rotWithShape="1">
          <a:blip r:embed="rId3"/>
          <a:srcRect l="50531" t="49807" r="17094"/>
          <a:stretch/>
        </p:blipFill>
        <p:spPr bwMode="auto">
          <a:xfrm>
            <a:off x="7167818" y="1940028"/>
            <a:ext cx="3671530" cy="4473693"/>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6F792E5-149C-4E3F-90E0-4A0CA5E9B592}"/>
                  </a:ext>
                </a:extLst>
              </p:cNvPr>
              <p:cNvSpPr txBox="1"/>
              <p:nvPr/>
            </p:nvSpPr>
            <p:spPr>
              <a:xfrm>
                <a:off x="671055" y="2413719"/>
                <a:ext cx="4852983" cy="461665"/>
              </a:xfrm>
              <a:prstGeom prst="rect">
                <a:avLst/>
              </a:prstGeom>
              <a:noFill/>
            </p:spPr>
            <p:txBody>
              <a:bodyPr wrap="square">
                <a:spAutoFit/>
              </a:bodyPr>
              <a:lstStyle/>
              <a:p>
                <a:pPr>
                  <a:spcAft>
                    <a:spcPts val="1000"/>
                  </a:spcAft>
                </a:pPr>
                <a:r>
                  <a:rPr lang="mn-MN" sz="2400" dirty="0">
                    <a:effectLst/>
                    <a:latin typeface="Segoe UI" panose="020B0502040204020203" pitchFamily="34" charset="0"/>
                    <a:ea typeface="Calibri" panose="020F0502020204030204" pitchFamily="34" charset="0"/>
                    <a:cs typeface="Segoe UI" panose="020B0502040204020203" pitchFamily="34" charset="0"/>
                  </a:rPr>
                  <a:t>Жишээ:</a:t>
                </a:r>
                <a:r>
                  <a:rPr lang="mn-MN" sz="2400" i="1" dirty="0">
                    <a:effectLst/>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400" b="1" i="1" dirty="0">
                        <a:latin typeface="Cambria Math" panose="02040503050406030204" pitchFamily="18" charset="0"/>
                        <a:ea typeface="Calibri" panose="020F0502020204030204" pitchFamily="34" charset="0"/>
                        <a:cs typeface="Segoe UI" panose="020B0502040204020203" pitchFamily="34" charset="0"/>
                      </a:rPr>
                      <m:t>𝒂𝒃</m:t>
                    </m:r>
                    <m:r>
                      <a:rPr lang="en-US" sz="2400" b="1" i="1" dirty="0">
                        <a:latin typeface="Cambria Math" panose="02040503050406030204" pitchFamily="18" charset="0"/>
                        <a:ea typeface="Calibri" panose="020F0502020204030204" pitchFamily="34" charset="0"/>
                        <a:cs typeface="Segoe UI" panose="020B0502040204020203" pitchFamily="34" charset="0"/>
                      </a:rPr>
                      <m:t> ∗ (</m:t>
                    </m:r>
                    <m:r>
                      <a:rPr lang="en-US" sz="2400" b="1" i="1" dirty="0">
                        <a:latin typeface="Cambria Math" panose="02040503050406030204" pitchFamily="18" charset="0"/>
                        <a:ea typeface="Calibri" panose="020F0502020204030204" pitchFamily="34" charset="0"/>
                        <a:cs typeface="Segoe UI" panose="020B0502040204020203" pitchFamily="34" charset="0"/>
                      </a:rPr>
                      <m:t>𝒂</m:t>
                    </m:r>
                    <m:r>
                      <a:rPr lang="en-US" sz="2400" b="1" i="1" dirty="0">
                        <a:latin typeface="Cambria Math" panose="02040503050406030204" pitchFamily="18" charset="0"/>
                        <a:ea typeface="Calibri" panose="020F0502020204030204" pitchFamily="34" charset="0"/>
                        <a:cs typeface="Segoe UI" panose="020B0502040204020203" pitchFamily="34" charset="0"/>
                      </a:rPr>
                      <m:t>+</m:t>
                    </m:r>
                    <m:r>
                      <a:rPr lang="en-US" sz="2400" b="1" i="1" dirty="0">
                        <a:latin typeface="Cambria Math" panose="02040503050406030204" pitchFamily="18" charset="0"/>
                        <a:ea typeface="Calibri" panose="020F0502020204030204" pitchFamily="34" charset="0"/>
                        <a:cs typeface="Segoe UI" panose="020B0502040204020203" pitchFamily="34" charset="0"/>
                      </a:rPr>
                      <m:t>𝒃</m:t>
                    </m:r>
                    <m:r>
                      <a:rPr lang="en-US" sz="2400" b="1" i="1" dirty="0">
                        <a:latin typeface="Cambria Math" panose="02040503050406030204" pitchFamily="18" charset="0"/>
                        <a:ea typeface="Calibri" panose="020F0502020204030204" pitchFamily="34" charset="0"/>
                        <a:cs typeface="Segoe UI" panose="020B0502040204020203" pitchFamily="34" charset="0"/>
                      </a:rPr>
                      <m:t>) </m:t>
                    </m:r>
                  </m:oMath>
                </a14:m>
                <a:r>
                  <a:rPr lang="mn-MN" sz="2400" dirty="0">
                    <a:effectLst/>
                    <a:latin typeface="Segoe UI" panose="020B0502040204020203" pitchFamily="34" charset="0"/>
                    <a:ea typeface="Calibri" panose="020F0502020204030204" pitchFamily="34" charset="0"/>
                    <a:cs typeface="Segoe UI" panose="020B0502040204020203" pitchFamily="34" charset="0"/>
                  </a:rPr>
                  <a:t>тэмдэгт мөр</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30" name="TextBox 29">
                <a:extLst>
                  <a:ext uri="{FF2B5EF4-FFF2-40B4-BE49-F238E27FC236}">
                    <a16:creationId xmlns:a16="http://schemas.microsoft.com/office/drawing/2014/main" id="{C6F792E5-149C-4E3F-90E0-4A0CA5E9B592}"/>
                  </a:ext>
                </a:extLst>
              </p:cNvPr>
              <p:cNvSpPr txBox="1">
                <a:spLocks noRot="1" noChangeAspect="1" noMove="1" noResize="1" noEditPoints="1" noAdjustHandles="1" noChangeArrowheads="1" noChangeShapeType="1" noTextEdit="1"/>
              </p:cNvSpPr>
              <p:nvPr/>
            </p:nvSpPr>
            <p:spPr>
              <a:xfrm>
                <a:off x="671055" y="2413719"/>
                <a:ext cx="4852983" cy="461665"/>
              </a:xfrm>
              <a:prstGeom prst="rect">
                <a:avLst/>
              </a:prstGeom>
              <a:blipFill>
                <a:blip r:embed="rId4"/>
                <a:stretch>
                  <a:fillRect l="-1884" t="-9211" r="-1759" b="-3026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A389724-587C-43BA-AC0D-38685ABB14C5}"/>
              </a:ext>
            </a:extLst>
          </p:cNvPr>
          <p:cNvSpPr txBox="1"/>
          <p:nvPr/>
        </p:nvSpPr>
        <p:spPr>
          <a:xfrm>
            <a:off x="671055" y="1130081"/>
            <a:ext cx="10849428" cy="959237"/>
          </a:xfrm>
          <a:prstGeom prst="rect">
            <a:avLst/>
          </a:prstGeom>
          <a:noFill/>
        </p:spPr>
        <p:txBody>
          <a:bodyPr wrap="square">
            <a:spAutoFit/>
          </a:bodyPr>
          <a:lstStyle/>
          <a:p>
            <a:pPr marL="342900" indent="-342900">
              <a:spcAft>
                <a:spcPts val="1000"/>
              </a:spcAft>
              <a:buFont typeface="Arial" panose="020B0604020202020204" pitchFamily="34" charset="0"/>
              <a:buChar char="•"/>
            </a:pPr>
            <a:r>
              <a:rPr lang="ru-RU" sz="2400" dirty="0">
                <a:latin typeface="Segoe UI" panose="020B0502040204020203" pitchFamily="34" charset="0"/>
                <a:ea typeface="Calibri" panose="020F0502020204030204" pitchFamily="34" charset="0"/>
                <a:cs typeface="Segoe UI" panose="020B0502040204020203" pitchFamily="34" charset="0"/>
              </a:rPr>
              <a:t>Гаргалгааны</a:t>
            </a:r>
            <a:r>
              <a:rPr lang="mn-MN" sz="2400" dirty="0">
                <a:latin typeface="Segoe UI" panose="020B0502040204020203" pitchFamily="34" charset="0"/>
                <a:ea typeface="Calibri" panose="020F0502020204030204" pitchFamily="34" charset="0"/>
                <a:cs typeface="Segoe UI" panose="020B0502040204020203" pitchFamily="34" charset="0"/>
              </a:rPr>
              <a:t>/</a:t>
            </a:r>
            <a:r>
              <a:rPr lang="ru-RU" sz="2400" dirty="0">
                <a:latin typeface="Segoe UI" panose="020B0502040204020203" pitchFamily="34" charset="0"/>
                <a:ea typeface="Calibri" panose="020F0502020204030204" pitchFamily="34" charset="0"/>
                <a:cs typeface="Segoe UI" panose="020B0502040204020203" pitchFamily="34" charset="0"/>
              </a:rPr>
              <a:t>задаргааны мод нь эрэмбэтэй</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Aft>
                <a:spcPts val="1000"/>
              </a:spcAft>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Си</a:t>
            </a:r>
            <a:r>
              <a:rPr lang="mn-MN" sz="2400" dirty="0">
                <a:latin typeface="Segoe UI" panose="020B0502040204020203" pitchFamily="34" charset="0"/>
                <a:ea typeface="Calibri" panose="020F0502020204030204" pitchFamily="34" charset="0"/>
                <a:cs typeface="Segoe UI" panose="020B0502040204020203" pitchFamily="34" charset="0"/>
              </a:rPr>
              <a:t>нтаксийн шинжилгээнд чухал үүрэгтэй</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96028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2</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8054201" cy="4841822"/>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Тайлбарын түвшингүүд</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Хэлзүй, синтакс</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Контекст-Хамааралгүй хэлзүй</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Гаргалгаа, </a:t>
            </a:r>
            <a:endParaRPr lang="en-US" altLang="zh-CN" sz="22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Гаргалгааны мод, </a:t>
            </a:r>
            <a:endParaRPr lang="en-US" altLang="zh-CN" sz="22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Утга салаалалт</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Контекст хамаарсан Синтакс шаардлага</a:t>
            </a:r>
            <a:endParaRPr lang="en-US" altLang="zh-CN" sz="2400" b="0" dirty="0">
              <a:latin typeface="Segoe UI" panose="020B0502040204020203" pitchFamily="34" charset="0"/>
              <a:cs typeface="Segoe UI" panose="020B0502040204020203" pitchFamily="34" charset="0"/>
              <a:sym typeface="+mn-lt"/>
            </a:endParaRP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Компилятор</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Лексик шинжилгээ</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Синтакс шинжилгээ</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Семантик шинжилгээ</a:t>
            </a:r>
            <a:endParaRPr lang="en-US" altLang="zh-CN" sz="2200" b="0" dirty="0">
              <a:latin typeface="Segoe UI" panose="020B0502040204020203" pitchFamily="34" charset="0"/>
              <a:cs typeface="Segoe UI" panose="020B0502040204020203" pitchFamily="34" charset="0"/>
              <a:sym typeface="+mn-lt"/>
            </a:endParaRP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5" y="444279"/>
            <a:ext cx="3273435"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CFG</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943350" y="444279"/>
            <a:ext cx="75771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Утга салаалалт</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p:sp>
        <p:nvSpPr>
          <p:cNvPr id="10" name="TextBox 9">
            <a:extLst>
              <a:ext uri="{FF2B5EF4-FFF2-40B4-BE49-F238E27FC236}">
                <a16:creationId xmlns:a16="http://schemas.microsoft.com/office/drawing/2014/main" id="{F47BBFBE-7CD5-413C-B18B-24437C89939F}"/>
              </a:ext>
            </a:extLst>
          </p:cNvPr>
          <p:cNvSpPr txBox="1"/>
          <p:nvPr/>
        </p:nvSpPr>
        <p:spPr>
          <a:xfrm>
            <a:off x="6581806" y="2601258"/>
            <a:ext cx="4852983" cy="461665"/>
          </a:xfrm>
          <a:prstGeom prst="rect">
            <a:avLst/>
          </a:prstGeom>
          <a:noFill/>
        </p:spPr>
        <p:txBody>
          <a:bodyPr wrap="square">
            <a:spAutoFit/>
          </a:bodyPr>
          <a:lstStyle/>
          <a:p>
            <a:pPr>
              <a:spcAft>
                <a:spcPts val="1000"/>
              </a:spcAft>
            </a:pPr>
            <a:r>
              <a:rPr lang="mn-MN" sz="2400" i="1" dirty="0">
                <a:latin typeface="Segoe UI" panose="020B0502040204020203" pitchFamily="34" charset="0"/>
                <a:ea typeface="Calibri" panose="020F0502020204030204" pitchFamily="34" charset="0"/>
                <a:cs typeface="Segoe UI" panose="020B0502040204020203" pitchFamily="34" charset="0"/>
              </a:rPr>
              <a:t>Гаргалгаа 2</a:t>
            </a:r>
            <a:endParaRPr lang="en-US" sz="2400" i="1" dirty="0">
              <a:latin typeface="Segoe UI" panose="020B0502040204020203" pitchFamily="34" charset="0"/>
              <a:ea typeface="Calibri" panose="020F0502020204030204"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7530E6-EC29-490E-A406-0D87F1430649}"/>
                  </a:ext>
                </a:extLst>
              </p:cNvPr>
              <p:cNvSpPr txBox="1"/>
              <p:nvPr/>
            </p:nvSpPr>
            <p:spPr>
              <a:xfrm>
                <a:off x="669915" y="2171501"/>
                <a:ext cx="4443408" cy="461665"/>
              </a:xfrm>
              <a:prstGeom prst="rect">
                <a:avLst/>
              </a:prstGeom>
              <a:noFill/>
            </p:spPr>
            <p:txBody>
              <a:bodyPr wrap="square">
                <a:spAutoFit/>
              </a:bodyPr>
              <a:lstStyle/>
              <a:p>
                <a:pPr marL="0" marR="0">
                  <a:spcBef>
                    <a:spcPts val="0"/>
                  </a:spcBef>
                  <a:spcAft>
                    <a:spcPts val="1000"/>
                  </a:spcAft>
                </a:pPr>
                <a:r>
                  <a:rPr lang="mn-MN" sz="2400" dirty="0">
                    <a:effectLst/>
                    <a:latin typeface="Segoe UI" panose="020B0502040204020203" pitchFamily="34" charset="0"/>
                    <a:ea typeface="Calibri" panose="020F0502020204030204" pitchFamily="34" charset="0"/>
                    <a:cs typeface="Segoe UI" panose="020B0502040204020203" pitchFamily="34" charset="0"/>
                  </a:rPr>
                  <a:t>Жишээ:</a:t>
                </a:r>
                <a:r>
                  <a:rPr lang="mn-MN" sz="2400" i="1" dirty="0">
                    <a:effectLst/>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400" b="1" i="1" dirty="0" smtClean="0">
                        <a:effectLst/>
                        <a:latin typeface="Cambria Math" panose="02040503050406030204" pitchFamily="18" charset="0"/>
                        <a:ea typeface="Calibri" panose="020F0502020204030204" pitchFamily="34" charset="0"/>
                        <a:cs typeface="Segoe UI" panose="020B0502040204020203" pitchFamily="34" charset="0"/>
                      </a:rPr>
                      <m:t>𝒂</m:t>
                    </m:r>
                    <m:r>
                      <a:rPr lang="en-US" sz="2400" b="1" i="1" dirty="0" smtClean="0">
                        <a:effectLst/>
                        <a:latin typeface="Cambria Math" panose="02040503050406030204" pitchFamily="18" charset="0"/>
                        <a:ea typeface="Calibri" panose="020F0502020204030204" pitchFamily="34" charset="0"/>
                        <a:cs typeface="Segoe UI" panose="020B0502040204020203" pitchFamily="34" charset="0"/>
                      </a:rPr>
                      <m:t>∗</m:t>
                    </m:r>
                    <m:r>
                      <a:rPr lang="en-US" sz="2400" b="1" i="1" dirty="0" err="1" smtClean="0">
                        <a:effectLst/>
                        <a:latin typeface="Cambria Math" panose="02040503050406030204" pitchFamily="18" charset="0"/>
                        <a:ea typeface="Calibri" panose="020F0502020204030204" pitchFamily="34" charset="0"/>
                        <a:cs typeface="Segoe UI" panose="020B0502040204020203" pitchFamily="34" charset="0"/>
                      </a:rPr>
                      <m:t>𝒃</m:t>
                    </m:r>
                    <m:r>
                      <a:rPr lang="en-US" sz="2400" b="1" i="1" dirty="0" err="1" smtClean="0">
                        <a:effectLst/>
                        <a:latin typeface="Cambria Math" panose="02040503050406030204" pitchFamily="18" charset="0"/>
                        <a:ea typeface="Calibri" panose="020F0502020204030204" pitchFamily="34" charset="0"/>
                        <a:cs typeface="Segoe UI" panose="020B0502040204020203" pitchFamily="34" charset="0"/>
                      </a:rPr>
                      <m:t>+</m:t>
                    </m:r>
                    <m:r>
                      <a:rPr lang="en-US" sz="2400" b="1" i="1" dirty="0" err="1" smtClean="0">
                        <a:effectLst/>
                        <a:latin typeface="Cambria Math" panose="02040503050406030204" pitchFamily="18" charset="0"/>
                        <a:ea typeface="Calibri" panose="020F0502020204030204" pitchFamily="34" charset="0"/>
                        <a:cs typeface="Segoe UI" panose="020B0502040204020203" pitchFamily="34" charset="0"/>
                      </a:rPr>
                      <m:t>𝒂</m:t>
                    </m:r>
                  </m:oMath>
                </a14:m>
                <a:r>
                  <a:rPr lang="en-US" sz="2400" i="1"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тэмдэгт мөр</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2" name="TextBox 11">
                <a:extLst>
                  <a:ext uri="{FF2B5EF4-FFF2-40B4-BE49-F238E27FC236}">
                    <a16:creationId xmlns:a16="http://schemas.microsoft.com/office/drawing/2014/main" id="{497530E6-EC29-490E-A406-0D87F1430649}"/>
                  </a:ext>
                </a:extLst>
              </p:cNvPr>
              <p:cNvSpPr txBox="1">
                <a:spLocks noRot="1" noChangeAspect="1" noMove="1" noResize="1" noEditPoints="1" noAdjustHandles="1" noChangeArrowheads="1" noChangeShapeType="1" noTextEdit="1"/>
              </p:cNvSpPr>
              <p:nvPr/>
            </p:nvSpPr>
            <p:spPr>
              <a:xfrm>
                <a:off x="669915" y="2171501"/>
                <a:ext cx="4443408" cy="461665"/>
              </a:xfrm>
              <a:prstGeom prst="rect">
                <a:avLst/>
              </a:prstGeom>
              <a:blipFill>
                <a:blip r:embed="rId3"/>
                <a:stretch>
                  <a:fillRect l="-2195" t="-9211" b="-3026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A983C6F-65DE-43EB-9FE0-990345371751}"/>
              </a:ext>
            </a:extLst>
          </p:cNvPr>
          <p:cNvSpPr txBox="1"/>
          <p:nvPr/>
        </p:nvSpPr>
        <p:spPr>
          <a:xfrm>
            <a:off x="669915" y="2601258"/>
            <a:ext cx="2806710" cy="461665"/>
          </a:xfrm>
          <a:prstGeom prst="rect">
            <a:avLst/>
          </a:prstGeom>
          <a:noFill/>
        </p:spPr>
        <p:txBody>
          <a:bodyPr wrap="square">
            <a:spAutoFit/>
          </a:bodyPr>
          <a:lstStyle/>
          <a:p>
            <a:pPr marL="0" marR="0">
              <a:spcBef>
                <a:spcPts val="0"/>
              </a:spcBef>
              <a:spcAft>
                <a:spcPts val="1000"/>
              </a:spcAft>
            </a:pPr>
            <a:r>
              <a:rPr lang="mn-MN" sz="2400" i="1" dirty="0">
                <a:latin typeface="Segoe UI" panose="020B0502040204020203" pitchFamily="34" charset="0"/>
                <a:ea typeface="Calibri" panose="020F0502020204030204" pitchFamily="34" charset="0"/>
                <a:cs typeface="Segoe UI" panose="020B0502040204020203" pitchFamily="34" charset="0"/>
              </a:rPr>
              <a:t>Гаргалгаа 1</a:t>
            </a:r>
            <a:endParaRPr lang="en-US" sz="2400" i="1" dirty="0">
              <a:latin typeface="Segoe UI" panose="020B0502040204020203" pitchFamily="34" charset="0"/>
              <a:ea typeface="Calibri" panose="020F0502020204030204"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1EAF3438-83B8-455C-A568-B1AB48ECBF07}"/>
              </a:ext>
            </a:extLst>
          </p:cNvPr>
          <p:cNvPicPr/>
          <p:nvPr/>
        </p:nvPicPr>
        <p:blipFill rotWithShape="1">
          <a:blip r:embed="rId4"/>
          <a:srcRect l="55576" r="21714" b="52930"/>
          <a:stretch/>
        </p:blipFill>
        <p:spPr bwMode="auto">
          <a:xfrm>
            <a:off x="3100088" y="3331676"/>
            <a:ext cx="2322137" cy="3414907"/>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57E94F11-EA59-4B20-AAD7-A0B8287AB48E}"/>
              </a:ext>
            </a:extLst>
          </p:cNvPr>
          <p:cNvPicPr/>
          <p:nvPr/>
        </p:nvPicPr>
        <p:blipFill rotWithShape="1">
          <a:blip r:embed="rId4"/>
          <a:srcRect l="55281" t="53339" r="21715"/>
          <a:stretch/>
        </p:blipFill>
        <p:spPr bwMode="auto">
          <a:xfrm>
            <a:off x="9198346" y="3301506"/>
            <a:ext cx="2322137" cy="3341887"/>
          </a:xfrm>
          <a:prstGeom prst="rect">
            <a:avLst/>
          </a:prstGeom>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930E80FB-DB35-4CF3-AC51-24C2E708AFF7}"/>
              </a:ext>
            </a:extLst>
          </p:cNvPr>
          <p:cNvPicPr/>
          <p:nvPr/>
        </p:nvPicPr>
        <p:blipFill>
          <a:blip r:embed="rId5"/>
          <a:stretch>
            <a:fillRect/>
          </a:stretch>
        </p:blipFill>
        <p:spPr>
          <a:xfrm>
            <a:off x="729962" y="3195472"/>
            <a:ext cx="2091637" cy="2705422"/>
          </a:xfrm>
          <a:prstGeom prst="rect">
            <a:avLst/>
          </a:prstGeom>
        </p:spPr>
      </p:pic>
      <p:pic>
        <p:nvPicPr>
          <p:cNvPr id="20" name="Picture 19">
            <a:extLst>
              <a:ext uri="{FF2B5EF4-FFF2-40B4-BE49-F238E27FC236}">
                <a16:creationId xmlns:a16="http://schemas.microsoft.com/office/drawing/2014/main" id="{A85F4784-5770-4489-AD4C-20ADBAA81806}"/>
              </a:ext>
            </a:extLst>
          </p:cNvPr>
          <p:cNvPicPr/>
          <p:nvPr/>
        </p:nvPicPr>
        <p:blipFill>
          <a:blip r:embed="rId6"/>
          <a:stretch>
            <a:fillRect/>
          </a:stretch>
        </p:blipFill>
        <p:spPr>
          <a:xfrm>
            <a:off x="6710856" y="3195472"/>
            <a:ext cx="2042119" cy="2660101"/>
          </a:xfrm>
          <a:prstGeom prst="rect">
            <a:avLst/>
          </a:prstGeom>
        </p:spPr>
      </p:pic>
      <p:sp>
        <p:nvSpPr>
          <p:cNvPr id="21" name="TextBox 20">
            <a:extLst>
              <a:ext uri="{FF2B5EF4-FFF2-40B4-BE49-F238E27FC236}">
                <a16:creationId xmlns:a16="http://schemas.microsoft.com/office/drawing/2014/main" id="{2BF87AB1-F943-4EF6-A1EF-37932F8E11B6}"/>
              </a:ext>
            </a:extLst>
          </p:cNvPr>
          <p:cNvSpPr txBox="1"/>
          <p:nvPr/>
        </p:nvSpPr>
        <p:spPr>
          <a:xfrm>
            <a:off x="671055" y="1130081"/>
            <a:ext cx="10849428" cy="959237"/>
          </a:xfrm>
          <a:prstGeom prst="rect">
            <a:avLst/>
          </a:prstGeom>
          <a:noFill/>
        </p:spPr>
        <p:txBody>
          <a:bodyPr wrap="square">
            <a:spAutoFit/>
          </a:bodyPr>
          <a:lstStyle/>
          <a:p>
            <a:pPr marL="342900" indent="-342900">
              <a:spcAft>
                <a:spcPts val="1000"/>
              </a:spcAft>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Зүүн-баруун, баруун-зүүн уншилтын ялгаа</a:t>
            </a:r>
          </a:p>
          <a:p>
            <a:pPr marL="342900" indent="-342900">
              <a:spcAft>
                <a:spcPts val="1000"/>
              </a:spcAft>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Гаргалгааны олон модтой байвал утга салаалалтыг дэмждэг хэлзүй байна</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26557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ïṩḻïďè">
            <a:extLst>
              <a:ext uri="{FF2B5EF4-FFF2-40B4-BE49-F238E27FC236}">
                <a16:creationId xmlns:a16="http://schemas.microsoft.com/office/drawing/2014/main" id="{D0651764-D532-4642-BED7-C67B3D18C51A}"/>
              </a:ext>
            </a:extLst>
          </p:cNvPr>
          <p:cNvSpPr/>
          <p:nvPr/>
        </p:nvSpPr>
        <p:spPr bwMode="auto">
          <a:xfrm>
            <a:off x="669915" y="444279"/>
            <a:ext cx="3273435"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CFG</a:t>
            </a:r>
          </a:p>
        </p:txBody>
      </p:sp>
      <p:sp>
        <p:nvSpPr>
          <p:cNvPr id="14" name="标题 1">
            <a:extLst>
              <a:ext uri="{FF2B5EF4-FFF2-40B4-BE49-F238E27FC236}">
                <a16:creationId xmlns:a16="http://schemas.microsoft.com/office/drawing/2014/main" id="{18AD6C89-3891-4906-B6BB-26F05EE9398C}"/>
              </a:ext>
            </a:extLst>
          </p:cNvPr>
          <p:cNvSpPr txBox="1">
            <a:spLocks/>
          </p:cNvSpPr>
          <p:nvPr/>
        </p:nvSpPr>
        <p:spPr>
          <a:xfrm>
            <a:off x="3943350" y="444279"/>
            <a:ext cx="75771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E60000"/>
                </a:solidFill>
                <a:latin typeface="Segoe UI Light" panose="020B0502040204020203" pitchFamily="34" charset="0"/>
                <a:cs typeface="Segoe UI Light" panose="020B0502040204020203" pitchFamily="34" charset="0"/>
              </a:rPr>
              <a:t>Утга салаалалтгүй хэл</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18" name="ïṩḻïďè">
            <a:extLst>
              <a:ext uri="{FF2B5EF4-FFF2-40B4-BE49-F238E27FC236}">
                <a16:creationId xmlns:a16="http://schemas.microsoft.com/office/drawing/2014/main" id="{45FB1273-E9BC-4A0D-B877-B9C09E52B2F6}"/>
              </a:ext>
            </a:extLst>
          </p:cNvPr>
          <p:cNvSpPr/>
          <p:nvPr/>
        </p:nvSpPr>
        <p:spPr bwMode="auto">
          <a:xfrm>
            <a:off x="669916" y="444279"/>
            <a:ext cx="2553308" cy="484864"/>
          </a:xfrm>
          <a:prstGeom prst="homePlate">
            <a:avLst>
              <a:gd name="adj" fmla="val 48572"/>
            </a:avLst>
          </a:prstGeom>
          <a:solidFill>
            <a:srgbClr val="E6000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ХЭЛЗҮЙ, СИНТАКС</a:t>
            </a:r>
          </a:p>
        </p:txBody>
      </p:sp>
      <p:pic>
        <p:nvPicPr>
          <p:cNvPr id="12" name="Picture 11">
            <a:extLst>
              <a:ext uri="{FF2B5EF4-FFF2-40B4-BE49-F238E27FC236}">
                <a16:creationId xmlns:a16="http://schemas.microsoft.com/office/drawing/2014/main" id="{8378019E-B6DF-4FCD-B1D2-0980A4535DF6}"/>
              </a:ext>
            </a:extLst>
          </p:cNvPr>
          <p:cNvPicPr/>
          <p:nvPr/>
        </p:nvPicPr>
        <p:blipFill rotWithShape="1">
          <a:blip r:embed="rId3"/>
          <a:srcRect l="24077" t="3274" r="22962" b="70110"/>
          <a:stretch/>
        </p:blipFill>
        <p:spPr bwMode="auto">
          <a:xfrm>
            <a:off x="3610842" y="2449063"/>
            <a:ext cx="4968714" cy="195516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919F1224-82C0-49C9-9AFC-8ECD369D7217}"/>
              </a:ext>
            </a:extLst>
          </p:cNvPr>
          <p:cNvSpPr txBox="1"/>
          <p:nvPr/>
        </p:nvSpPr>
        <p:spPr>
          <a:xfrm>
            <a:off x="669915" y="4780393"/>
            <a:ext cx="10850568" cy="907941"/>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Утга салаалахгүй ч илүү </a:t>
            </a:r>
            <a:r>
              <a:rPr lang="mn-MN" sz="2400" dirty="0">
                <a:effectLst/>
                <a:latin typeface="Segoe UI" panose="020B0502040204020203" pitchFamily="34" charset="0"/>
                <a:ea typeface="Calibri" panose="020F0502020204030204" pitchFamily="34" charset="0"/>
                <a:cs typeface="Segoe UI" panose="020B0502040204020203" pitchFamily="34" charset="0"/>
              </a:rPr>
              <a:t>комплекс үйлдэлтэй байх шаардлага нэмэгддэг</a:t>
            </a:r>
          </a:p>
          <a:p>
            <a:pPr marL="342900" indent="-342900" algn="just">
              <a:spcBef>
                <a:spcPts val="600"/>
              </a:spcBef>
              <a:buFont typeface="Arial" panose="020B0604020202020204" pitchFamily="34" charset="0"/>
              <a:buChar char="•"/>
            </a:pPr>
            <a:r>
              <a:rPr lang="en-US" sz="2400" dirty="0">
                <a:effectLst/>
                <a:latin typeface="Bahnschrift" panose="020B0502040204020203" pitchFamily="34" charset="0"/>
                <a:ea typeface="Calibri" panose="020F0502020204030204" pitchFamily="34" charset="0"/>
                <a:cs typeface="Segoe UI" panose="020B0502040204020203" pitchFamily="34" charset="0"/>
              </a:rPr>
              <a:t>else</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аль </a:t>
            </a:r>
            <a:r>
              <a:rPr lang="en-US" sz="2400" dirty="0">
                <a:latin typeface="Bahnschrift" panose="020B0502040204020203" pitchFamily="34" charset="0"/>
                <a:ea typeface="Calibri" panose="020F0502020204030204" pitchFamily="34" charset="0"/>
                <a:cs typeface="Segoe UI" panose="020B0502040204020203" pitchFamily="34" charset="0"/>
              </a:rPr>
              <a:t>if</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нөхцөлд харьяалагдах вэ</a:t>
            </a:r>
            <a:r>
              <a:rPr lang="en-US" sz="2400" dirty="0">
                <a:latin typeface="Segoe UI" panose="020B0502040204020203" pitchFamily="34" charset="0"/>
                <a:ea typeface="Calibri" panose="020F0502020204030204" pitchFamily="34" charset="0"/>
                <a:cs typeface="Segoe UI" panose="020B0502040204020203" pitchFamily="34" charset="0"/>
              </a:rPr>
              <a:t>?</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F5424D7-5725-4693-876F-CC0AEC07E4BF}"/>
              </a:ext>
            </a:extLst>
          </p:cNvPr>
          <p:cNvSpPr txBox="1"/>
          <p:nvPr/>
        </p:nvSpPr>
        <p:spPr>
          <a:xfrm>
            <a:off x="669915" y="1147195"/>
            <a:ext cx="10850568" cy="925703"/>
          </a:xfrm>
          <a:prstGeom prst="rect">
            <a:avLst/>
          </a:prstGeom>
          <a:noFill/>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Арифметик операторын ердийн эрэмбээр интерпретац хийдэг. </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lnSpc>
                <a:spcPct val="107000"/>
              </a:lnSpc>
              <a:spcAft>
                <a:spcPts val="800"/>
              </a:spcAft>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Эхлээд </a:t>
            </a:r>
            <a:r>
              <a:rPr lang="mn-MN" sz="2200" dirty="0">
                <a:effectLst/>
                <a:latin typeface="Segoe UI" panose="020B0502040204020203" pitchFamily="34" charset="0"/>
                <a:ea typeface="Calibri" panose="020F0502020204030204" pitchFamily="34" charset="0"/>
                <a:cs typeface="Segoe UI" panose="020B0502040204020203" pitchFamily="34" charset="0"/>
              </a:rPr>
              <a:t>унар хасах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дараа нь </a:t>
            </a:r>
            <a:r>
              <a:rPr lang="mn-MN" sz="2200" dirty="0">
                <a:effectLst/>
                <a:latin typeface="Segoe UI" panose="020B0502040204020203" pitchFamily="34" charset="0"/>
                <a:ea typeface="Calibri" panose="020F0502020204030204" pitchFamily="34" charset="0"/>
                <a:cs typeface="Segoe UI" panose="020B0502040204020203" pitchFamily="34" charset="0"/>
              </a:rPr>
              <a:t>*, тэгээд бинар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(ижил эрэмбэтэй).</a:t>
            </a:r>
          </a:p>
        </p:txBody>
      </p:sp>
      <p:pic>
        <p:nvPicPr>
          <p:cNvPr id="16" name="Picture 15">
            <a:extLst>
              <a:ext uri="{FF2B5EF4-FFF2-40B4-BE49-F238E27FC236}">
                <a16:creationId xmlns:a16="http://schemas.microsoft.com/office/drawing/2014/main" id="{EAF6A49D-B8F3-459B-A84D-DB661CDD98EE}"/>
              </a:ext>
            </a:extLst>
          </p:cNvPr>
          <p:cNvPicPr>
            <a:picLocks noChangeAspect="1"/>
          </p:cNvPicPr>
          <p:nvPr/>
        </p:nvPicPr>
        <p:blipFill rotWithShape="1">
          <a:blip r:embed="rId4"/>
          <a:srcRect r="20778"/>
          <a:stretch/>
        </p:blipFill>
        <p:spPr>
          <a:xfrm>
            <a:off x="2709618" y="5817177"/>
            <a:ext cx="7355925" cy="584949"/>
          </a:xfrm>
          <a:prstGeom prst="rect">
            <a:avLst/>
          </a:prstGeom>
        </p:spPr>
      </p:pic>
    </p:spTree>
    <p:extLst>
      <p:ext uri="{BB962C8B-B14F-4D97-AF65-F5344CB8AC3E}">
        <p14:creationId xmlns:p14="http://schemas.microsoft.com/office/powerpoint/2010/main" val="52924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18AD6C89-3891-4906-B6BB-26F05EE9398C}"/>
              </a:ext>
            </a:extLst>
          </p:cNvPr>
          <p:cNvSpPr txBox="1">
            <a:spLocks/>
          </p:cNvSpPr>
          <p:nvPr/>
        </p:nvSpPr>
        <p:spPr>
          <a:xfrm>
            <a:off x="1200150" y="444279"/>
            <a:ext cx="1032033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C7450B"/>
                </a:solidFill>
                <a:latin typeface="Segoe UI Light" panose="020B0502040204020203" pitchFamily="34" charset="0"/>
                <a:cs typeface="Segoe UI Light" panose="020B0502040204020203" pitchFamily="34" charset="0"/>
              </a:rPr>
              <a:t>Контекст хамаарсан Синтакс шаардлага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Rectangle 3">
            <a:extLst>
              <a:ext uri="{FF2B5EF4-FFF2-40B4-BE49-F238E27FC236}">
                <a16:creationId xmlns:a16="http://schemas.microsoft.com/office/drawing/2014/main" id="{F82C3DFA-FE72-423C-8ADB-9B7514ACBB36}"/>
              </a:ext>
            </a:extLst>
          </p:cNvPr>
          <p:cNvSpPr txBox="1">
            <a:spLocks noChangeArrowheads="1"/>
          </p:cNvSpPr>
          <p:nvPr/>
        </p:nvSpPr>
        <p:spPr>
          <a:xfrm>
            <a:off x="669916" y="1131583"/>
            <a:ext cx="10850565" cy="5170226"/>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Segoe UI" panose="020B0502040204020203" pitchFamily="34" charset="0"/>
                <a:cs typeface="Segoe UI" panose="020B0502040204020203" pitchFamily="34" charset="0"/>
              </a:rPr>
              <a:t>Contextual Syntactic Constraints</a:t>
            </a:r>
          </a:p>
          <a:p>
            <a:pPr lvl="1"/>
            <a:r>
              <a:rPr lang="mn-MN" altLang="en-US" sz="2200" dirty="0">
                <a:latin typeface="Segoe UI" panose="020B0502040204020203" pitchFamily="34" charset="0"/>
                <a:cs typeface="Segoe UI" panose="020B0502040204020203" pitchFamily="34" charset="0"/>
              </a:rPr>
              <a:t>Танигчийг хэрэглэхээсээ өмнө зарласан байх ёстой (</a:t>
            </a:r>
            <a:r>
              <a:rPr lang="en-US" altLang="en-US" sz="2200" dirty="0">
                <a:latin typeface="Segoe UI" panose="020B0502040204020203" pitchFamily="34" charset="0"/>
                <a:cs typeface="Segoe UI" panose="020B0502040204020203" pitchFamily="34" charset="0"/>
              </a:rPr>
              <a:t>Pascal, C, Java).</a:t>
            </a:r>
          </a:p>
          <a:p>
            <a:pPr lvl="1"/>
            <a:r>
              <a:rPr lang="mn-MN" altLang="en-US" sz="2200" dirty="0">
                <a:latin typeface="Segoe UI" panose="020B0502040204020203" pitchFamily="34" charset="0"/>
                <a:cs typeface="Segoe UI" panose="020B0502040204020203" pitchFamily="34" charset="0"/>
              </a:rPr>
              <a:t>Функцийн параметрүүдийн тоо нь формал параметрүүдтэй ижил байх ёстой (</a:t>
            </a:r>
            <a:r>
              <a:rPr lang="en-US" altLang="en-US" sz="2200" dirty="0">
                <a:latin typeface="Segoe UI" panose="020B0502040204020203" pitchFamily="34" charset="0"/>
                <a:cs typeface="Segoe UI" panose="020B0502040204020203" pitchFamily="34" charset="0"/>
              </a:rPr>
              <a:t>C, Pascal, Java </a:t>
            </a:r>
            <a:r>
              <a:rPr lang="mn-MN" altLang="en-US" sz="2200" dirty="0">
                <a:latin typeface="Segoe UI" panose="020B0502040204020203" pitchFamily="34" charset="0"/>
                <a:cs typeface="Segoe UI" panose="020B0502040204020203" pitchFamily="34" charset="0"/>
              </a:rPr>
              <a:t>гэх мэт).</a:t>
            </a:r>
          </a:p>
          <a:p>
            <a:pPr lvl="1"/>
            <a:r>
              <a:rPr lang="mn-MN" altLang="en-US" sz="2200" dirty="0">
                <a:latin typeface="Segoe UI" panose="020B0502040204020203" pitchFamily="34" charset="0"/>
                <a:cs typeface="Segoe UI" panose="020B0502040204020203" pitchFamily="34" charset="0"/>
              </a:rPr>
              <a:t>Илэрхийллийн төрөл нь хувьсагчтай тохирох ёстой (</a:t>
            </a:r>
            <a:r>
              <a:rPr lang="en-US" altLang="en-US" sz="2200" dirty="0">
                <a:latin typeface="Segoe UI" panose="020B0502040204020203" pitchFamily="34" charset="0"/>
                <a:cs typeface="Segoe UI" panose="020B0502040204020203" pitchFamily="34" charset="0"/>
              </a:rPr>
              <a:t>C, Pascal, Java </a:t>
            </a:r>
            <a:r>
              <a:rPr lang="mn-MN" altLang="en-US" sz="2200" dirty="0">
                <a:latin typeface="Segoe UI" panose="020B0502040204020203" pitchFamily="34" charset="0"/>
                <a:cs typeface="Segoe UI" panose="020B0502040204020203" pitchFamily="34" charset="0"/>
              </a:rPr>
              <a:t>гэх мэт).</a:t>
            </a:r>
          </a:p>
          <a:p>
            <a:pPr lvl="1"/>
            <a:r>
              <a:rPr lang="en-US" altLang="en-US" sz="2200" dirty="0">
                <a:latin typeface="Segoe UI" panose="020B0502040204020203" pitchFamily="34" charset="0"/>
                <a:cs typeface="Segoe UI" panose="020B0502040204020203" pitchFamily="34" charset="0"/>
              </a:rPr>
              <a:t>For </a:t>
            </a:r>
            <a:r>
              <a:rPr lang="mn-MN" altLang="en-US" sz="2200" dirty="0">
                <a:latin typeface="Segoe UI" panose="020B0502040204020203" pitchFamily="34" charset="0"/>
                <a:cs typeface="Segoe UI" panose="020B0502040204020203" pitchFamily="34" charset="0"/>
              </a:rPr>
              <a:t>давталтын хяналтын хувьсагчийг засварлахыг зөвшөөрдөггүй (Паскаль).</a:t>
            </a:r>
          </a:p>
          <a:p>
            <a:pPr lvl="1"/>
            <a:r>
              <a:rPr lang="mn-MN" altLang="en-US" sz="2200" dirty="0">
                <a:latin typeface="Segoe UI" panose="020B0502040204020203" pitchFamily="34" charset="0"/>
                <a:cs typeface="Segoe UI" panose="020B0502040204020203" pitchFamily="34" charset="0"/>
              </a:rPr>
              <a:t>Хувьсагчийг хэрэглэхийн өмнө түүнд утга оноосон байх ёстой (</a:t>
            </a:r>
            <a:r>
              <a:rPr lang="en-US" altLang="en-US" sz="2200" dirty="0">
                <a:latin typeface="Segoe UI" panose="020B0502040204020203" pitchFamily="34" charset="0"/>
                <a:cs typeface="Segoe UI" panose="020B0502040204020203" pitchFamily="34" charset="0"/>
              </a:rPr>
              <a:t>Java, Python).</a:t>
            </a:r>
          </a:p>
          <a:p>
            <a:pPr marL="342900" marR="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Синтакс хязгаарлалт боловч контекстоос хамаардаг </a:t>
            </a:r>
          </a:p>
          <a:p>
            <a:pPr marL="800100" lvl="1" indent="-342900" algn="just">
              <a:lnSpc>
                <a:spcPct val="100000"/>
              </a:lnSpc>
              <a:spcBef>
                <a:spcPts val="600"/>
              </a:spcBef>
              <a:buFont typeface="Arial" panose="020B0604020202020204" pitchFamily="34" charset="0"/>
              <a:buChar char="•"/>
            </a:pPr>
            <a:r>
              <a:rPr lang="en-US" sz="2200" dirty="0">
                <a:latin typeface="Segoe UI" panose="020B0502040204020203" pitchFamily="34" charset="0"/>
                <a:ea typeface="Calibri" panose="020F0502020204030204" pitchFamily="34" charset="0"/>
                <a:cs typeface="Segoe UI" panose="020B0502040204020203" pitchFamily="34" charset="0"/>
              </a:rPr>
              <a:t>CFG</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ээр дүрслэх боломгүй, Контекстоос</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хамаарсан хэлзүйн төрлүүд хэрэгтэй</a:t>
            </a:r>
          </a:p>
          <a:p>
            <a:pPr marL="800100" lvl="1" indent="-342900" algn="just">
              <a:lnSpc>
                <a:spcPct val="100000"/>
              </a:lnSpc>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Бичих, боловсруулахад бэрхшээлтэй. </a:t>
            </a:r>
          </a:p>
          <a:p>
            <a:pPr marL="800100" lvl="1" indent="-342900" algn="just">
              <a:lnSpc>
                <a:spcPct val="100000"/>
              </a:lnSpc>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Хөрвүүлэгчид зориулсан үр ашигтай, </a:t>
            </a:r>
            <a:r>
              <a:rPr lang="en-US" sz="2200" dirty="0">
                <a:effectLst/>
                <a:latin typeface="Segoe UI" panose="020B0502040204020203" pitchFamily="34" charset="0"/>
                <a:ea typeface="Calibri" panose="020F0502020204030204" pitchFamily="34" charset="0"/>
                <a:cs typeface="Segoe UI" panose="020B0502040204020203" pitchFamily="34" charset="0"/>
              </a:rPr>
              <a:t>CFG</a:t>
            </a:r>
            <a:r>
              <a:rPr lang="mn-MN" sz="2200" dirty="0">
                <a:effectLst/>
                <a:latin typeface="Segoe UI" panose="020B0502040204020203" pitchFamily="34" charset="0"/>
                <a:ea typeface="Calibri" panose="020F0502020204030204" pitchFamily="34" charset="0"/>
                <a:cs typeface="Segoe UI" panose="020B0502040204020203" pitchFamily="34" charset="0"/>
              </a:rPr>
              <a:t> шиг автомат техник байхгүй. </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a:p>
            <a:pPr marL="800077" lvl="1" indent="-342900" algn="just">
              <a:lnSpc>
                <a:spcPct val="100000"/>
              </a:lnSpc>
              <a:spcBef>
                <a:spcPts val="600"/>
              </a:spcBef>
            </a:pPr>
            <a:r>
              <a:rPr lang="mn-MN" sz="2200" dirty="0">
                <a:effectLst/>
                <a:latin typeface="Segoe UI" panose="020B0502040204020203" pitchFamily="34" charset="0"/>
                <a:ea typeface="Calibri" panose="020F0502020204030204" pitchFamily="34" charset="0"/>
                <a:cs typeface="Segoe UI" panose="020B0502040204020203" pitchFamily="34" charset="0"/>
              </a:rPr>
              <a:t>Синтаксийн контекст бус дүрслэл шаардлагатай </a:t>
            </a:r>
          </a:p>
          <a:p>
            <a:pPr marL="800100" lvl="1" indent="-342900" algn="just">
              <a:lnSpc>
                <a:spcPct val="100000"/>
              </a:lnSpc>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Байгалийн хэл, Формал техник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шилжилтийн</a:t>
            </a:r>
            <a:r>
              <a:rPr lang="en-US" sz="2200" dirty="0">
                <a:effectLst/>
                <a:latin typeface="Segoe UI" panose="020B0502040204020203" pitchFamily="34" charset="0"/>
                <a:ea typeface="Calibri" panose="020F0502020204030204" pitchFamily="34" charset="0"/>
                <a:cs typeface="Segoe UI" panose="020B0502040204020203" pitchFamily="34" charset="0"/>
              </a:rPr>
              <a:t>/transition </a:t>
            </a:r>
            <a:r>
              <a:rPr lang="mn-MN" sz="2200" dirty="0">
                <a:effectLst/>
                <a:latin typeface="Segoe UI" panose="020B0502040204020203" pitchFamily="34" charset="0"/>
                <a:ea typeface="Calibri" panose="020F0502020204030204" pitchFamily="34" charset="0"/>
                <a:cs typeface="Segoe UI" panose="020B0502040204020203" pitchFamily="34" charset="0"/>
              </a:rPr>
              <a:t>систем</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гм хэрэгтэй</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53EB2BCD-BD37-4C8A-82C1-9FF1CA42591E}"/>
              </a:ext>
            </a:extLst>
          </p:cNvPr>
          <p:cNvSpPr/>
          <p:nvPr/>
        </p:nvSpPr>
        <p:spPr bwMode="auto">
          <a:xfrm>
            <a:off x="669917"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65EC9306-0771-46B4-91B2-75F63D0E967E}"/>
              </a:ext>
            </a:extLst>
          </p:cNvPr>
          <p:cNvSpPr/>
          <p:nvPr/>
        </p:nvSpPr>
        <p:spPr bwMode="auto">
          <a:xfrm>
            <a:off x="669917" y="444279"/>
            <a:ext cx="46355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95140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18AD6C89-3891-4906-B6BB-26F05EE9398C}"/>
              </a:ext>
            </a:extLst>
          </p:cNvPr>
          <p:cNvSpPr txBox="1">
            <a:spLocks/>
          </p:cNvSpPr>
          <p:nvPr/>
        </p:nvSpPr>
        <p:spPr>
          <a:xfrm>
            <a:off x="5342164" y="444279"/>
            <a:ext cx="617831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rgbClr val="C7450B"/>
                </a:solidFill>
                <a:latin typeface="Segoe UI Light" panose="020B0502040204020203" pitchFamily="34" charset="0"/>
                <a:cs typeface="Segoe UI Light" panose="020B0502040204020203" pitchFamily="34" charset="0"/>
              </a:rPr>
              <a:t>Контекст-хамааралтай синтакс</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9474D434-22CA-4F21-A7FD-408A4AFAA486}"/>
              </a:ext>
            </a:extLst>
          </p:cNvPr>
          <p:cNvSpPr txBox="1"/>
          <p:nvPr/>
        </p:nvSpPr>
        <p:spPr>
          <a:xfrm>
            <a:off x="669915" y="1147195"/>
            <a:ext cx="10850568" cy="3426579"/>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Программчлалын хэлний нэр томьёонд </a:t>
            </a:r>
          </a:p>
          <a:p>
            <a:pPr marL="800100" lvl="1" indent="-342900" algn="just">
              <a:spcBef>
                <a:spcPts val="600"/>
              </a:spcBef>
              <a:buFont typeface="Arial" panose="020B0604020202020204" pitchFamily="34" charset="0"/>
              <a:buChar char="•"/>
            </a:pPr>
            <a:r>
              <a:rPr lang="mn-MN" sz="2200" i="1" dirty="0">
                <a:effectLst/>
                <a:latin typeface="Segoe UI" panose="020B0502040204020203" pitchFamily="34" charset="0"/>
                <a:ea typeface="Calibri" panose="020F0502020204030204" pitchFamily="34" charset="0"/>
                <a:cs typeface="Segoe UI" panose="020B0502040204020203" pitchFamily="34" charset="0"/>
              </a:rPr>
              <a:t>Синтакс</a:t>
            </a:r>
            <a:r>
              <a:rPr lang="en-US" sz="2200" i="1"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Ихэвчлэн контекст-хамааралгүй дүрмээр дүрслэх боломжтой</a:t>
            </a:r>
          </a:p>
          <a:p>
            <a:pPr marL="800100" lvl="1" indent="-342900" algn="just">
              <a:spcBef>
                <a:spcPts val="600"/>
              </a:spcBef>
              <a:buFont typeface="Arial" panose="020B0604020202020204" pitchFamily="34" charset="0"/>
              <a:buChar char="•"/>
            </a:pPr>
            <a:r>
              <a:rPr lang="mn-MN" sz="2200" i="1" dirty="0">
                <a:effectLst/>
                <a:latin typeface="Segoe UI" panose="020B0502040204020203" pitchFamily="34" charset="0"/>
                <a:ea typeface="Calibri" panose="020F0502020204030204" pitchFamily="34" charset="0"/>
                <a:cs typeface="Segoe UI" panose="020B0502040204020203" pitchFamily="34" charset="0"/>
              </a:rPr>
              <a:t>Статик семантик</a:t>
            </a:r>
            <a:r>
              <a:rPr lang="en-US" sz="2200" i="1"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статик үндэслэл дээр программын текст ашиглан шалгах боломжтой контекст хамааралтай шаардлагаар дүрслэх боломжтой. </a:t>
            </a:r>
          </a:p>
          <a:p>
            <a:pPr marL="800100" lvl="1" indent="-342900" algn="just">
              <a:spcBef>
                <a:spcPts val="600"/>
              </a:spcBef>
              <a:buFont typeface="Arial" panose="020B0604020202020204" pitchFamily="34" charset="0"/>
              <a:buChar char="•"/>
            </a:pPr>
            <a:r>
              <a:rPr lang="mn-MN" sz="2200" i="1" dirty="0">
                <a:effectLst/>
                <a:latin typeface="Segoe UI" panose="020B0502040204020203" pitchFamily="34" charset="0"/>
                <a:ea typeface="Calibri" panose="020F0502020204030204" pitchFamily="34" charset="0"/>
                <a:cs typeface="Segoe UI" panose="020B0502040204020203" pitchFamily="34" charset="0"/>
              </a:rPr>
              <a:t>Динамик семантик:</a:t>
            </a:r>
            <a:r>
              <a:rPr lang="mn-MN" sz="2200" dirty="0">
                <a:effectLst/>
                <a:latin typeface="Segoe UI" panose="020B0502040204020203" pitchFamily="34" charset="0"/>
                <a:ea typeface="Calibri" panose="020F0502020204030204" pitchFamily="34" charset="0"/>
                <a:cs typeface="Segoe UI" panose="020B0502040204020203" pitchFamily="34" charset="0"/>
              </a:rPr>
              <a:t> программ биелэгдэх үеийн бүх зүйлийг хэлдэг.</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Контекст-хамааралгүй ба контекст-хамааралтай синтакс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Ялгаа нь контекст-хамааралгүй хэлзүйн хүчин чадлаас хамаарна.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Синтакс ба семантикийн ялгаа нь үргэлж тодорхой байдаггүй. </a:t>
            </a:r>
            <a:endParaRPr lang="en-US" sz="22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971B88E1-8972-4051-BB64-579E8468A59B}"/>
              </a:ext>
            </a:extLst>
          </p:cNvPr>
          <p:cNvSpPr/>
          <p:nvPr/>
        </p:nvSpPr>
        <p:spPr bwMode="auto">
          <a:xfrm>
            <a:off x="2720762" y="444279"/>
            <a:ext cx="2621402"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F39A18E1-6FC5-4622-B5BB-09FD0E356701}"/>
              </a:ext>
            </a:extLst>
          </p:cNvPr>
          <p:cNvSpPr/>
          <p:nvPr/>
        </p:nvSpPr>
        <p:spPr bwMode="auto">
          <a:xfrm>
            <a:off x="669915" y="444279"/>
            <a:ext cx="4604155"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CONTEXTUAL SYNTACTIC CONSTRAINTS</a:t>
            </a:r>
            <a:endParaRPr lang="mn-MN" b="1"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064C0636-F4E0-4B01-9C0C-AA5ECFE2448C}"/>
              </a:ext>
            </a:extLst>
          </p:cNvPr>
          <p:cNvPicPr/>
          <p:nvPr/>
        </p:nvPicPr>
        <p:blipFill>
          <a:blip r:embed="rId3"/>
          <a:stretch>
            <a:fillRect/>
          </a:stretch>
        </p:blipFill>
        <p:spPr>
          <a:xfrm>
            <a:off x="5266132" y="4716445"/>
            <a:ext cx="1659735" cy="1067386"/>
          </a:xfrm>
          <a:prstGeom prst="rect">
            <a:avLst/>
          </a:prstGeom>
        </p:spPr>
      </p:pic>
      <p:sp>
        <p:nvSpPr>
          <p:cNvPr id="8" name="TextBox 7">
            <a:extLst>
              <a:ext uri="{FF2B5EF4-FFF2-40B4-BE49-F238E27FC236}">
                <a16:creationId xmlns:a16="http://schemas.microsoft.com/office/drawing/2014/main" id="{1C7CB907-E63B-4414-84BF-5179E651334F}"/>
              </a:ext>
            </a:extLst>
          </p:cNvPr>
          <p:cNvSpPr txBox="1"/>
          <p:nvPr/>
        </p:nvSpPr>
        <p:spPr>
          <a:xfrm>
            <a:off x="3048000" y="5982834"/>
            <a:ext cx="6096000" cy="430887"/>
          </a:xfrm>
          <a:prstGeom prst="rect">
            <a:avLst/>
          </a:prstGeom>
          <a:noFill/>
        </p:spPr>
        <p:txBody>
          <a:bodyPr wrap="square">
            <a:spAutoFit/>
          </a:bodyPr>
          <a:lstStyle/>
          <a:p>
            <a:pPr algn="ctr"/>
            <a:r>
              <a:rPr lang="mn-MN" sz="2200" i="1" dirty="0">
                <a:latin typeface="Segoe UI" panose="020B0502040204020203" pitchFamily="34" charset="0"/>
                <a:cs typeface="Segoe UI" panose="020B0502040204020203" pitchFamily="34" charset="0"/>
              </a:rPr>
              <a:t>0-д хуваагдах боломжтой програм</a:t>
            </a:r>
            <a:endParaRPr lang="en-US" sz="2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6712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320224-D6D6-48D0-AB4A-490C02DC0B41}"/>
              </a:ext>
            </a:extLst>
          </p:cNvPr>
          <p:cNvGrpSpPr/>
          <p:nvPr/>
        </p:nvGrpSpPr>
        <p:grpSpPr>
          <a:xfrm>
            <a:off x="335902" y="64482"/>
            <a:ext cx="11113168" cy="6729036"/>
            <a:chOff x="0" y="3"/>
            <a:chExt cx="11113168" cy="6729036"/>
          </a:xfrm>
        </p:grpSpPr>
        <p:pic>
          <p:nvPicPr>
            <p:cNvPr id="7" name="Picture 6">
              <a:extLst>
                <a:ext uri="{FF2B5EF4-FFF2-40B4-BE49-F238E27FC236}">
                  <a16:creationId xmlns:a16="http://schemas.microsoft.com/office/drawing/2014/main" id="{9AE4E276-F4DD-4850-9262-24BEFFCF8944}"/>
                </a:ext>
              </a:extLst>
            </p:cNvPr>
            <p:cNvPicPr/>
            <p:nvPr/>
          </p:nvPicPr>
          <p:blipFill rotWithShape="1">
            <a:blip r:embed="rId3"/>
            <a:srcRect b="37712"/>
            <a:stretch/>
          </p:blipFill>
          <p:spPr>
            <a:xfrm>
              <a:off x="0" y="3"/>
              <a:ext cx="6932642" cy="6729036"/>
            </a:xfrm>
            <a:prstGeom prst="rect">
              <a:avLst/>
            </a:prstGeom>
          </p:spPr>
        </p:pic>
        <p:pic>
          <p:nvPicPr>
            <p:cNvPr id="8" name="Picture 7">
              <a:extLst>
                <a:ext uri="{FF2B5EF4-FFF2-40B4-BE49-F238E27FC236}">
                  <a16:creationId xmlns:a16="http://schemas.microsoft.com/office/drawing/2014/main" id="{6CE526DF-03F3-4CA2-804B-9CD32E453D83}"/>
                </a:ext>
              </a:extLst>
            </p:cNvPr>
            <p:cNvPicPr/>
            <p:nvPr/>
          </p:nvPicPr>
          <p:blipFill rotWithShape="1">
            <a:blip r:embed="rId3"/>
            <a:srcRect l="59081" t="62807"/>
            <a:stretch/>
          </p:blipFill>
          <p:spPr>
            <a:xfrm>
              <a:off x="8389630" y="2871349"/>
              <a:ext cx="2723538" cy="3857690"/>
            </a:xfrm>
            <a:prstGeom prst="rect">
              <a:avLst/>
            </a:prstGeom>
          </p:spPr>
        </p:pic>
        <p:cxnSp>
          <p:nvCxnSpPr>
            <p:cNvPr id="3" name="Straight Connector 2">
              <a:extLst>
                <a:ext uri="{FF2B5EF4-FFF2-40B4-BE49-F238E27FC236}">
                  <a16:creationId xmlns:a16="http://schemas.microsoft.com/office/drawing/2014/main" id="{AA4EF858-00E3-4F24-A67D-E8DFFE3268A6}"/>
                </a:ext>
              </a:extLst>
            </p:cNvPr>
            <p:cNvCxnSpPr>
              <a:cxnSpLocks/>
            </p:cNvCxnSpPr>
            <p:nvPr/>
          </p:nvCxnSpPr>
          <p:spPr>
            <a:xfrm>
              <a:off x="5561045" y="6729039"/>
              <a:ext cx="2304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2F8966-8791-4CD5-A057-EDB8DEB38C26}"/>
                </a:ext>
              </a:extLst>
            </p:cNvPr>
            <p:cNvCxnSpPr>
              <a:cxnSpLocks/>
            </p:cNvCxnSpPr>
            <p:nvPr/>
          </p:nvCxnSpPr>
          <p:spPr>
            <a:xfrm flipV="1">
              <a:off x="7865566" y="2871346"/>
              <a:ext cx="1931077" cy="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3D36EB-F910-4F02-8925-81EEAAA8C044}"/>
                </a:ext>
              </a:extLst>
            </p:cNvPr>
            <p:cNvCxnSpPr>
              <a:cxnSpLocks/>
            </p:cNvCxnSpPr>
            <p:nvPr/>
          </p:nvCxnSpPr>
          <p:spPr>
            <a:xfrm>
              <a:off x="7865566" y="2871349"/>
              <a:ext cx="0" cy="3857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20" name="标题 1">
            <a:extLst>
              <a:ext uri="{FF2B5EF4-FFF2-40B4-BE49-F238E27FC236}">
                <a16:creationId xmlns:a16="http://schemas.microsoft.com/office/drawing/2014/main" id="{91BA9CE9-3B0D-4EE4-9B0C-736899581E40}"/>
              </a:ext>
            </a:extLst>
          </p:cNvPr>
          <p:cNvSpPr txBox="1">
            <a:spLocks/>
          </p:cNvSpPr>
          <p:nvPr/>
        </p:nvSpPr>
        <p:spPr>
          <a:xfrm>
            <a:off x="1200150" y="444279"/>
            <a:ext cx="1032033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chemeClr val="accent5">
                    <a:lumMod val="50000"/>
                  </a:schemeClr>
                </a:solidFill>
                <a:latin typeface="Segoe UI Light" panose="020B0502040204020203" pitchFamily="34" charset="0"/>
                <a:cs typeface="Segoe UI Light" panose="020B0502040204020203" pitchFamily="34" charset="0"/>
              </a:rPr>
              <a:t>Компилятор</a:t>
            </a:r>
          </a:p>
        </p:txBody>
      </p:sp>
      <p:sp>
        <p:nvSpPr>
          <p:cNvPr id="21" name="ïṩḻïďè">
            <a:extLst>
              <a:ext uri="{FF2B5EF4-FFF2-40B4-BE49-F238E27FC236}">
                <a16:creationId xmlns:a16="http://schemas.microsoft.com/office/drawing/2014/main" id="{23433A69-2413-4AF9-8722-4A1F2702FA27}"/>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2" name="ïṩḻïďè">
            <a:extLst>
              <a:ext uri="{FF2B5EF4-FFF2-40B4-BE49-F238E27FC236}">
                <a16:creationId xmlns:a16="http://schemas.microsoft.com/office/drawing/2014/main" id="{EE87DA95-D5FA-495F-A7D5-AD6E5C7412DC}"/>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cxnSp>
        <p:nvCxnSpPr>
          <p:cNvPr id="24" name="Straight Connector 23">
            <a:extLst>
              <a:ext uri="{FF2B5EF4-FFF2-40B4-BE49-F238E27FC236}">
                <a16:creationId xmlns:a16="http://schemas.microsoft.com/office/drawing/2014/main" id="{3BE11EC2-EF6B-4596-9B5F-492252374F0B}"/>
              </a:ext>
            </a:extLst>
          </p:cNvPr>
          <p:cNvCxnSpPr>
            <a:cxnSpLocks/>
          </p:cNvCxnSpPr>
          <p:nvPr/>
        </p:nvCxnSpPr>
        <p:spPr>
          <a:xfrm flipH="1">
            <a:off x="669917" y="1026367"/>
            <a:ext cx="39114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22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Лексик шинжилгээ буюу </a:t>
            </a:r>
            <a:r>
              <a:rPr lang="en-US" dirty="0">
                <a:solidFill>
                  <a:schemeClr val="accent5">
                    <a:lumMod val="50000"/>
                  </a:schemeClr>
                </a:solidFill>
                <a:latin typeface="Segoe UI Light" panose="020B0502040204020203" pitchFamily="34" charset="0"/>
                <a:cs typeface="Segoe UI Light" panose="020B0502040204020203" pitchFamily="34" charset="0"/>
              </a:rPr>
              <a:t>Scanning</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1E99D1-C32D-4E3F-B765-827B46FCF7F8}"/>
                  </a:ext>
                </a:extLst>
              </p:cNvPr>
              <p:cNvSpPr txBox="1"/>
              <p:nvPr/>
            </p:nvSpPr>
            <p:spPr>
              <a:xfrm>
                <a:off x="669915" y="1147195"/>
                <a:ext cx="10850568" cy="5539978"/>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Программын тэмдэглэгээнүүдийг (тэмдэгтүүдийг) оролтоос дараалан уншиж, токен буюу утга агуулга бүхий логик нэгж болгон бүлэглэнэ</a:t>
                </a:r>
              </a:p>
              <a:p>
                <a:pPr marL="800100" lvl="1" indent="-342900" algn="just">
                  <a:spcBef>
                    <a:spcPts val="600"/>
                  </a:spcBef>
                  <a:buFont typeface="Arial" panose="020B0604020202020204" pitchFamily="34" charset="0"/>
                  <a:buChar char="•"/>
                </a:pPr>
                <a14:m>
                  <m:oMath xmlns:m="http://schemas.openxmlformats.org/officeDocument/2006/math">
                    <m:r>
                      <a:rPr lang="en-US" sz="2200" i="1" dirty="0" smtClean="0">
                        <a:effectLst/>
                        <a:latin typeface="Cambria Math" panose="02040503050406030204" pitchFamily="18" charset="0"/>
                        <a:ea typeface="Calibri" panose="020F0502020204030204" pitchFamily="34" charset="0"/>
                        <a:cs typeface="Segoe UI" panose="020B0502040204020203" pitchFamily="34" charset="0"/>
                      </a:rPr>
                      <m:t>𝑥</m:t>
                    </m:r>
                    <m:r>
                      <a:rPr lang="en-US" sz="2200" i="1" dirty="0" smtClean="0">
                        <a:effectLst/>
                        <a:latin typeface="Cambria Math" panose="02040503050406030204" pitchFamily="18" charset="0"/>
                        <a:ea typeface="Calibri" panose="020F0502020204030204" pitchFamily="34" charset="0"/>
                        <a:cs typeface="Segoe UI" panose="020B0502040204020203" pitchFamily="34" charset="0"/>
                      </a:rPr>
                      <m:t>=1+</m:t>
                    </m:r>
                    <m:r>
                      <m:rPr>
                        <m:sty m:val="p"/>
                      </m:rPr>
                      <a:rPr lang="en-US" sz="2200" i="0" dirty="0" smtClean="0">
                        <a:effectLst/>
                        <a:latin typeface="Cambria Math" panose="02040503050406030204" pitchFamily="18" charset="0"/>
                        <a:ea typeface="Calibri" panose="020F0502020204030204" pitchFamily="34" charset="0"/>
                        <a:cs typeface="Segoe UI" panose="020B0502040204020203" pitchFamily="34" charset="0"/>
                      </a:rPr>
                      <m:t>foo</m:t>
                    </m:r>
                    <m:r>
                      <a:rPr lang="en-US" sz="2200" b="0" i="1" dirty="0" smtClean="0">
                        <a:effectLst/>
                        <a:latin typeface="Cambria Math" panose="02040503050406030204" pitchFamily="18" charset="0"/>
                        <a:ea typeface="Calibri" panose="020F0502020204030204" pitchFamily="34" charset="0"/>
                        <a:cs typeface="Segoe UI" panose="020B0502040204020203" pitchFamily="34" charset="0"/>
                      </a:rPr>
                      <m:t>++;</m:t>
                    </m:r>
                  </m:oMath>
                </a14:m>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7 токен болно. </a:t>
                </a:r>
                <a:r>
                  <a:rPr lang="en-US" sz="2200" dirty="0">
                    <a:effectLst/>
                    <a:latin typeface="Segoe UI" panose="020B0502040204020203" pitchFamily="34" charset="0"/>
                    <a:ea typeface="Calibri" panose="020F0502020204030204" pitchFamily="34" charset="0"/>
                    <a:cs typeface="Segoe UI" panose="020B0502040204020203" pitchFamily="34" charset="0"/>
                  </a:rPr>
                  <a:t>C</a:t>
                </a:r>
                <a:r>
                  <a:rPr lang="mn-MN" sz="2200" dirty="0">
                    <a:effectLst/>
                    <a:latin typeface="Segoe UI" panose="020B0502040204020203" pitchFamily="34" charset="0"/>
                    <a:ea typeface="Calibri" panose="020F0502020204030204" pitchFamily="34" charset="0"/>
                    <a:cs typeface="Segoe UI" panose="020B0502040204020203" pitchFamily="34" charset="0"/>
                  </a:rPr>
                  <a:t>/</a:t>
                </a:r>
                <a:r>
                  <a:rPr lang="en-US" sz="2200" dirty="0">
                    <a:effectLst/>
                    <a:latin typeface="Segoe UI" panose="020B0502040204020203" pitchFamily="34" charset="0"/>
                    <a:ea typeface="Calibri" panose="020F0502020204030204" pitchFamily="34" charset="0"/>
                    <a:cs typeface="Segoe UI" panose="020B0502040204020203" pitchFamily="34" charset="0"/>
                  </a:rPr>
                  <a:t>Java lexical analyzer)</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Чухал токенууд: хэлний тусгай үгс (</a:t>
                </a:r>
                <a:r>
                  <a:rPr lang="en-US" sz="2200" dirty="0">
                    <a:effectLst/>
                    <a:latin typeface="Bahnschrift" panose="020B0502040204020203" pitchFamily="34" charset="0"/>
                    <a:ea typeface="Calibri" panose="020F0502020204030204" pitchFamily="34" charset="0"/>
                    <a:cs typeface="Segoe UI" panose="020B0502040204020203" pitchFamily="34" charset="0"/>
                  </a:rPr>
                  <a:t>for, if, else </a:t>
                </a:r>
                <a:r>
                  <a:rPr lang="mn-MN" sz="2200" dirty="0">
                    <a:effectLst/>
                    <a:latin typeface="Segoe UI" panose="020B0502040204020203" pitchFamily="34" charset="0"/>
                    <a:ea typeface="Calibri" panose="020F0502020204030204" pitchFamily="34" charset="0"/>
                    <a:cs typeface="Segoe UI" panose="020B0502040204020203" pitchFamily="34" charset="0"/>
                  </a:rPr>
                  <a:t>г.м), операторууд, нээх ба хаах хаалтууд (</a:t>
                </a:r>
                <a:r>
                  <a:rPr lang="en-US" sz="2200" dirty="0">
                    <a:effectLst/>
                    <a:latin typeface="Segoe UI" panose="020B0502040204020203" pitchFamily="34" charset="0"/>
                    <a:ea typeface="Calibri" panose="020F0502020204030204" pitchFamily="34" charset="0"/>
                    <a:cs typeface="Segoe UI" panose="020B0502040204020203" pitchFamily="34" charset="0"/>
                  </a:rPr>
                  <a:t>C/Java </a:t>
                </a:r>
                <a:r>
                  <a:rPr lang="mn-MN" sz="2200" dirty="0">
                    <a:effectLst/>
                    <a:latin typeface="Segoe UI" panose="020B0502040204020203" pitchFamily="34" charset="0"/>
                    <a:ea typeface="Calibri" panose="020F0502020204030204" pitchFamily="34" charset="0"/>
                    <a:cs typeface="Segoe UI" panose="020B0502040204020203" pitchFamily="34" charset="0"/>
                  </a:rPr>
                  <a:t>хэл дээрх </a:t>
                </a:r>
                <a:r>
                  <a:rPr lang="mn-MN" sz="2200" dirty="0">
                    <a:latin typeface="Bahnschrift"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ба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a:t>
                </a:r>
                <a:r>
                  <a:rPr lang="en-US" sz="2200" dirty="0">
                    <a:effectLst/>
                    <a:latin typeface="Segoe UI" panose="020B0502040204020203" pitchFamily="34" charset="0"/>
                    <a:ea typeface="Calibri" panose="020F0502020204030204" pitchFamily="34" charset="0"/>
                    <a:cs typeface="Segoe UI" panose="020B0502040204020203" pitchFamily="34" charset="0"/>
                  </a:rPr>
                  <a:t>Python </a:t>
                </a:r>
                <a:r>
                  <a:rPr lang="mn-MN" sz="2200" dirty="0">
                    <a:effectLst/>
                    <a:latin typeface="Segoe UI" panose="020B0502040204020203" pitchFamily="34" charset="0"/>
                    <a:ea typeface="Calibri" panose="020F0502020204030204" pitchFamily="34" charset="0"/>
                    <a:cs typeface="Segoe UI" panose="020B0502040204020203" pitchFamily="34" charset="0"/>
                  </a:rPr>
                  <a:t>хэлний догол мөр г.м).</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Лексик шинжилгээ (эсвэл сканнердах) </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a:t>
                </a:r>
                <a:r>
                  <a:rPr lang="mn-MN" sz="2200" dirty="0">
                    <a:effectLst/>
                    <a:latin typeface="Segoe UI" panose="020B0502040204020203" pitchFamily="34" charset="0"/>
                    <a:ea typeface="Calibri" panose="020F0502020204030204" pitchFamily="34" charset="0"/>
                    <a:cs typeface="Segoe UI" panose="020B0502040204020203" pitchFamily="34" charset="0"/>
                  </a:rPr>
                  <a:t>ролт дээр зүүн-баруун сканыг нэг удаа хийж токенуудыг танина.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Жишээнд токен дарааллыг хараахан шалгаагүй </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хаалтны тэнцвэр</a:t>
                </a:r>
                <a:r>
                  <a:rPr lang="en-US"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Үндсэн хэрэгсэл нь үүсгэгч хэлзүйн тусгай анги (регуляр хэлзүй). </a:t>
                </a: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Тайлбар толины </a:t>
                </a:r>
                <a:r>
                  <a:rPr lang="en-US" sz="2400" dirty="0">
                    <a:effectLst/>
                    <a:latin typeface="Segoe UI" panose="020B0502040204020203" pitchFamily="34" charset="0"/>
                    <a:ea typeface="Calibri" panose="020F0502020204030204" pitchFamily="34" charset="0"/>
                    <a:cs typeface="Segoe UI" panose="020B0502040204020203" pitchFamily="34" charset="0"/>
                  </a:rPr>
                  <a:t>(lexicon)</a:t>
                </a:r>
                <a:r>
                  <a:rPr lang="mn-MN" sz="2400" dirty="0">
                    <a:effectLst/>
                    <a:latin typeface="Segoe UI" panose="020B0502040204020203" pitchFamily="34" charset="0"/>
                    <a:ea typeface="Calibri" panose="020F0502020204030204" pitchFamily="34" charset="0"/>
                    <a:cs typeface="Segoe UI" panose="020B0502040204020203" pitchFamily="34" charset="0"/>
                  </a:rPr>
                  <a:t> элементийг дүрслэхэд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Элементийг үр дүнтэй олж мэдрэх хэрэгцээ </a:t>
                </a:r>
              </a:p>
              <a:p>
                <a:pPr marL="800100" lvl="1" indent="-342900" algn="just">
                  <a:spcBef>
                    <a:spcPts val="600"/>
                  </a:spcBef>
                  <a:buFont typeface="Arial" panose="020B0604020202020204" pitchFamily="34" charset="0"/>
                  <a:buChar char="•"/>
                </a:pPr>
                <a:r>
                  <a:rPr lang="en-US" sz="2200" dirty="0">
                    <a:effectLst/>
                    <a:latin typeface="Segoe UI" panose="020B0502040204020203" pitchFamily="34" charset="0"/>
                    <a:ea typeface="Calibri" panose="020F0502020204030204" pitchFamily="34" charset="0"/>
                    <a:cs typeface="Segoe UI" panose="020B0502040204020203" pitchFamily="34" charset="0"/>
                  </a:rPr>
                  <a:t>PL-</a:t>
                </a:r>
                <a:r>
                  <a:rPr lang="mn-MN" sz="2200" dirty="0">
                    <a:effectLst/>
                    <a:latin typeface="Segoe UI" panose="020B0502040204020203" pitchFamily="34" charset="0"/>
                    <a:ea typeface="Calibri" panose="020F0502020204030204" pitchFamily="34" charset="0"/>
                    <a:cs typeface="Segoe UI" panose="020B0502040204020203" pitchFamily="34" charset="0"/>
                  </a:rPr>
                  <a:t>ий тайлбар толь хязгааргүй тооны элементтэй байж болно</a:t>
                </a:r>
              </a:p>
              <a:p>
                <a:pPr marL="1257300" lvl="2"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Ердийн толь бичгийн шиг энгийн жагсаалт хангалтгүй </a:t>
                </a:r>
              </a:p>
            </p:txBody>
          </p:sp>
        </mc:Choice>
        <mc:Fallback xmlns="">
          <p:sp>
            <p:nvSpPr>
              <p:cNvPr id="6" name="TextBox 5">
                <a:extLst>
                  <a:ext uri="{FF2B5EF4-FFF2-40B4-BE49-F238E27FC236}">
                    <a16:creationId xmlns:a16="http://schemas.microsoft.com/office/drawing/2014/main" id="{501E99D1-C32D-4E3F-B765-827B46FCF7F8}"/>
                  </a:ext>
                </a:extLst>
              </p:cNvPr>
              <p:cNvSpPr txBox="1">
                <a:spLocks noRot="1" noChangeAspect="1" noMove="1" noResize="1" noEditPoints="1" noAdjustHandles="1" noChangeArrowheads="1" noChangeShapeType="1" noTextEdit="1"/>
              </p:cNvSpPr>
              <p:nvPr/>
            </p:nvSpPr>
            <p:spPr>
              <a:xfrm>
                <a:off x="669915" y="1147195"/>
                <a:ext cx="10850568" cy="5539978"/>
              </a:xfrm>
              <a:prstGeom prst="rect">
                <a:avLst/>
              </a:prstGeom>
              <a:blipFill>
                <a:blip r:embed="rId3"/>
                <a:stretch>
                  <a:fillRect l="-787" t="-770" r="-843" b="-1430"/>
                </a:stretch>
              </a:blipFill>
            </p:spPr>
            <p:txBody>
              <a:bodyPr/>
              <a:lstStyle/>
              <a:p>
                <a:r>
                  <a:rPr lang="en-US">
                    <a:noFill/>
                  </a:rPr>
                  <a:t> </a:t>
                </a:r>
              </a:p>
            </p:txBody>
          </p:sp>
        </mc:Fallback>
      </mc:AlternateContent>
    </p:spTree>
    <p:extLst>
      <p:ext uri="{BB962C8B-B14F-4D97-AF65-F5344CB8AC3E}">
        <p14:creationId xmlns:p14="http://schemas.microsoft.com/office/powerpoint/2010/main" val="3112674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0D5B64-2CC3-4F14-BE4B-C09681B813EC}"/>
              </a:ext>
            </a:extLst>
          </p:cNvPr>
          <p:cNvSpPr txBox="1"/>
          <p:nvPr/>
        </p:nvSpPr>
        <p:spPr>
          <a:xfrm>
            <a:off x="670716" y="1135726"/>
            <a:ext cx="10850568" cy="5463034"/>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Токен жагсаалтад зориулсан гаргалгааны модыг бүтээхийг оролддог.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Навч бүр нь токен</a:t>
            </a:r>
            <a:r>
              <a:rPr lang="mn-MN" sz="2200" dirty="0">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зүүн-баруун уншихад зөв хэллэг (эсвэл терминал) үүсгнэ. </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12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Гаргалгааны модыг бүтээх боломжгүй байж болно.</a:t>
            </a:r>
            <a:r>
              <a:rPr lang="mn-MN" sz="2200" dirty="0">
                <a:effectLst/>
                <a:latin typeface="Segoe UI" panose="020B0502040204020203" pitchFamily="34" charset="0"/>
                <a:ea typeface="Calibri" panose="020F0502020204030204" pitchFamily="34" charset="0"/>
                <a:cs typeface="Segoe UI" panose="020B0502040204020203" pitchFamily="34" charset="0"/>
              </a:rPr>
              <a:t>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Оролтын тэмдэг мөр хэлзүйн үүднээс буруу байх.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Энэ тохиолдолд задлан шинжлэгч алдааг мэдээлж, компиляцыг зогсооно. </a:t>
            </a:r>
          </a:p>
        </p:txBody>
      </p:sp>
      <p:pic>
        <p:nvPicPr>
          <p:cNvPr id="12" name="Picture 11">
            <a:extLst>
              <a:ext uri="{FF2B5EF4-FFF2-40B4-BE49-F238E27FC236}">
                <a16:creationId xmlns:a16="http://schemas.microsoft.com/office/drawing/2014/main" id="{23FBA4CC-09A9-442E-847D-9473C006F7E7}"/>
              </a:ext>
            </a:extLst>
          </p:cNvPr>
          <p:cNvPicPr/>
          <p:nvPr/>
        </p:nvPicPr>
        <p:blipFill>
          <a:blip r:embed="rId3">
            <a:duotone>
              <a:prstClr val="black"/>
              <a:schemeClr val="accent4">
                <a:tint val="45000"/>
                <a:satMod val="400000"/>
              </a:schemeClr>
            </a:duotone>
          </a:blip>
          <a:stretch>
            <a:fillRect/>
          </a:stretch>
        </p:blipFill>
        <p:spPr>
          <a:xfrm>
            <a:off x="2231617" y="2136992"/>
            <a:ext cx="6766782" cy="2977933"/>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Синтакс шинжилгээ</a:t>
            </a:r>
            <a:r>
              <a:rPr lang="en-US" dirty="0">
                <a:solidFill>
                  <a:schemeClr val="accent5">
                    <a:lumMod val="50000"/>
                  </a:schemeClr>
                </a:solidFill>
                <a:latin typeface="Segoe UI Light" panose="020B0502040204020203" pitchFamily="34" charset="0"/>
                <a:cs typeface="Segoe UI Light" panose="020B0502040204020203" pitchFamily="34" charset="0"/>
              </a:rPr>
              <a:t> </a:t>
            </a:r>
            <a:r>
              <a:rPr lang="mn-MN" dirty="0">
                <a:solidFill>
                  <a:schemeClr val="accent5">
                    <a:lumMod val="50000"/>
                  </a:schemeClr>
                </a:solidFill>
                <a:latin typeface="Segoe UI Light" panose="020B0502040204020203" pitchFamily="34" charset="0"/>
                <a:cs typeface="Segoe UI Light" panose="020B0502040204020203" pitchFamily="34" charset="0"/>
              </a:rPr>
              <a:t>буюу </a:t>
            </a:r>
            <a:r>
              <a:rPr lang="en-US" dirty="0">
                <a:solidFill>
                  <a:schemeClr val="accent5">
                    <a:lumMod val="50000"/>
                  </a:schemeClr>
                </a:solidFill>
                <a:latin typeface="Segoe UI Light" panose="020B0502040204020203" pitchFamily="34" charset="0"/>
                <a:cs typeface="Segoe UI Light" panose="020B0502040204020203" pitchFamily="34" charset="0"/>
              </a:rPr>
              <a:t>Parser</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4" name="TextBox 13">
            <a:extLst>
              <a:ext uri="{FF2B5EF4-FFF2-40B4-BE49-F238E27FC236}">
                <a16:creationId xmlns:a16="http://schemas.microsoft.com/office/drawing/2014/main" id="{2447CC50-64EC-4E83-BE4F-7BC1AA45E20D}"/>
              </a:ext>
            </a:extLst>
          </p:cNvPr>
          <p:cNvSpPr txBox="1"/>
          <p:nvPr/>
        </p:nvSpPr>
        <p:spPr>
          <a:xfrm>
            <a:off x="9204771" y="4006929"/>
            <a:ext cx="1792395" cy="1107996"/>
          </a:xfrm>
          <a:prstGeom prst="rect">
            <a:avLst/>
          </a:prstGeom>
          <a:noFill/>
        </p:spPr>
        <p:txBody>
          <a:bodyPr wrap="square">
            <a:spAutoFit/>
          </a:bodyPr>
          <a:lstStyle/>
          <a:p>
            <a:pPr>
              <a:spcBef>
                <a:spcPts val="600"/>
              </a:spcBef>
            </a:pPr>
            <a:r>
              <a:rPr lang="mn-MN" sz="2200" i="1" dirty="0">
                <a:latin typeface="Segoe UI" panose="020B0502040204020203" pitchFamily="34" charset="0"/>
                <a:ea typeface="Calibri" panose="020F0502020204030204" pitchFamily="34" charset="0"/>
                <a:cs typeface="Segoe UI" panose="020B0502040204020203" pitchFamily="34" charset="0"/>
              </a:rPr>
              <a:t>Х</a:t>
            </a:r>
            <a:r>
              <a:rPr lang="mn-MN" sz="2200" i="1" dirty="0">
                <a:effectLst/>
                <a:latin typeface="Segoe UI" panose="020B0502040204020203" pitchFamily="34" charset="0"/>
                <a:ea typeface="Calibri" panose="020F0502020204030204" pitchFamily="34" charset="0"/>
                <a:cs typeface="Segoe UI" panose="020B0502040204020203" pitchFamily="34" charset="0"/>
              </a:rPr>
              <a:t>элзүйн гаргалгааны мод</a:t>
            </a:r>
            <a:endParaRPr lang="mn-MN" sz="2200" i="1" u="sng"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428437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Семантик шинжилгээ</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669917" y="1134704"/>
            <a:ext cx="10850566" cy="5477240"/>
          </a:xfrm>
          <a:prstGeom prst="rect">
            <a:avLst/>
          </a:prstGeom>
        </p:spPr>
        <p:txBody>
          <a:bodyPr vert="horz" lIns="91440" tIns="45720" rIns="91440" bIns="45720" rtlCol="0">
            <a:normAutofit fontScale="925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Гаралгааны мод (оролтын тэмдэгт мөрийн зөв синтакстай болохыг төлөөлдөг) нь хэлний янз бүрийн контекст дээр суурилсан шаардлагыг шалгадаг.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Бидний харж байгаагаар энэ хэсэгт зарлагаа, төрөл, функцийн параметрийн тоо гэх мэтийг боловсруулдаг.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Эдгээр шалгалтыг хийснээр гаргалгааны модыг тэдгээрээс олж авсан мэдээллээр </a:t>
            </a:r>
            <a:r>
              <a:rPr lang="mn-MN" altLang="en-US" sz="2400" b="1" i="1" dirty="0">
                <a:latin typeface="Segoe UI" panose="020B0502040204020203" pitchFamily="34" charset="0"/>
                <a:cs typeface="Segoe UI" panose="020B0502040204020203" pitchFamily="34" charset="0"/>
              </a:rPr>
              <a:t>баяжуулж</a:t>
            </a:r>
            <a:r>
              <a:rPr lang="mn-MN" altLang="en-US" sz="2400" dirty="0">
                <a:latin typeface="Segoe UI" panose="020B0502040204020203" pitchFamily="34" charset="0"/>
                <a:cs typeface="Segoe UI" panose="020B0502040204020203" pitchFamily="34" charset="0"/>
              </a:rPr>
              <a:t>, шинэ бүтэц бий болдог.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Жишээлбэл, хувьсагчийн танигчийн токен бүр нь төрөл, зарласан байрлал болон бусад хэрэгтэй мэдээлэлтэй холбогдсон байна</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Ашиггүй давхардлаас зайлсхийхийн тулд энэ мэдээллийг ерөнхийдөө гаргалгааны модны гадна тусдаа бүтцэд цуглуулдаг.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Эдгээр бүтцийн дотроос танигчийн талаарх мэдээллийг цуглуулдаг бүтцийг </a:t>
            </a:r>
            <a:r>
              <a:rPr lang="mn-MN" altLang="en-US" sz="2400" i="1" u="sng" dirty="0">
                <a:latin typeface="Segoe UI" panose="020B0502040204020203" pitchFamily="34" charset="0"/>
                <a:cs typeface="Segoe UI" panose="020B0502040204020203" pitchFamily="34" charset="0"/>
              </a:rPr>
              <a:t>тэмдэгээний хүснэгт </a:t>
            </a:r>
            <a:r>
              <a:rPr lang="en-US" altLang="en-US" sz="2400" i="1" u="sng" dirty="0">
                <a:latin typeface="Segoe UI" panose="020B0502040204020203" pitchFamily="34" charset="0"/>
                <a:cs typeface="Segoe UI" panose="020B0502040204020203" pitchFamily="34" charset="0"/>
              </a:rPr>
              <a:t>(symbol table)</a:t>
            </a:r>
            <a:r>
              <a:rPr lang="mn-MN" altLang="en-US" sz="2400" dirty="0">
                <a:latin typeface="Segoe UI" panose="020B0502040204020203" pitchFamily="34" charset="0"/>
                <a:cs typeface="Segoe UI" panose="020B0502040204020203" pitchFamily="34" charset="0"/>
              </a:rPr>
              <a:t> гэж нэрлэдэг.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Тэмдэглэгээний хүснэгт нь залгамжлагч үе шатуудад чухал үүрэг гүйцэтгэдэг.</a:t>
            </a:r>
            <a:endParaRPr lang="en-US"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37453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Завсрын хэлбэр</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2" name="Rectangle 3">
            <a:extLst>
              <a:ext uri="{FF2B5EF4-FFF2-40B4-BE49-F238E27FC236}">
                <a16:creationId xmlns:a16="http://schemas.microsoft.com/office/drawing/2014/main" id="{711AA4B8-3778-4B02-862B-A690A58A2D9D}"/>
              </a:ext>
            </a:extLst>
          </p:cNvPr>
          <p:cNvSpPr txBox="1">
            <a:spLocks noChangeArrowheads="1"/>
          </p:cNvSpPr>
          <p:nvPr/>
        </p:nvSpPr>
        <p:spPr>
          <a:xfrm>
            <a:off x="669917" y="1134704"/>
            <a:ext cx="10850566" cy="547724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Өргөтгөсөн гаргалгааны модны зөв нэвтрэлт нь код үүсгэх эхлэлийн шатыг боломжтой болгодог. Олон тооны оновчлол хийх үлдсэн бөгөөд тэдгээр нь тусгай объект хэлээс салангид байдаг учраас объектын хэлээр код үүсгэх хараахан боломжгүй байна. Түүгээр ч зогсохгүй компиляторыг зөвхөн нэг биш харин бүтэн объект хэлний код (жишээлбэл, өөр өөр архитектурт зориулсан машины од) үүсгэхийн тулд ерөнхийдөө хэрэгжүүлдэг. Тиймээс тодорхой хэлтэй холбоотой бүх сонголтыг нэг үе шатанд төвлөрүүлж, эх хэл болон объектын хэлнээс хамааралгүй байхаар зохион бүтээсэн завсрын хэлбэрээр код үүсгэх нь ашигтай.</a:t>
            </a:r>
            <a:endParaRPr lang="en-US"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3096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Кодын оновчлол</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2" name="Rectangle 3">
            <a:extLst>
              <a:ext uri="{FF2B5EF4-FFF2-40B4-BE49-F238E27FC236}">
                <a16:creationId xmlns:a16="http://schemas.microsoft.com/office/drawing/2014/main" id="{3242D857-90C5-42CA-AE6E-3026134CC671}"/>
              </a:ext>
            </a:extLst>
          </p:cNvPr>
          <p:cNvSpPr txBox="1">
            <a:spLocks noChangeArrowheads="1"/>
          </p:cNvSpPr>
          <p:nvPr/>
        </p:nvSpPr>
        <p:spPr>
          <a:xfrm>
            <a:off x="669917" y="1134704"/>
            <a:ext cx="10850566" cy="5477240"/>
          </a:xfrm>
          <a:prstGeom prst="rect">
            <a:avLst/>
          </a:prstGeom>
        </p:spPr>
        <p:txBody>
          <a:bodyPr vert="horz" lIns="91440" tIns="45720" rIns="91440" bIns="45720" rtlCol="0">
            <a:normAutofit fontScale="92500"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Өмнөх үе шатуудаас гаргалгааны модыг дахин дахин нэвтрэх замаар олж авсан код нь нэлээд үр ашиггүй байна. Объект код үүсгэхээс өмнө олон тооны оновчлолуудыг хийж болно. Гүйцэтгэх боломжтой ердийн үйлдлүүд нь:</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	Үхсэн кодыг цэвэрлэгээ. Өөрөөр хэлбэл, тэдгээрийн дуудаж болох гүйцэтгэлийн дараалал байхгүйгээс хэзээ ч гүйцэтгэх боломжгүй кодын хэсгүүдийг устгах.</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	Функцийн дуудалтын инлайн өргөтгөл. Зарим функцийн (процедурын) дуудалтыг харгалзах функцийн их биеээр орлуулж, гүйцэтгэлийг хурдан болгодог. Энэ нь бусад оновчлолыг хийх боломжтой болгодог.</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	Дэд илэрхийллийн задлал. Зарим программууд ижил утгыг нэгээс олон удаа тооцдог. Хэрэв энэ баримтыг компилятор илрүүлсэн бол нийтлэг дэд илэрхийллийн утгыг зөвхөн нэг удаа тооцоолж, хадгалсан байх боломжтой.</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	Давталтын оновчлол. Давталт нь хамгийн том оновчлол хийх боломжтой газар. Эдгээрийн дотроос хамгийн түгээмэл нь төрөл бүрийн давталтын дотор утга тогтмол хэвээр байгаа дэд илэрхийллүүдийн тооцооллыг давталтан дотроос хасах явдал юм.</a:t>
            </a:r>
          </a:p>
        </p:txBody>
      </p:sp>
    </p:spTree>
    <p:extLst>
      <p:ext uri="{BB962C8B-B14F-4D97-AF65-F5344CB8AC3E}">
        <p14:creationId xmlns:p14="http://schemas.microsoft.com/office/powerpoint/2010/main" val="355079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Удиртгал</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2" name="object 2">
            <a:extLst>
              <a:ext uri="{FF2B5EF4-FFF2-40B4-BE49-F238E27FC236}">
                <a16:creationId xmlns:a16="http://schemas.microsoft.com/office/drawing/2014/main" id="{A12C44C7-64FD-4F29-AAC8-DBD9EAFA4171}"/>
              </a:ext>
            </a:extLst>
          </p:cNvPr>
          <p:cNvSpPr txBox="1"/>
          <p:nvPr/>
        </p:nvSpPr>
        <p:spPr>
          <a:xfrm>
            <a:off x="733021" y="5401965"/>
            <a:ext cx="10724355" cy="386430"/>
          </a:xfrm>
          <a:prstGeom prst="rect">
            <a:avLst/>
          </a:prstGeom>
        </p:spPr>
        <p:txBody>
          <a:bodyPr vert="horz" wrap="square" lIns="0" tIns="16933" rIns="0" bIns="0" rtlCol="0">
            <a:spAutoFit/>
          </a:bodyPr>
          <a:lstStyle/>
          <a:p>
            <a:pPr marL="16933" marR="6773" algn="ctr">
              <a:spcBef>
                <a:spcPts val="133"/>
              </a:spcBef>
            </a:pPr>
            <a:r>
              <a:rPr lang="mn-MN" sz="2400" b="1" spc="-7" dirty="0">
                <a:latin typeface="Segoe UI" panose="020B0502040204020203" pitchFamily="34" charset="0"/>
                <a:cs typeface="Segoe UI" panose="020B0502040204020203" pitchFamily="34" charset="0"/>
              </a:rPr>
              <a:t>Хэдийгээр бүх зүйл нь бүтээгдмэл боловч </a:t>
            </a:r>
            <a:r>
              <a:rPr lang="mn-MN" sz="2400" b="1" spc="-7" dirty="0">
                <a:solidFill>
                  <a:schemeClr val="accent2">
                    <a:lumMod val="75000"/>
                  </a:schemeClr>
                </a:solidFill>
                <a:latin typeface="Segoe UI" panose="020B0502040204020203" pitchFamily="34" charset="0"/>
                <a:cs typeface="Segoe UI" panose="020B0502040204020203" pitchFamily="34" charset="0"/>
              </a:rPr>
              <a:t>хэл</a:t>
            </a:r>
            <a:r>
              <a:rPr lang="mn-MN" sz="2400" b="1" spc="-7" dirty="0">
                <a:latin typeface="Segoe UI" panose="020B0502040204020203" pitchFamily="34" charset="0"/>
                <a:cs typeface="Segoe UI" panose="020B0502040204020203" pitchFamily="34" charset="0"/>
              </a:rPr>
              <a:t> мөн.</a:t>
            </a:r>
          </a:p>
        </p:txBody>
      </p:sp>
      <p:sp>
        <p:nvSpPr>
          <p:cNvPr id="13" name="object 3">
            <a:extLst>
              <a:ext uri="{FF2B5EF4-FFF2-40B4-BE49-F238E27FC236}">
                <a16:creationId xmlns:a16="http://schemas.microsoft.com/office/drawing/2014/main" id="{9362EFE4-8DB9-42BD-A356-1E8D6E08B937}"/>
              </a:ext>
            </a:extLst>
          </p:cNvPr>
          <p:cNvSpPr txBox="1"/>
          <p:nvPr/>
        </p:nvSpPr>
        <p:spPr>
          <a:xfrm>
            <a:off x="733021" y="2171174"/>
            <a:ext cx="10850564" cy="2787087"/>
          </a:xfrm>
          <a:prstGeom prst="rect">
            <a:avLst/>
          </a:prstGeom>
        </p:spPr>
        <p:txBody>
          <a:bodyPr vert="horz" wrap="square" lIns="0" tIns="16933" rIns="0" bIns="0" rtlCol="0">
            <a:spAutoFit/>
          </a:bodyPr>
          <a:lstStyle/>
          <a:p>
            <a:pPr marR="6773" algn="ctr">
              <a:spcBef>
                <a:spcPts val="133"/>
              </a:spcBef>
            </a:pPr>
            <a:r>
              <a:rPr lang="mn-MN" sz="6000" b="1" spc="-7" dirty="0">
                <a:latin typeface="Verdana"/>
                <a:cs typeface="Segoe UI" panose="020B0502040204020203" pitchFamily="34" charset="0"/>
              </a:rPr>
              <a:t>А</a:t>
            </a:r>
            <a:r>
              <a:rPr lang="ru-RU" sz="6000" b="1" spc="-7" dirty="0">
                <a:latin typeface="Verdana"/>
                <a:cs typeface="Segoe UI" panose="020B0502040204020203" pitchFamily="34" charset="0"/>
              </a:rPr>
              <a:t>лгоритм</a:t>
            </a:r>
            <a:r>
              <a:rPr lang="mn-MN" sz="6000" b="1" spc="-7" dirty="0">
                <a:latin typeface="Verdana"/>
                <a:cs typeface="Segoe UI" panose="020B0502040204020203" pitchFamily="34" charset="0"/>
              </a:rPr>
              <a:t>ыг илэрхийлэхэд зориулан </a:t>
            </a:r>
            <a:r>
              <a:rPr lang="ru-RU" sz="6000" b="1" spc="-7" dirty="0">
                <a:latin typeface="Verdana"/>
                <a:cs typeface="Segoe UI" panose="020B0502040204020203" pitchFamily="34" charset="0"/>
              </a:rPr>
              <a:t>бүтээ</a:t>
            </a:r>
            <a:r>
              <a:rPr lang="mn-MN" sz="6000" b="1" spc="-7" dirty="0">
                <a:latin typeface="Verdana"/>
                <a:cs typeface="Segoe UI" panose="020B0502040204020203" pitchFamily="34" charset="0"/>
              </a:rPr>
              <a:t>сэн </a:t>
            </a:r>
            <a:r>
              <a:rPr lang="ru-RU" sz="6000" b="1" spc="-7" dirty="0">
                <a:latin typeface="Verdana"/>
                <a:cs typeface="Segoe UI" panose="020B0502040204020203" pitchFamily="34" charset="0"/>
              </a:rPr>
              <a:t>формализм!</a:t>
            </a:r>
            <a:endParaRPr lang="ru-RU" sz="6000" dirty="0">
              <a:latin typeface="Verdana"/>
              <a:cs typeface="Segoe UI" panose="020B0502040204020203" pitchFamily="34" charset="0"/>
            </a:endParaRPr>
          </a:p>
        </p:txBody>
      </p:sp>
      <p:sp>
        <p:nvSpPr>
          <p:cNvPr id="17" name="object 2">
            <a:extLst>
              <a:ext uri="{FF2B5EF4-FFF2-40B4-BE49-F238E27FC236}">
                <a16:creationId xmlns:a16="http://schemas.microsoft.com/office/drawing/2014/main" id="{8E023705-B08D-4143-A526-A7D1434EE173}"/>
              </a:ext>
            </a:extLst>
          </p:cNvPr>
          <p:cNvSpPr txBox="1"/>
          <p:nvPr/>
        </p:nvSpPr>
        <p:spPr>
          <a:xfrm>
            <a:off x="669917" y="5844619"/>
            <a:ext cx="10819604" cy="386430"/>
          </a:xfrm>
          <a:prstGeom prst="rect">
            <a:avLst/>
          </a:prstGeom>
        </p:spPr>
        <p:txBody>
          <a:bodyPr vert="horz" wrap="square" lIns="0" tIns="16933" rIns="0" bIns="0" rtlCol="0">
            <a:spAutoFit/>
          </a:bodyPr>
          <a:lstStyle/>
          <a:p>
            <a:pPr marL="16933" marR="6773" algn="ctr">
              <a:spcBef>
                <a:spcPts val="133"/>
              </a:spcBef>
            </a:pPr>
            <a:r>
              <a:rPr lang="mn-MN" sz="2400" b="1" spc="-7" dirty="0">
                <a:latin typeface="Segoe UI" panose="020B0502040204020203" pitchFamily="34" charset="0"/>
                <a:cs typeface="Segoe UI" panose="020B0502040204020203" pitchFamily="34" charset="0"/>
              </a:rPr>
              <a:t>Тиймээс хэл шинжлэлийн арга, хэрэгсэлд суурилан судалдаг.</a:t>
            </a:r>
          </a:p>
        </p:txBody>
      </p:sp>
      <p:sp>
        <p:nvSpPr>
          <p:cNvPr id="18" name="TextBox 17">
            <a:extLst>
              <a:ext uri="{FF2B5EF4-FFF2-40B4-BE49-F238E27FC236}">
                <a16:creationId xmlns:a16="http://schemas.microsoft.com/office/drawing/2014/main" id="{AFB61C8A-15E9-4A23-BE47-96D571A03848}"/>
              </a:ext>
            </a:extLst>
          </p:cNvPr>
          <p:cNvSpPr txBox="1"/>
          <p:nvPr/>
        </p:nvSpPr>
        <p:spPr>
          <a:xfrm>
            <a:off x="669919" y="1142695"/>
            <a:ext cx="10850564" cy="584775"/>
          </a:xfrm>
          <a:prstGeom prst="rect">
            <a:avLst/>
          </a:prstGeom>
          <a:noFill/>
        </p:spPr>
        <p:txBody>
          <a:bodyPr wrap="square">
            <a:spAutoFit/>
          </a:bodyPr>
          <a:lstStyle/>
          <a:p>
            <a:pPr marR="6773">
              <a:spcBef>
                <a:spcPts val="133"/>
              </a:spcBef>
            </a:pPr>
            <a:r>
              <a:rPr lang="ru-RU" sz="3200" b="1" spc="-7" dirty="0">
                <a:solidFill>
                  <a:schemeClr val="accent2">
                    <a:lumMod val="75000"/>
                  </a:schemeClr>
                </a:solidFill>
                <a:latin typeface="Verdana"/>
                <a:cs typeface="Segoe UI" panose="020B0502040204020203" pitchFamily="34" charset="0"/>
              </a:rPr>
              <a:t>ПРОГРАММЧЛАЛЫН ХЭЛ</a:t>
            </a:r>
            <a:r>
              <a:rPr lang="mn-MN" sz="3200" b="1" spc="-7" dirty="0">
                <a:solidFill>
                  <a:schemeClr val="accent2">
                    <a:lumMod val="75000"/>
                  </a:schemeClr>
                </a:solidFill>
                <a:latin typeface="Verdana"/>
                <a:cs typeface="Segoe UI" panose="020B0502040204020203" pitchFamily="34" charset="0"/>
              </a:rPr>
              <a:t>:</a:t>
            </a:r>
            <a:endParaRPr lang="ru-RU" sz="3200" dirty="0">
              <a:solidFill>
                <a:schemeClr val="accent2">
                  <a:lumMod val="75000"/>
                </a:schemeClr>
              </a:solidFill>
              <a:latin typeface="Verdana"/>
              <a:cs typeface="Segoe UI" panose="020B0502040204020203" pitchFamily="34" charset="0"/>
            </a:endParaRPr>
          </a:p>
        </p:txBody>
      </p:sp>
    </p:spTree>
    <p:extLst>
      <p:ext uri="{BB962C8B-B14F-4D97-AF65-F5344CB8AC3E}">
        <p14:creationId xmlns:p14="http://schemas.microsoft.com/office/powerpoint/2010/main" val="2412769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Кодын үүсгэлт</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3" name="Rectangle 3">
            <a:extLst>
              <a:ext uri="{FF2B5EF4-FFF2-40B4-BE49-F238E27FC236}">
                <a16:creationId xmlns:a16="http://schemas.microsoft.com/office/drawing/2014/main" id="{086E999F-0956-4EE7-B055-089F2EA7E882}"/>
              </a:ext>
            </a:extLst>
          </p:cNvPr>
          <p:cNvSpPr txBox="1">
            <a:spLocks noChangeArrowheads="1"/>
          </p:cNvSpPr>
          <p:nvPr/>
        </p:nvSpPr>
        <p:spPr>
          <a:xfrm>
            <a:off x="669917" y="1134704"/>
            <a:ext cx="10850566" cy="547724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Оновчилсон завсрын хэлбэрээс эцсийн объектын кодыг үүсгэнэ. Дараа нь ерөнхийдөө оновчлолын тухайн объект хэлний онцлогт суурилсан хамаарсан сүүлчийн үе шат байдаг. Машины кодыг үүсгэдэг компиляторын хувьд энэ сүүлчийн үе шатны чухал хэсэг нь регистрийн хуваарилалт (ямар хувьсагчийг ямар процессорын регистрт хадгалах тухай шийдвэр). Энэ нь эцсийн программын үр ашгийг дээшлүүлэх зориулсан асар чухал сонголт юм.</a:t>
            </a:r>
          </a:p>
        </p:txBody>
      </p:sp>
    </p:spTree>
    <p:extLst>
      <p:ext uri="{BB962C8B-B14F-4D97-AF65-F5344CB8AC3E}">
        <p14:creationId xmlns:p14="http://schemas.microsoft.com/office/powerpoint/2010/main" val="2397060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07485" y="444279"/>
            <a:ext cx="91129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Тайлбарын түвшин</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919948"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pic>
        <p:nvPicPr>
          <p:cNvPr id="18" name="Picture 17">
            <a:extLst>
              <a:ext uri="{FF2B5EF4-FFF2-40B4-BE49-F238E27FC236}">
                <a16:creationId xmlns:a16="http://schemas.microsoft.com/office/drawing/2014/main" id="{7535CD66-E60B-41D5-8302-39B9467CDF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08860" y="1691370"/>
            <a:ext cx="8577257" cy="3934002"/>
          </a:xfrm>
          <a:prstGeom prst="rect">
            <a:avLst/>
          </a:prstGeom>
        </p:spPr>
      </p:pic>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2154232" y="3742563"/>
            <a:ext cx="2235233"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en-US" sz="2400" dirty="0">
                <a:solidFill>
                  <a:schemeClr val="bg1"/>
                </a:solidFill>
                <a:latin typeface="Segoe UI" panose="020B0502040204020203" pitchFamily="34" charset="0"/>
                <a:cs typeface="Segoe UI" panose="020B0502040204020203" pitchFamily="34" charset="0"/>
              </a:rPr>
              <a:t>Х</a:t>
            </a:r>
            <a:r>
              <a:rPr lang="mn-MN" sz="2400" dirty="0">
                <a:solidFill>
                  <a:schemeClr val="bg1"/>
                </a:solidFill>
                <a:latin typeface="Segoe UI" panose="020B0502040204020203" pitchFamily="34" charset="0"/>
                <a:cs typeface="Segoe UI" panose="020B0502040204020203" pitchFamily="34" charset="0"/>
              </a:rPr>
              <a:t>элзүй</a:t>
            </a:r>
            <a:r>
              <a:rPr lang="en-US" sz="2400" dirty="0">
                <a:solidFill>
                  <a:schemeClr val="bg1"/>
                </a:solidFill>
                <a:latin typeface="Segoe UI" panose="020B0502040204020203" pitchFamily="34" charset="0"/>
                <a:cs typeface="Segoe UI" panose="020B0502040204020203" pitchFamily="34" charset="0"/>
              </a:rPr>
              <a:t> (grammar)</a:t>
            </a:r>
          </a:p>
        </p:txBody>
      </p:sp>
      <p:sp>
        <p:nvSpPr>
          <p:cNvPr id="19" name="Rectangle 3">
            <a:extLst>
              <a:ext uri="{FF2B5EF4-FFF2-40B4-BE49-F238E27FC236}">
                <a16:creationId xmlns:a16="http://schemas.microsoft.com/office/drawing/2014/main" id="{43A2BFBC-E2F3-428C-AAEC-B1351606CD11}"/>
              </a:ext>
            </a:extLst>
          </p:cNvPr>
          <p:cNvSpPr txBox="1">
            <a:spLocks noChangeArrowheads="1"/>
          </p:cNvSpPr>
          <p:nvPr/>
        </p:nvSpPr>
        <p:spPr>
          <a:xfrm>
            <a:off x="4964578" y="3747018"/>
            <a:ext cx="2428875"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Семантик</a:t>
            </a:r>
            <a:r>
              <a:rPr lang="en-US" sz="2400" dirty="0">
                <a:solidFill>
                  <a:schemeClr val="bg1"/>
                </a:solidFill>
                <a:latin typeface="Segoe UI" panose="020B0502040204020203" pitchFamily="34" charset="0"/>
                <a:cs typeface="Segoe UI" panose="020B0502040204020203" pitchFamily="34" charset="0"/>
              </a:rPr>
              <a:t> (semantic)</a:t>
            </a:r>
            <a:endParaRPr lang="mn-MN" sz="2400" dirty="0">
              <a:solidFill>
                <a:schemeClr val="bg1"/>
              </a:solidFill>
              <a:latin typeface="Segoe UI" panose="020B0502040204020203" pitchFamily="34" charset="0"/>
              <a:cs typeface="Segoe UI" panose="020B0502040204020203" pitchFamily="34" charset="0"/>
            </a:endParaRP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8C0C4944-CAE3-4824-B0EE-B2B1DD08B269}"/>
              </a:ext>
            </a:extLst>
          </p:cNvPr>
          <p:cNvSpPr txBox="1"/>
          <p:nvPr/>
        </p:nvSpPr>
        <p:spPr>
          <a:xfrm>
            <a:off x="2943225" y="5811079"/>
            <a:ext cx="8577257" cy="646331"/>
          </a:xfrm>
          <a:prstGeom prst="rect">
            <a:avLst/>
          </a:prstGeom>
          <a:noFill/>
        </p:spPr>
        <p:txBody>
          <a:bodyPr wrap="square">
            <a:spAutoFit/>
          </a:bodyPr>
          <a:lstStyle/>
          <a:p>
            <a:pPr algn="r"/>
            <a:r>
              <a:rPr lang="en-US" b="0" i="1" dirty="0">
                <a:solidFill>
                  <a:srgbClr val="222222"/>
                </a:solidFill>
                <a:effectLst/>
                <a:latin typeface="Arial" panose="020B0604020202020204" pitchFamily="34" charset="0"/>
              </a:rPr>
              <a:t>Morris, Charles William. "Foundations of the Theory of Signs." In International encyclopedia of unified science, pp. 1-59. Chicago University Press, 1938.</a:t>
            </a:r>
            <a:endParaRPr lang="en-US" i="1" dirty="0"/>
          </a:p>
        </p:txBody>
      </p:sp>
      <p:sp>
        <p:nvSpPr>
          <p:cNvPr id="37" name="TextBox 36">
            <a:extLst>
              <a:ext uri="{FF2B5EF4-FFF2-40B4-BE49-F238E27FC236}">
                <a16:creationId xmlns:a16="http://schemas.microsoft.com/office/drawing/2014/main" id="{86820CB6-D490-43B0-8C43-BC17AB6E6721}"/>
              </a:ext>
            </a:extLst>
          </p:cNvPr>
          <p:cNvSpPr txBox="1"/>
          <p:nvPr/>
        </p:nvSpPr>
        <p:spPr>
          <a:xfrm>
            <a:off x="669913" y="1135802"/>
            <a:ext cx="7826388" cy="461665"/>
          </a:xfrm>
          <a:prstGeom prst="rect">
            <a:avLst/>
          </a:prstGeom>
          <a:noFill/>
        </p:spPr>
        <p:txBody>
          <a:bodyPr wrap="square">
            <a:spAutoFit/>
          </a:bodyPr>
          <a:lstStyle/>
          <a:p>
            <a:r>
              <a:rPr lang="mn-MN" sz="2400" dirty="0">
                <a:effectLst/>
                <a:latin typeface="Segoe UI" panose="020B0502040204020203" pitchFamily="34" charset="0"/>
                <a:ea typeface="Calibri" panose="020F0502020204030204" pitchFamily="34" charset="0"/>
                <a:cs typeface="Segoe UI" panose="020B0502040204020203" pitchFamily="34" charset="0"/>
              </a:rPr>
              <a:t>Хэл шинжлэл талаасаа:</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663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851918" y="444279"/>
            <a:ext cx="66685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Хэлзүй</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4" name="ïṩḻïďè">
            <a:extLst>
              <a:ext uri="{FF2B5EF4-FFF2-40B4-BE49-F238E27FC236}">
                <a16:creationId xmlns:a16="http://schemas.microsoft.com/office/drawing/2014/main" id="{45DD2F1E-34D6-46B9-99F0-C322448F7169}"/>
              </a:ext>
            </a:extLst>
          </p:cNvPr>
          <p:cNvSpPr/>
          <p:nvPr/>
        </p:nvSpPr>
        <p:spPr bwMode="auto">
          <a:xfrm>
            <a:off x="669916" y="1129413"/>
            <a:ext cx="10850569" cy="89050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4000" i="1" dirty="0">
                <a:latin typeface="Segoe UI" panose="020B0502040204020203" pitchFamily="34" charset="0"/>
                <a:cs typeface="Segoe UI" panose="020B0502040204020203" pitchFamily="34" charset="0"/>
              </a:rPr>
              <a:t>“Аль хэллэгүүд зөв вэ?”</a:t>
            </a:r>
            <a:endParaRPr lang="mn-MN" sz="4000" b="1" i="1" dirty="0">
              <a:latin typeface="Segoe UI" panose="020B0502040204020203" pitchFamily="34" charset="0"/>
              <a:cs typeface="Segoe UI" panose="020B0502040204020203" pitchFamily="34" charset="0"/>
            </a:endParaRP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669914" y="2113558"/>
            <a:ext cx="10850570" cy="439519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200"/>
              </a:spcBef>
              <a:buFont typeface="+mj-lt"/>
              <a:buAutoNum type="arabicPeriod"/>
            </a:pPr>
            <a:r>
              <a:rPr lang="en-US" sz="2400" dirty="0">
                <a:latin typeface="Segoe UI" panose="020B0502040204020203" pitchFamily="34" charset="0"/>
                <a:cs typeface="Segoe UI" panose="020B0502040204020203" pitchFamily="34" charset="0"/>
              </a:rPr>
              <a:t>Ц</a:t>
            </a:r>
            <a:r>
              <a:rPr lang="mn-MN" sz="2400" dirty="0">
                <a:latin typeface="Segoe UI" panose="020B0502040204020203" pitchFamily="34" charset="0"/>
                <a:cs typeface="Segoe UI" panose="020B0502040204020203" pitchFamily="34" charset="0"/>
              </a:rPr>
              <a:t>агаан толгой</a:t>
            </a:r>
            <a:r>
              <a:rPr lang="en-US" sz="2400" dirty="0">
                <a:latin typeface="Segoe UI" panose="020B0502040204020203" pitchFamily="34" charset="0"/>
                <a:cs typeface="Segoe UI" panose="020B0502040204020203" pitchFamily="34" charset="0"/>
              </a:rPr>
              <a:t> (Alphabet)</a:t>
            </a:r>
            <a:endParaRPr lang="mn-MN" sz="2400" dirty="0">
              <a:latin typeface="Segoe UI" panose="020B0502040204020203" pitchFamily="34" charset="0"/>
              <a:cs typeface="Segoe UI" panose="020B0502040204020203" pitchFamily="34" charset="0"/>
            </a:endParaRPr>
          </a:p>
          <a:p>
            <a:pPr marL="742927" lvl="1" indent="-285750">
              <a:spcBef>
                <a:spcPts val="600"/>
              </a:spcBef>
            </a:pPr>
            <a:r>
              <a:rPr lang="mn-MN" sz="2200" dirty="0">
                <a:latin typeface="Segoe UI" panose="020B0502040204020203" pitchFamily="34" charset="0"/>
                <a:cs typeface="Segoe UI" panose="020B0502040204020203" pitchFamily="34" charset="0"/>
              </a:rPr>
              <a:t>Тэмдэглэгээ: Анли – 22 үсэг, Кирилл – 26 үсэг, Монгол кирилл – 35 үсэг</a:t>
            </a:r>
          </a:p>
          <a:p>
            <a:pPr marL="457200" indent="-457200">
              <a:spcBef>
                <a:spcPts val="1200"/>
              </a:spcBef>
              <a:buFont typeface="+mj-lt"/>
              <a:buAutoNum type="arabicPeriod"/>
            </a:pPr>
            <a:r>
              <a:rPr lang="mn-MN" sz="2400" dirty="0">
                <a:latin typeface="Segoe UI" panose="020B0502040204020203" pitchFamily="34" charset="0"/>
                <a:cs typeface="Segoe UI" panose="020B0502040204020203" pitchFamily="34" charset="0"/>
              </a:rPr>
              <a:t>Лексик компонент</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 </a:t>
            </a:r>
            <a:r>
              <a:rPr lang="en-US" sz="2000" dirty="0">
                <a:latin typeface="Arial Black" panose="020B0A04020102020204" pitchFamily="34" charset="0"/>
              </a:rPr>
              <a:t>digit</a:t>
            </a:r>
            <a:r>
              <a:rPr lang="mn-MN" dirty="0">
                <a:latin typeface="Arial Black" panose="020B0A04020102020204" pitchFamily="34" charset="0"/>
              </a:rPr>
              <a:t>, </a:t>
            </a:r>
            <a:r>
              <a:rPr lang="en-US" dirty="0">
                <a:latin typeface="Arial Black" panose="020B0A04020102020204" pitchFamily="34" charset="0"/>
              </a:rPr>
              <a:t>number, </a:t>
            </a:r>
            <a:r>
              <a:rPr lang="it-IT" dirty="0">
                <a:latin typeface="Arial Black" panose="020B0A04020102020204" pitchFamily="34" charset="0"/>
              </a:rPr>
              <a:t>non zero digit, </a:t>
            </a:r>
            <a:r>
              <a:rPr lang="en-US" sz="2000" dirty="0">
                <a:latin typeface="Arial Black" panose="020B0A04020102020204" pitchFamily="34" charset="0"/>
              </a:rPr>
              <a:t>0, 1, ..., 9</a:t>
            </a:r>
            <a:endParaRPr lang="mn-MN" sz="2400" dirty="0">
              <a:latin typeface="Segoe UI" panose="020B0502040204020203" pitchFamily="34" charset="0"/>
              <a:cs typeface="Segoe UI" panose="020B0502040204020203" pitchFamily="34" charset="0"/>
            </a:endParaRPr>
          </a:p>
          <a:p>
            <a:pPr marL="742927" lvl="1" indent="-285750">
              <a:spcBef>
                <a:spcPts val="600"/>
              </a:spcBef>
            </a:pPr>
            <a:r>
              <a:rPr lang="mn-MN" sz="2200" dirty="0">
                <a:latin typeface="Segoe UI" panose="020B0502040204020203" pitchFamily="34" charset="0"/>
                <a:cs typeface="Segoe UI" panose="020B0502040204020203" pitchFamily="34" charset="0"/>
              </a:rPr>
              <a:t>Цагаан толгойн</a:t>
            </a:r>
            <a:r>
              <a:rPr lang="en-US" sz="2200" dirty="0">
                <a:latin typeface="Segoe UI" panose="020B0502040204020203" pitchFamily="34" charset="0"/>
                <a:cs typeface="Segoe UI" panose="020B0502040204020203" pitchFamily="34" charset="0"/>
              </a:rPr>
              <a:t> </a:t>
            </a:r>
            <a:r>
              <a:rPr lang="mn-MN" sz="2200" i="1" dirty="0">
                <a:latin typeface="Segoe UI" panose="020B0502040204020203" pitchFamily="34" charset="0"/>
                <a:cs typeface="Segoe UI" panose="020B0502040204020203" pitchFamily="34" charset="0"/>
              </a:rPr>
              <a:t>үгс </a:t>
            </a:r>
            <a:r>
              <a:rPr lang="en-US" sz="2200" i="1" dirty="0">
                <a:latin typeface="Segoe UI" panose="020B0502040204020203" pitchFamily="34" charset="0"/>
                <a:cs typeface="Segoe UI" panose="020B0502040204020203" pitchFamily="34" charset="0"/>
              </a:rPr>
              <a:t>(words)</a:t>
            </a:r>
            <a:r>
              <a:rPr lang="mn-MN" sz="2200" i="1" dirty="0">
                <a:latin typeface="Segoe UI" panose="020B0502040204020203" pitchFamily="34" charset="0"/>
                <a:cs typeface="Segoe UI" panose="020B0502040204020203" pitchFamily="34" charset="0"/>
              </a:rPr>
              <a:t> – токенууд </a:t>
            </a:r>
            <a:r>
              <a:rPr lang="mn-MN" sz="2200" dirty="0">
                <a:latin typeface="Segoe UI" panose="020B0502040204020203" pitchFamily="34" charset="0"/>
                <a:cs typeface="Segoe UI" panose="020B0502040204020203" pitchFamily="34" charset="0"/>
              </a:rPr>
              <a:t>– тэмдэглэгээний дараалал</a:t>
            </a:r>
            <a:endParaRPr lang="en-US" sz="2200" dirty="0">
              <a:latin typeface="Segoe UI" panose="020B0502040204020203" pitchFamily="34" charset="0"/>
              <a:cs typeface="Segoe UI" panose="020B0502040204020203" pitchFamily="34" charset="0"/>
            </a:endParaRPr>
          </a:p>
          <a:p>
            <a:pPr marL="742927" lvl="1" indent="-285750">
              <a:spcBef>
                <a:spcPts val="600"/>
              </a:spcBef>
            </a:pPr>
            <a:r>
              <a:rPr lang="mn-MN" sz="2200" i="1" dirty="0">
                <a:latin typeface="Segoe UI" panose="020B0502040204020203" pitchFamily="34" charset="0"/>
                <a:cs typeface="Segoe UI" panose="020B0502040204020203" pitchFamily="34" charset="0"/>
              </a:rPr>
              <a:t>Түлхүүр үгс</a:t>
            </a:r>
            <a:r>
              <a:rPr lang="en-US" sz="2200" i="1" dirty="0">
                <a:latin typeface="Segoe UI" panose="020B0502040204020203" pitchFamily="34" charset="0"/>
                <a:cs typeface="Segoe UI" panose="020B0502040204020203" pitchFamily="34" charset="0"/>
              </a:rPr>
              <a:t> (Keywords), </a:t>
            </a:r>
            <a:r>
              <a:rPr lang="mn-MN" sz="2200" i="1" dirty="0">
                <a:latin typeface="Segoe UI" panose="020B0502040204020203" pitchFamily="34" charset="0"/>
                <a:cs typeface="Segoe UI" panose="020B0502040204020203" pitchFamily="34" charset="0"/>
              </a:rPr>
              <a:t>ялгагч </a:t>
            </a:r>
            <a:r>
              <a:rPr lang="en-US" sz="2200" i="1" dirty="0">
                <a:latin typeface="Segoe UI" panose="020B0502040204020203" pitchFamily="34" charset="0"/>
                <a:cs typeface="Segoe UI" panose="020B0502040204020203" pitchFamily="34" charset="0"/>
              </a:rPr>
              <a:t>(identifiers), </a:t>
            </a:r>
            <a:r>
              <a:rPr lang="mn-MN" sz="2200" i="1" dirty="0">
                <a:latin typeface="Segoe UI" panose="020B0502040204020203" pitchFamily="34" charset="0"/>
                <a:cs typeface="Segoe UI" panose="020B0502040204020203" pitchFamily="34" charset="0"/>
              </a:rPr>
              <a:t>тогтмол </a:t>
            </a:r>
            <a:r>
              <a:rPr lang="en-US" sz="2200" i="1" dirty="0">
                <a:latin typeface="Segoe UI" panose="020B0502040204020203" pitchFamily="34" charset="0"/>
                <a:cs typeface="Segoe UI" panose="020B0502040204020203" pitchFamily="34" charset="0"/>
              </a:rPr>
              <a:t>(constants), </a:t>
            </a:r>
            <a:r>
              <a:rPr lang="mn-MN" sz="2200" i="1" dirty="0">
                <a:latin typeface="Segoe UI" panose="020B0502040204020203" pitchFamily="34" charset="0"/>
                <a:cs typeface="Segoe UI" panose="020B0502040204020203" pitchFamily="34" charset="0"/>
              </a:rPr>
              <a:t>операторууд</a:t>
            </a:r>
          </a:p>
          <a:p>
            <a:pPr marL="457200" indent="-457200">
              <a:spcBef>
                <a:spcPts val="1200"/>
              </a:spcBef>
              <a:buFont typeface="+mj-lt"/>
              <a:buAutoNum type="arabicPeriod"/>
            </a:pPr>
            <a:r>
              <a:rPr lang="mn-MN" sz="2400" dirty="0">
                <a:latin typeface="Segoe UI" panose="020B0502040204020203" pitchFamily="34" charset="0"/>
                <a:cs typeface="Segoe UI" panose="020B0502040204020203" pitchFamily="34" charset="0"/>
              </a:rPr>
              <a:t>Синтакс </a:t>
            </a:r>
            <a:r>
              <a:rPr lang="en-US" sz="2400" dirty="0">
                <a:latin typeface="Segoe UI" panose="020B0502040204020203" pitchFamily="34" charset="0"/>
                <a:cs typeface="Segoe UI" panose="020B0502040204020203" pitchFamily="34" charset="0"/>
              </a:rPr>
              <a:t>(Syntax)</a:t>
            </a:r>
            <a:endParaRPr lang="mn-MN" sz="2400" dirty="0">
              <a:latin typeface="Segoe UI" panose="020B0502040204020203" pitchFamily="34" charset="0"/>
              <a:cs typeface="Segoe UI" panose="020B0502040204020203" pitchFamily="34" charset="0"/>
            </a:endParaRPr>
          </a:p>
          <a:p>
            <a:pPr marL="742927" lvl="1" indent="-285750">
              <a:spcBef>
                <a:spcPts val="600"/>
              </a:spcBef>
            </a:pPr>
            <a:r>
              <a:rPr lang="mn-MN" sz="2200" dirty="0">
                <a:latin typeface="Segoe UI" panose="020B0502040204020203" pitchFamily="34" charset="0"/>
                <a:cs typeface="Segoe UI" panose="020B0502040204020203" pitchFamily="34" charset="0"/>
              </a:rPr>
              <a:t>Томьёолбор хоорондын харилцан хамаарал</a:t>
            </a:r>
            <a:endParaRPr lang="en-US" sz="2200" dirty="0">
              <a:latin typeface="Segoe UI" panose="020B0502040204020203" pitchFamily="34" charset="0"/>
              <a:cs typeface="Segoe UI" panose="020B0502040204020203" pitchFamily="34" charset="0"/>
            </a:endParaRPr>
          </a:p>
          <a:p>
            <a:pPr marL="742927" lvl="1" indent="-285750">
              <a:spcBef>
                <a:spcPts val="600"/>
              </a:spcBef>
            </a:pPr>
            <a:r>
              <a:rPr lang="mn-MN" sz="2200" dirty="0">
                <a:latin typeface="Segoe UI" panose="020B0502040204020203" pitchFamily="34" charset="0"/>
                <a:cs typeface="Segoe UI" panose="020B0502040204020203" pitchFamily="34" charset="0"/>
              </a:rPr>
              <a:t>Зөв хэллэг</a:t>
            </a:r>
            <a:r>
              <a:rPr lang="en-US" sz="2200" dirty="0">
                <a:latin typeface="Segoe UI" panose="020B0502040204020203" pitchFamily="34" charset="0"/>
                <a:cs typeface="Segoe UI" panose="020B0502040204020203" pitchFamily="34" charset="0"/>
              </a:rPr>
              <a:t> (phrase)</a:t>
            </a:r>
            <a:r>
              <a:rPr lang="mn-MN" sz="2200" dirty="0">
                <a:latin typeface="Segoe UI" panose="020B0502040204020203" pitchFamily="34" charset="0"/>
                <a:cs typeface="Segoe UI" panose="020B0502040204020203" pitchFamily="34" charset="0"/>
              </a:rPr>
              <a:t> – Цагаан толгой дээрх бүх үгсийн дэд олонлог</a:t>
            </a:r>
          </a:p>
          <a:p>
            <a:pPr marL="742927" lvl="1" indent="-285750">
              <a:spcBef>
                <a:spcPts val="600"/>
              </a:spcBef>
            </a:pPr>
            <a:endParaRPr lang="mn-MN" sz="2200" dirty="0">
              <a:latin typeface="Segoe UI" panose="020B0502040204020203" pitchFamily="34" charset="0"/>
              <a:cs typeface="Segoe UI" panose="020B0502040204020203" pitchFamily="34" charset="0"/>
            </a:endParaRPr>
          </a:p>
          <a:p>
            <a:pPr marL="742927" lvl="1" indent="-285750">
              <a:spcBef>
                <a:spcPts val="600"/>
              </a:spcBef>
            </a:pPr>
            <a:endParaRPr lang="en-US" sz="2400" dirty="0">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669913" y="444279"/>
            <a:ext cx="418200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ТАЙЛБАРЫН ҮВШИН</a:t>
            </a:r>
          </a:p>
        </p:txBody>
      </p:sp>
      <p:sp>
        <p:nvSpPr>
          <p:cNvPr id="10" name="ïṩḻïďè">
            <a:extLst>
              <a:ext uri="{FF2B5EF4-FFF2-40B4-BE49-F238E27FC236}">
                <a16:creationId xmlns:a16="http://schemas.microsoft.com/office/drawing/2014/main" id="{9900FED3-3A47-4C0C-BB1C-9AE1AAE4B359}"/>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
        <p:nvSpPr>
          <p:cNvPr id="17" name="TextBox 16">
            <a:extLst>
              <a:ext uri="{FF2B5EF4-FFF2-40B4-BE49-F238E27FC236}">
                <a16:creationId xmlns:a16="http://schemas.microsoft.com/office/drawing/2014/main" id="{2AB0881C-0D16-4C77-AAAC-366F1D99C67D}"/>
              </a:ext>
            </a:extLst>
          </p:cNvPr>
          <p:cNvSpPr txBox="1"/>
          <p:nvPr/>
        </p:nvSpPr>
        <p:spPr>
          <a:xfrm>
            <a:off x="3994281" y="5490391"/>
            <a:ext cx="4191919" cy="923330"/>
          </a:xfrm>
          <a:prstGeom prst="rect">
            <a:avLst/>
          </a:prstGeom>
          <a:noFill/>
        </p:spPr>
        <p:txBody>
          <a:bodyPr wrap="square">
            <a:spAutoFit/>
          </a:bodyPr>
          <a:lstStyle/>
          <a:p>
            <a:r>
              <a:rPr lang="en-US" dirty="0">
                <a:latin typeface="Arial Black" panose="020B0A04020102020204" pitchFamily="34" charset="0"/>
              </a:rPr>
              <a:t>digit → 0 | 1 | ... | 9</a:t>
            </a:r>
            <a:r>
              <a:rPr lang="mn-MN" dirty="0">
                <a:latin typeface="Arial Black" panose="020B0A04020102020204" pitchFamily="34" charset="0"/>
              </a:rPr>
              <a:t>	</a:t>
            </a:r>
          </a:p>
          <a:p>
            <a:r>
              <a:rPr lang="it-IT" dirty="0">
                <a:latin typeface="Arial Black" panose="020B0A04020102020204" pitchFamily="34" charset="0"/>
              </a:rPr>
              <a:t>non zero digit → 1 | ... | 9</a:t>
            </a:r>
            <a:r>
              <a:rPr lang="mn-MN" dirty="0">
                <a:latin typeface="Arial Black" panose="020B0A04020102020204" pitchFamily="34" charset="0"/>
              </a:rPr>
              <a:t>	</a:t>
            </a:r>
          </a:p>
          <a:p>
            <a:r>
              <a:rPr lang="de-DE" dirty="0">
                <a:latin typeface="Arial Black" panose="020B0A04020102020204" pitchFamily="34" charset="0"/>
              </a:rPr>
              <a:t>number → non zero digit digit*</a:t>
            </a:r>
            <a:endParaRPr lang="en-US" dirty="0">
              <a:latin typeface="Arial Black" panose="020B0A04020102020204" pitchFamily="34" charset="0"/>
            </a:endParaRPr>
          </a:p>
        </p:txBody>
      </p:sp>
    </p:spTree>
    <p:extLst>
      <p:ext uri="{BB962C8B-B14F-4D97-AF65-F5344CB8AC3E}">
        <p14:creationId xmlns:p14="http://schemas.microsoft.com/office/powerpoint/2010/main" val="118218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8AFD654C-3F4A-44B0-BD18-B5F1F07F33B8}"/>
              </a:ext>
            </a:extLst>
          </p:cNvPr>
          <p:cNvPicPr>
            <a:picLocks noChangeAspect="1"/>
          </p:cNvPicPr>
          <p:nvPr/>
        </p:nvPicPr>
        <p:blipFill>
          <a:blip r:embed="rId3"/>
          <a:stretch>
            <a:fillRect/>
          </a:stretch>
        </p:blipFill>
        <p:spPr>
          <a:xfrm>
            <a:off x="1249564" y="1574754"/>
            <a:ext cx="9419761" cy="3708491"/>
          </a:xfrm>
          <a:prstGeom prst="rect">
            <a:avLst/>
          </a:prstGeom>
        </p:spPr>
      </p:pic>
      <p:sp>
        <p:nvSpPr>
          <p:cNvPr id="15" name="标题 1">
            <a:extLst>
              <a:ext uri="{FF2B5EF4-FFF2-40B4-BE49-F238E27FC236}">
                <a16:creationId xmlns:a16="http://schemas.microsoft.com/office/drawing/2014/main" id="{CE63AF54-3EE2-4A6F-9B20-8888DA7F5795}"/>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6" name="ïṩḻïďè">
            <a:extLst>
              <a:ext uri="{FF2B5EF4-FFF2-40B4-BE49-F238E27FC236}">
                <a16:creationId xmlns:a16="http://schemas.microsoft.com/office/drawing/2014/main" id="{F768BDF2-6599-4D1E-BABB-7F5AB602CCC7}"/>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7" name="ïṩḻïďè">
            <a:extLst>
              <a:ext uri="{FF2B5EF4-FFF2-40B4-BE49-F238E27FC236}">
                <a16:creationId xmlns:a16="http://schemas.microsoft.com/office/drawing/2014/main" id="{B995DE19-79A2-4471-A7DD-8A8E5B64C0CE}"/>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98638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851918" y="444279"/>
            <a:ext cx="66685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Семантик</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4" name="ïṩḻïďè">
            <a:extLst>
              <a:ext uri="{FF2B5EF4-FFF2-40B4-BE49-F238E27FC236}">
                <a16:creationId xmlns:a16="http://schemas.microsoft.com/office/drawing/2014/main" id="{45DD2F1E-34D6-46B9-99F0-C322448F7169}"/>
              </a:ext>
            </a:extLst>
          </p:cNvPr>
          <p:cNvSpPr/>
          <p:nvPr/>
        </p:nvSpPr>
        <p:spPr bwMode="auto">
          <a:xfrm>
            <a:off x="669916" y="1129413"/>
            <a:ext cx="10850569" cy="89050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4000" i="1" dirty="0">
                <a:latin typeface="Segoe UI" panose="020B0502040204020203" pitchFamily="34" charset="0"/>
                <a:cs typeface="Segoe UI" panose="020B0502040204020203" pitchFamily="34" charset="0"/>
              </a:rPr>
              <a:t>“Зөв хэллэг гэж юу вэ?”</a:t>
            </a:r>
            <a:endParaRPr lang="mn-MN" sz="4000" b="1" i="1" dirty="0">
              <a:latin typeface="Segoe UI" panose="020B0502040204020203" pitchFamily="34" charset="0"/>
              <a:cs typeface="Segoe UI" panose="020B0502040204020203" pitchFamily="34" charset="0"/>
            </a:endParaRP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669914" y="2113559"/>
            <a:ext cx="10850570" cy="3680752"/>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mn-MN" sz="2400" dirty="0">
                <a:latin typeface="Segoe UI" panose="020B0502040204020203" pitchFamily="34" charset="0"/>
                <a:cs typeface="Segoe UI" panose="020B0502040204020203" pitchFamily="34" charset="0"/>
              </a:rPr>
              <a:t>Томьёолбор болон утга агуулгын хоорондох хамаарал</a:t>
            </a:r>
          </a:p>
          <a:p>
            <a:pPr lvl="1">
              <a:spcBef>
                <a:spcPts val="600"/>
              </a:spcBef>
            </a:pPr>
            <a:r>
              <a:rPr lang="mn-MN" sz="2200" dirty="0">
                <a:latin typeface="Segoe UI" panose="020B0502040204020203" pitchFamily="34" charset="0"/>
                <a:cs typeface="Segoe UI" panose="020B0502040204020203" pitchFamily="34" charset="0"/>
              </a:rPr>
              <a:t>Утга агуулга – </a:t>
            </a:r>
            <a:r>
              <a:rPr lang="mn-MN" sz="2000" dirty="0">
                <a:latin typeface="Segoe UI" panose="020B0502040204020203" pitchFamily="34" charset="0"/>
                <a:cs typeface="Segoe UI" panose="020B0502040204020203" pitchFamily="34" charset="0"/>
              </a:rPr>
              <a:t>Томьёолбороос</a:t>
            </a:r>
            <a:r>
              <a:rPr lang="mn-MN" sz="2200" dirty="0">
                <a:latin typeface="Segoe UI" panose="020B0502040204020203" pitchFamily="34" charset="0"/>
                <a:cs typeface="Segoe UI" panose="020B0502040204020203" pitchFamily="34" charset="0"/>
              </a:rPr>
              <a:t> хамаардаггүй автономит мөн чанар</a:t>
            </a:r>
          </a:p>
          <a:p>
            <a:pPr>
              <a:spcBef>
                <a:spcPts val="1200"/>
              </a:spcBef>
            </a:pPr>
            <a:r>
              <a:rPr lang="mn-MN" sz="2400" dirty="0">
                <a:latin typeface="Segoe UI" panose="020B0502040204020203" pitchFamily="34" charset="0"/>
                <a:cs typeface="Segoe UI" panose="020B0502040204020203" pitchFamily="34" charset="0"/>
              </a:rPr>
              <a:t>Зөв хэллэгт </a:t>
            </a:r>
            <a:r>
              <a:rPr lang="mn-MN" sz="2400" b="1" i="1" dirty="0">
                <a:latin typeface="Segoe UI" panose="020B0502040204020203" pitchFamily="34" charset="0"/>
                <a:cs typeface="Segoe UI" panose="020B0502040204020203" pitchFamily="34" charset="0"/>
              </a:rPr>
              <a:t>онцгой</a:t>
            </a:r>
            <a:r>
              <a:rPr lang="mn-MN" sz="2400" dirty="0">
                <a:latin typeface="Segoe UI" panose="020B0502040204020203" pitchFamily="34" charset="0"/>
                <a:cs typeface="Segoe UI" panose="020B0502040204020203" pitchFamily="34" charset="0"/>
              </a:rPr>
              <a:t> ач холбогдолтой</a:t>
            </a:r>
          </a:p>
          <a:p>
            <a:pPr>
              <a:spcBef>
                <a:spcPts val="1200"/>
              </a:spcBef>
            </a:pPr>
            <a:r>
              <a:rPr lang="en-US" sz="2400" i="1" dirty="0">
                <a:latin typeface="Segoe UI" panose="020B0502040204020203" pitchFamily="34" charset="0"/>
                <a:cs typeface="Segoe UI" panose="020B0502040204020203" pitchFamily="34" charset="0"/>
              </a:rPr>
              <a:t>Б</a:t>
            </a:r>
            <a:r>
              <a:rPr lang="mn-MN" sz="2400" i="1" dirty="0">
                <a:latin typeface="Segoe UI" panose="020B0502040204020203" pitchFamily="34" charset="0"/>
                <a:cs typeface="Segoe UI" panose="020B0502040204020203" pitchFamily="34" charset="0"/>
              </a:rPr>
              <a:t>айгалийн хэлний хувьд</a:t>
            </a:r>
            <a:r>
              <a:rPr lang="mn-MN" sz="2400" dirty="0">
                <a:latin typeface="Segoe UI" panose="020B0502040204020203" pitchFamily="34" charset="0"/>
                <a:cs typeface="Segoe UI" panose="020B0502040204020203" pitchFamily="34" charset="0"/>
              </a:rPr>
              <a:t>: Маш комплекс, хүндрэлтэй</a:t>
            </a:r>
          </a:p>
          <a:p>
            <a:pPr>
              <a:spcBef>
                <a:spcPts val="1200"/>
              </a:spcBef>
            </a:pPr>
            <a:r>
              <a:rPr lang="mn-MN" sz="2400" i="1" dirty="0">
                <a:latin typeface="Segoe UI" panose="020B0502040204020203" pitchFamily="34" charset="0"/>
                <a:cs typeface="Segoe UI" panose="020B0502040204020203" pitchFamily="34" charset="0"/>
              </a:rPr>
              <a:t>Бүтээгдмэл хэлний хувьд</a:t>
            </a:r>
            <a:r>
              <a:rPr lang="mn-MN" sz="2400" dirty="0">
                <a:latin typeface="Segoe UI" panose="020B0502040204020203" pitchFamily="34" charset="0"/>
                <a:cs typeface="Segoe UI" panose="020B0502040204020203" pitchFamily="34" charset="0"/>
              </a:rPr>
              <a:t>: Илүү энгийн</a:t>
            </a:r>
          </a:p>
          <a:p>
            <a:pPr marL="742927" lvl="1" indent="-285750">
              <a:spcBef>
                <a:spcPts val="600"/>
              </a:spcBef>
            </a:pPr>
            <a:r>
              <a:rPr lang="mn-MN" sz="2200" dirty="0">
                <a:latin typeface="Segoe UI" panose="020B0502040204020203" pitchFamily="34" charset="0"/>
                <a:cs typeface="Segoe UI" panose="020B0502040204020203" pitchFamily="34" charset="0"/>
              </a:rPr>
              <a:t>Программын утга агуулга - Тооцоолж буй математик функц нь</a:t>
            </a:r>
          </a:p>
          <a:p>
            <a:pPr marL="742927" lvl="1" indent="-285750">
              <a:spcBef>
                <a:spcPts val="600"/>
              </a:spcBef>
            </a:pPr>
            <a:r>
              <a:rPr lang="mn-MN" sz="2200" dirty="0">
                <a:latin typeface="Segoe UI" panose="020B0502040204020203" pitchFamily="34" charset="0"/>
                <a:cs typeface="Segoe UI" panose="020B0502040204020203" pitchFamily="34" charset="0"/>
              </a:rPr>
              <a:t>Хийсвэр машин - Программын хийж буй өөрчлөлтийн мөрдлөгөө</a:t>
            </a: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669913" y="444279"/>
            <a:ext cx="418200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ТАЙЛБАРЫН ҮВШИН</a:t>
            </a:r>
          </a:p>
        </p:txBody>
      </p:sp>
      <p:sp>
        <p:nvSpPr>
          <p:cNvPr id="10" name="ïṩḻïďè">
            <a:extLst>
              <a:ext uri="{FF2B5EF4-FFF2-40B4-BE49-F238E27FC236}">
                <a16:creationId xmlns:a16="http://schemas.microsoft.com/office/drawing/2014/main" id="{9900FED3-3A47-4C0C-BB1C-9AE1AAE4B359}"/>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
        <p:nvSpPr>
          <p:cNvPr id="8" name="TextBox 7">
            <a:extLst>
              <a:ext uri="{FF2B5EF4-FFF2-40B4-BE49-F238E27FC236}">
                <a16:creationId xmlns:a16="http://schemas.microsoft.com/office/drawing/2014/main" id="{F833EB0A-F0D1-4797-8B66-E3441BE56A78}"/>
              </a:ext>
            </a:extLst>
          </p:cNvPr>
          <p:cNvSpPr txBox="1"/>
          <p:nvPr/>
        </p:nvSpPr>
        <p:spPr>
          <a:xfrm>
            <a:off x="1987420" y="5426290"/>
            <a:ext cx="7987004" cy="923330"/>
          </a:xfrm>
          <a:prstGeom prst="rect">
            <a:avLst/>
          </a:prstGeom>
          <a:noFill/>
        </p:spPr>
        <p:txBody>
          <a:bodyPr wrap="square">
            <a:spAutoFit/>
          </a:bodyPr>
          <a:lstStyle/>
          <a:p>
            <a:r>
              <a:rPr lang="en-US" dirty="0">
                <a:latin typeface="Arial Black" panose="020B0A04020102020204" pitchFamily="34" charset="0"/>
              </a:rPr>
              <a:t>digit → 0 | 1 | ... | 9</a:t>
            </a:r>
            <a:r>
              <a:rPr lang="mn-MN" dirty="0"/>
              <a:t>		</a:t>
            </a:r>
            <a:r>
              <a:rPr lang="en-US" dirty="0"/>
              <a:t>	&lt;-  </a:t>
            </a:r>
            <a:r>
              <a:rPr lang="mn-MN" b="1" dirty="0">
                <a:solidFill>
                  <a:srgbClr val="FF0000"/>
                </a:solidFill>
                <a:latin typeface="Segoe UI" panose="020B0502040204020203" pitchFamily="34" charset="0"/>
                <a:cs typeface="Segoe UI" panose="020B0502040204020203" pitchFamily="34" charset="0"/>
              </a:rPr>
              <a:t>Натурал тоо</a:t>
            </a:r>
          </a:p>
          <a:p>
            <a:r>
              <a:rPr lang="it-IT" dirty="0">
                <a:latin typeface="Arial Black" panose="020B0A04020102020204" pitchFamily="34" charset="0"/>
              </a:rPr>
              <a:t>non zero digit → 1 | ... | 9</a:t>
            </a:r>
            <a:r>
              <a:rPr lang="mn-MN" dirty="0"/>
              <a:t>	</a:t>
            </a:r>
            <a:r>
              <a:rPr lang="en-US" dirty="0"/>
              <a:t>	&lt;-  </a:t>
            </a:r>
            <a:r>
              <a:rPr lang="mn-MN" b="1" dirty="0">
                <a:solidFill>
                  <a:srgbClr val="FF0000"/>
                </a:solidFill>
                <a:latin typeface="Segoe UI" panose="020B0502040204020203" pitchFamily="34" charset="0"/>
                <a:cs typeface="Segoe UI" panose="020B0502040204020203" pitchFamily="34" charset="0"/>
              </a:rPr>
              <a:t>10 хоногийн өдрүүд</a:t>
            </a:r>
          </a:p>
          <a:p>
            <a:r>
              <a:rPr lang="de-DE" dirty="0">
                <a:latin typeface="Arial Black" panose="020B0A04020102020204" pitchFamily="34" charset="0"/>
              </a:rPr>
              <a:t>number → non zero digit digit*</a:t>
            </a:r>
            <a:r>
              <a:rPr lang="mn-MN" dirty="0"/>
              <a:t>	</a:t>
            </a:r>
            <a:r>
              <a:rPr lang="en-US" dirty="0"/>
              <a:t>&lt;-  </a:t>
            </a:r>
            <a:r>
              <a:rPr lang="mn-MN" b="1" dirty="0">
                <a:solidFill>
                  <a:srgbClr val="FF0000"/>
                </a:solidFill>
                <a:latin typeface="Segoe UI" panose="020B0502040204020203" pitchFamily="34" charset="0"/>
                <a:cs typeface="Segoe UI" panose="020B0502040204020203" pitchFamily="34" charset="0"/>
              </a:rPr>
              <a:t>Өнгөнүүд</a:t>
            </a:r>
            <a:endParaRPr lang="en-US" b="1"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746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C6451C2D-4B42-48AF-828A-E9FC2189929B}"/>
              </a:ext>
            </a:extLst>
          </p:cNvPr>
          <p:cNvPicPr>
            <a:picLocks noChangeAspect="1"/>
          </p:cNvPicPr>
          <p:nvPr/>
        </p:nvPicPr>
        <p:blipFill>
          <a:blip r:embed="rId3"/>
          <a:stretch>
            <a:fillRect/>
          </a:stretch>
        </p:blipFill>
        <p:spPr>
          <a:xfrm>
            <a:off x="2074263" y="1160801"/>
            <a:ext cx="7816185" cy="5167409"/>
          </a:xfrm>
          <a:prstGeom prst="rect">
            <a:avLst/>
          </a:prstGeom>
        </p:spPr>
      </p:pic>
      <p:sp>
        <p:nvSpPr>
          <p:cNvPr id="8" name="标题 1">
            <a:extLst>
              <a:ext uri="{FF2B5EF4-FFF2-40B4-BE49-F238E27FC236}">
                <a16:creationId xmlns:a16="http://schemas.microsoft.com/office/drawing/2014/main" id="{68746202-B2C9-4A4D-BB10-E7A97C4BAF2B}"/>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tx1">
                    <a:lumMod val="65000"/>
                    <a:lumOff val="35000"/>
                  </a:schemeClr>
                </a:solidFill>
                <a:latin typeface="Segoe UI" panose="020B0502040204020203" pitchFamily="34" charset="0"/>
                <a:cs typeface="Segoe UI" panose="020B0502040204020203" pitchFamily="34" charset="0"/>
              </a:rPr>
              <a:t>Time break</a:t>
            </a:r>
          </a:p>
        </p:txBody>
      </p:sp>
      <p:sp>
        <p:nvSpPr>
          <p:cNvPr id="10" name="ïṩḻïďè">
            <a:extLst>
              <a:ext uri="{FF2B5EF4-FFF2-40B4-BE49-F238E27FC236}">
                <a16:creationId xmlns:a16="http://schemas.microsoft.com/office/drawing/2014/main" id="{7F549D17-5B3B-47F8-B121-F2D1994F0141}"/>
              </a:ext>
            </a:extLst>
          </p:cNvPr>
          <p:cNvSpPr/>
          <p:nvPr/>
        </p:nvSpPr>
        <p:spPr bwMode="auto">
          <a:xfrm>
            <a:off x="669917" y="444279"/>
            <a:ext cx="530233"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D12E3270-B17F-482D-A2B0-76EDC8C5D7A6}"/>
              </a:ext>
            </a:extLst>
          </p:cNvPr>
          <p:cNvSpPr/>
          <p:nvPr/>
        </p:nvSpPr>
        <p:spPr bwMode="auto">
          <a:xfrm>
            <a:off x="669917" y="444279"/>
            <a:ext cx="463558" cy="484864"/>
          </a:xfrm>
          <a:prstGeom prst="homePlate">
            <a:avLst>
              <a:gd name="adj" fmla="val 48572"/>
            </a:avLst>
          </a:prstGeom>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404511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851918" y="444279"/>
            <a:ext cx="666856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Прагматик</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4" name="ïṩḻïďè">
            <a:extLst>
              <a:ext uri="{FF2B5EF4-FFF2-40B4-BE49-F238E27FC236}">
                <a16:creationId xmlns:a16="http://schemas.microsoft.com/office/drawing/2014/main" id="{45DD2F1E-34D6-46B9-99F0-C322448F7169}"/>
              </a:ext>
            </a:extLst>
          </p:cNvPr>
          <p:cNvSpPr/>
          <p:nvPr/>
        </p:nvSpPr>
        <p:spPr bwMode="auto">
          <a:xfrm>
            <a:off x="669916" y="1129413"/>
            <a:ext cx="10850569" cy="890502"/>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4000" i="1" dirty="0">
                <a:latin typeface="Segoe UI" panose="020B0502040204020203" pitchFamily="34" charset="0"/>
                <a:cs typeface="Segoe UI" panose="020B0502040204020203" pitchFamily="34" charset="0"/>
              </a:rPr>
              <a:t>“Утгатай өгүүлбэрийг хэрхэн ашиглах вэ?”</a:t>
            </a:r>
            <a:endParaRPr lang="mn-MN" sz="4000" b="1" i="1" dirty="0">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669913" y="444279"/>
            <a:ext cx="4182005"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ТАЙЛБАРЫН ҮВШИН</a:t>
            </a:r>
          </a:p>
        </p:txBody>
      </p:sp>
      <p:sp>
        <p:nvSpPr>
          <p:cNvPr id="10" name="ïṩḻïďè">
            <a:extLst>
              <a:ext uri="{FF2B5EF4-FFF2-40B4-BE49-F238E27FC236}">
                <a16:creationId xmlns:a16="http://schemas.microsoft.com/office/drawing/2014/main" id="{9900FED3-3A47-4C0C-BB1C-9AE1AAE4B359}"/>
              </a:ext>
            </a:extLst>
          </p:cNvPr>
          <p:cNvSpPr/>
          <p:nvPr/>
        </p:nvSpPr>
        <p:spPr bwMode="auto">
          <a:xfrm>
            <a:off x="669913" y="444279"/>
            <a:ext cx="1669479"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
        <p:nvSpPr>
          <p:cNvPr id="8" name="Rectangle 3">
            <a:extLst>
              <a:ext uri="{FF2B5EF4-FFF2-40B4-BE49-F238E27FC236}">
                <a16:creationId xmlns:a16="http://schemas.microsoft.com/office/drawing/2014/main" id="{85DEC694-46A8-49CC-B709-BDCCDCCF3C0A}"/>
              </a:ext>
            </a:extLst>
          </p:cNvPr>
          <p:cNvSpPr txBox="1">
            <a:spLocks noChangeArrowheads="1"/>
          </p:cNvSpPr>
          <p:nvPr/>
        </p:nvSpPr>
        <p:spPr>
          <a:xfrm>
            <a:off x="669914" y="2113558"/>
            <a:ext cx="10850570" cy="439519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mn-MN" sz="2400" dirty="0">
                <a:latin typeface="Segoe UI" panose="020B0502040204020203" pitchFamily="34" charset="0"/>
                <a:cs typeface="Segoe UI" panose="020B0502040204020203" pitchFamily="34" charset="0"/>
              </a:rPr>
              <a:t>Хэлийг хэрэглэгч буюу хүний талаас хандах ойлголт.</a:t>
            </a:r>
          </a:p>
          <a:p>
            <a:pPr>
              <a:spcBef>
                <a:spcPts val="1200"/>
              </a:spcBef>
            </a:pPr>
            <a:r>
              <a:rPr lang="mn-MN" sz="2400" dirty="0">
                <a:latin typeface="Segoe UI" panose="020B0502040204020203" pitchFamily="34" charset="0"/>
                <a:cs typeface="Segoe UI" panose="020B0502040204020203" pitchFamily="34" charset="0"/>
              </a:rPr>
              <a:t>Ижил утгатай өгүүлбэрийг өөр өөр байдлаар хэрэглэж болно. </a:t>
            </a:r>
          </a:p>
          <a:p>
            <a:pPr>
              <a:spcBef>
                <a:spcPts val="1200"/>
              </a:spcBef>
            </a:pPr>
            <a:r>
              <a:rPr lang="mn-MN" sz="2400" dirty="0">
                <a:latin typeface="Segoe UI" panose="020B0502040204020203" pitchFamily="34" charset="0"/>
                <a:cs typeface="Segoe UI" panose="020B0502040204020203" pitchFamily="34" charset="0"/>
              </a:rPr>
              <a:t>Хэл шинжлэлийн контекстууд нь өөр өөр өгүүлбэр шаарддаг; </a:t>
            </a:r>
          </a:p>
          <a:p>
            <a:pPr lvl="1">
              <a:spcBef>
                <a:spcPts val="600"/>
              </a:spcBef>
            </a:pPr>
            <a:r>
              <a:rPr lang="mn-MN" sz="2200" dirty="0">
                <a:latin typeface="Segoe UI" panose="020B0502040204020203" pitchFamily="34" charset="0"/>
                <a:cs typeface="Segoe UI" panose="020B0502040204020203" pitchFamily="34" charset="0"/>
              </a:rPr>
              <a:t>зарим нь илүү ойлгомжтой, </a:t>
            </a:r>
          </a:p>
          <a:p>
            <a:pPr lvl="1">
              <a:spcBef>
                <a:spcPts val="600"/>
              </a:spcBef>
            </a:pPr>
            <a:r>
              <a:rPr lang="mn-MN" sz="2200" dirty="0">
                <a:latin typeface="Segoe UI" panose="020B0502040204020203" pitchFamily="34" charset="0"/>
                <a:cs typeface="Segoe UI" panose="020B0502040204020203" pitchFamily="34" charset="0"/>
              </a:rPr>
              <a:t>зарим нь хуучирсан </a:t>
            </a:r>
          </a:p>
          <a:p>
            <a:pPr lvl="1">
              <a:spcBef>
                <a:spcPts val="600"/>
              </a:spcBef>
            </a:pPr>
            <a:r>
              <a:rPr lang="mn-MN" sz="2200" dirty="0">
                <a:latin typeface="Segoe UI" panose="020B0502040204020203" pitchFamily="34" charset="0"/>
                <a:cs typeface="Segoe UI" panose="020B0502040204020203" pitchFamily="34" charset="0"/>
              </a:rPr>
              <a:t>зарим нь бусдаасаа илүү мэргэжлийн хэллэг</a:t>
            </a:r>
          </a:p>
          <a:p>
            <a:pPr>
              <a:spcBef>
                <a:spcPts val="1200"/>
              </a:spcBef>
            </a:pPr>
            <a:r>
              <a:rPr lang="mn-MN" sz="2400" dirty="0">
                <a:latin typeface="Segoe UI" panose="020B0502040204020203" pitchFamily="34" charset="0"/>
                <a:cs typeface="Segoe UI" panose="020B0502040204020203" pitchFamily="34" charset="0"/>
              </a:rPr>
              <a:t>Прагматик нь хэлний субьект хоорондын, нийгмийн талыг авч үздэг</a:t>
            </a:r>
          </a:p>
          <a:p>
            <a:pPr lvl="1">
              <a:spcBef>
                <a:spcPts val="600"/>
              </a:spcBef>
            </a:pPr>
            <a:r>
              <a:rPr lang="mn-MN" sz="2200" dirty="0">
                <a:latin typeface="Segoe UI" panose="020B0502040204020203" pitchFamily="34" charset="0"/>
                <a:cs typeface="Segoe UI" panose="020B0502040204020203" pitchFamily="34" charset="0"/>
              </a:rPr>
              <a:t>Синтакс, семантикийг мэдэхээс чухал биш. </a:t>
            </a:r>
          </a:p>
          <a:p>
            <a:pPr>
              <a:spcBef>
                <a:spcPts val="600"/>
              </a:spcBef>
            </a:pPr>
            <a:endParaRPr lang="mn-MN" sz="2400" dirty="0">
              <a:latin typeface="Segoe UI" panose="020B0502040204020203" pitchFamily="34" charset="0"/>
              <a:cs typeface="Segoe UI" panose="020B0502040204020203" pitchFamily="34" charset="0"/>
            </a:endParaRPr>
          </a:p>
          <a:p>
            <a:pPr>
              <a:spcBef>
                <a:spcPts val="1200"/>
              </a:spcBef>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30819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7004</TotalTime>
  <Words>2117</Words>
  <Application>Microsoft Office PowerPoint</Application>
  <PresentationFormat>Widescreen</PresentationFormat>
  <Paragraphs>365</Paragraphs>
  <Slides>31</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微软雅黑</vt:lpstr>
      <vt:lpstr>黑体</vt:lpstr>
      <vt:lpstr>宋体</vt:lpstr>
      <vt:lpstr>Arial</vt:lpstr>
      <vt:lpstr>Arial Black</vt:lpstr>
      <vt:lpstr>Bahnschrift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5428</cp:revision>
  <cp:lastPrinted>2020-09-29T13:04:51Z</cp:lastPrinted>
  <dcterms:created xsi:type="dcterms:W3CDTF">2018-02-05T16:00:00Z</dcterms:created>
  <dcterms:modified xsi:type="dcterms:W3CDTF">2024-01-31T03:12:25Z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