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544" r:id="rId2"/>
    <p:sldId id="571" r:id="rId3"/>
    <p:sldId id="708" r:id="rId4"/>
    <p:sldId id="709" r:id="rId5"/>
    <p:sldId id="710" r:id="rId6"/>
    <p:sldId id="711" r:id="rId7"/>
    <p:sldId id="712" r:id="rId8"/>
    <p:sldId id="713" r:id="rId9"/>
    <p:sldId id="714" r:id="rId10"/>
    <p:sldId id="666" r:id="rId11"/>
    <p:sldId id="722" r:id="rId12"/>
    <p:sldId id="721" r:id="rId13"/>
    <p:sldId id="723" r:id="rId14"/>
    <p:sldId id="720" r:id="rId15"/>
    <p:sldId id="691" r:id="rId16"/>
    <p:sldId id="726" r:id="rId17"/>
    <p:sldId id="725" r:id="rId18"/>
    <p:sldId id="693" r:id="rId19"/>
    <p:sldId id="694" r:id="rId20"/>
    <p:sldId id="674" r:id="rId21"/>
    <p:sldId id="700" r:id="rId22"/>
    <p:sldId id="678" r:id="rId23"/>
    <p:sldId id="715" r:id="rId24"/>
    <p:sldId id="716" r:id="rId25"/>
    <p:sldId id="717" r:id="rId26"/>
    <p:sldId id="718" r:id="rId27"/>
    <p:sldId id="719" r:id="rId28"/>
    <p:sldId id="549" r:id="rId29"/>
  </p:sldIdLst>
  <p:sldSz cx="12192000" cy="6858000"/>
  <p:notesSz cx="6735763" cy="9866313"/>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93FFF8"/>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71011" autoAdjust="0"/>
  </p:normalViewPr>
  <p:slideViewPr>
    <p:cSldViewPr snapToGrid="0">
      <p:cViewPr varScale="1">
        <p:scale>
          <a:sx n="84" d="100"/>
          <a:sy n="84" d="100"/>
        </p:scale>
        <p:origin x="888"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2024/2/6</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00000"/>
              </a:lnSpc>
              <a:spcBef>
                <a:spcPts val="600"/>
              </a:spcBef>
            </a:pPr>
            <a:r>
              <a:rPr lang="mn-MN" altLang="en-US" sz="2400" i="1" dirty="0">
                <a:latin typeface="Segoe UI" panose="020B0502040204020203" pitchFamily="34" charset="0"/>
                <a:cs typeface="Segoe UI" panose="020B0502040204020203" pitchFamily="34" charset="0"/>
              </a:rPr>
              <a:t>Үнэн зөв байдал</a:t>
            </a:r>
            <a:r>
              <a:rPr lang="mn-MN" altLang="en-US" sz="2200" i="1"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Зөв синтакстай байгууламж бүрээс юу хүлээх ёстой талаар нарийн тодорхой болоод </a:t>
            </a:r>
            <a:r>
              <a:rPr lang="mn-MN" altLang="en-US" sz="2200" i="1" dirty="0">
                <a:latin typeface="Segoe UI" panose="020B0502040204020203" pitchFamily="34" charset="0"/>
                <a:cs typeface="Segoe UI" panose="020B0502040204020203" pitchFamily="34" charset="0"/>
              </a:rPr>
              <a:t>утга салаалалтгүй</a:t>
            </a:r>
            <a:r>
              <a:rPr lang="mn-MN" altLang="en-US" sz="2200" dirty="0">
                <a:latin typeface="Segoe UI" panose="020B0502040204020203" pitchFamily="34" charset="0"/>
                <a:cs typeface="Segoe UI" panose="020B0502040204020203" pitchFamily="34" charset="0"/>
              </a:rPr>
              <a:t> тайлбар шаардлагатай,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Ингэснээр биелэгдэх үед юу хийгдэхийг хэрэглэгч архитектур хамаарахгүйгээр мэддэг (програм биелэгдэхээс өмнө). </a:t>
            </a:r>
          </a:p>
          <a:p>
            <a:pPr algn="just">
              <a:lnSpc>
                <a:spcPct val="100000"/>
              </a:lnSpc>
              <a:spcBef>
                <a:spcPts val="1200"/>
              </a:spcBef>
            </a:pPr>
            <a:r>
              <a:rPr lang="mn-MN" altLang="en-US" sz="2400" i="1" dirty="0">
                <a:latin typeface="Segoe UI" panose="020B0502040204020203" pitchFamily="34" charset="0"/>
                <a:cs typeface="Segoe UI" panose="020B0502040204020203" pitchFamily="34" charset="0"/>
              </a:rPr>
              <a:t>Уян хатан байдал:</a:t>
            </a:r>
            <a:r>
              <a:rPr lang="mn-MN" altLang="en-US" sz="2400" dirty="0">
                <a:latin typeface="Segoe UI" panose="020B0502040204020203" pitchFamily="34" charset="0"/>
                <a:cs typeface="Segoe UI" panose="020B0502040204020203" pitchFamily="34" charset="0"/>
              </a:rPr>
              <a:t> Дээрх шинжилгээ ижил хэлний ялгаатай хэрэгжилтийг үгүйсгэх ёсгүй бөгөөд семантикийн хувьд зөв байх хэрэгтэй</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Хэлийг хэрэгжүүлэхэд хийгдэх аливаа сонголтыг урьдчилан харах ёсгүй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Тиймээс хэл өөрөө хэлний тодорхойлолтонд хамаарахгүй/үүрэг гүйцэтгэхгүй</a:t>
            </a:r>
          </a:p>
          <a:p>
            <a:pPr marL="0" marR="0" lvl="0" indent="0" algn="just" defTabSz="914400" rtl="0" eaLnBrk="1" fontAlgn="auto" latinLnBrk="0" hangingPunct="1">
              <a:lnSpc>
                <a:spcPct val="100000"/>
              </a:lnSpc>
              <a:spcBef>
                <a:spcPts val="600"/>
              </a:spcBef>
              <a:spcAft>
                <a:spcPts val="0"/>
              </a:spcAft>
              <a:buClrTx/>
              <a:buSzTx/>
              <a:buFontTx/>
              <a:buNone/>
              <a:tabLst/>
              <a:defRPr/>
            </a:pPr>
            <a:r>
              <a:rPr lang="mn-MN" sz="1800" dirty="0">
                <a:effectLst/>
                <a:latin typeface="Calibri" panose="020F0502020204030204" pitchFamily="34" charset="0"/>
                <a:ea typeface="Calibri" panose="020F0502020204030204" pitchFamily="34" charset="0"/>
                <a:cs typeface="Times New Roman" panose="02020603050405020304" pitchFamily="18" charset="0"/>
              </a:rPr>
              <a:t>Тодорхой физик архитектур дээрх тодорхой компиляторыг ашиглан хэлний семантикийг өгөхөд хангалттай. Программын зохих ёсны утга агуулга нь тухайн архитектур дээрх тухайн компиляторыг хэрэглэсэн биелэлт гэж үздэг. Энэ нь уян хатан чанар огт байхгүй шийдэл – зөвхөн нэг хэрэгжилт (албан ёсны) байх бөгөөд бусад бүх хэрэгжилт бүхэлдээ эквивалент байна. Гэхдээ каноник хэрэгжилтийн ямар түвшинг хэвийн гэж үзэх вэ? Тухайн программын тооцоолол хийх хугацаа нь түүний тодорхойлолтын нэг хэсэг байх уу? Алдаа мэдээлдэг байх үү? Архитектураас хамааралтай оролт/гаралтын нийтлэг командуудыг хэрхэн өөр архитектурт шилжүүлэх вэ? Физик архитектурын хэрэгжилтийн технологи өөрчлөгдөхөд семантик хэрхэн өөрчлөгдөх вэ?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spcBef>
                <a:spcPts val="600"/>
              </a:spcBef>
            </a:pPr>
            <a:endParaRPr lang="mn-MN" altLang="en-US" sz="22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84156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220230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2400" dirty="0">
                <a:latin typeface="Segoe UI" panose="020B0502040204020203" pitchFamily="34" charset="0"/>
                <a:cs typeface="Segoe UI" panose="020B0502040204020203" pitchFamily="34" charset="0"/>
              </a:rPr>
              <a:t>Т</a:t>
            </a:r>
            <a:r>
              <a:rPr lang="mn-MN" altLang="en-US" sz="2400" dirty="0">
                <a:latin typeface="Segoe UI" panose="020B0502040204020203" pitchFamily="34" charset="0"/>
                <a:cs typeface="Segoe UI" panose="020B0502040204020203" pitchFamily="34" charset="0"/>
              </a:rPr>
              <a:t>эмдэглэгээний семантик</a:t>
            </a:r>
          </a:p>
          <a:p>
            <a:pPr lvl="1" algn="just"/>
            <a:r>
              <a:rPr lang="mn-MN" altLang="en-US" sz="2200" dirty="0">
                <a:latin typeface="Segoe UI" panose="020B0502040204020203" pitchFamily="34" charset="0"/>
                <a:cs typeface="Segoe UI" panose="020B0502040204020203" pitchFamily="34" charset="0"/>
              </a:rPr>
              <a:t>Логик-математик хэлний семантикт зориулж боловсруулсан арга техникийн программчлалын хэл дээрх хэрэглээ. </a:t>
            </a:r>
          </a:p>
          <a:p>
            <a:pPr lvl="1" algn="just"/>
            <a:r>
              <a:rPr lang="mn-MN" altLang="en-US" sz="2200" dirty="0">
                <a:latin typeface="Segoe UI" panose="020B0502040204020203" pitchFamily="34" charset="0"/>
                <a:cs typeface="Segoe UI" panose="020B0502040204020203" pitchFamily="34" charset="0"/>
              </a:rPr>
              <a:t>Программын утга агуулга нь тухайн программын оролт/гаралтын ажиллагааг илэрхийлдэг функцээр өгөгддөг. </a:t>
            </a:r>
          </a:p>
          <a:p>
            <a:pPr lvl="1" algn="just"/>
            <a:r>
              <a:rPr lang="mn-MN" altLang="en-US" sz="2200" dirty="0">
                <a:latin typeface="Segoe UI" panose="020B0502040204020203" pitchFamily="34" charset="0"/>
                <a:cs typeface="Segoe UI" panose="020B0502040204020203" pitchFamily="34" charset="0"/>
              </a:rPr>
              <a:t>Энэ функцийн домэйн болон кодомайн нь ажиллагааны орчин, санах ой (хадгалалт) зэрэг хэлний дотоод шинж чанартай, уян хатан математик бүтэц байдаг. </a:t>
            </a:r>
          </a:p>
          <a:p>
            <a:pPr lvl="1" algn="just"/>
            <a:r>
              <a:rPr lang="mn-MN" altLang="en-US" sz="2200" dirty="0">
                <a:latin typeface="Segoe UI" panose="020B0502040204020203" pitchFamily="34" charset="0"/>
                <a:cs typeface="Segoe UI" panose="020B0502040204020203" pitchFamily="34" charset="0"/>
              </a:rPr>
              <a:t>Математикийн боловсронгуй аргууд (</a:t>
            </a:r>
            <a:r>
              <a:rPr lang="en-US" altLang="en-US" sz="2200" dirty="0">
                <a:latin typeface="Segoe UI" panose="020B0502040204020203" pitchFamily="34" charset="0"/>
                <a:cs typeface="Segoe UI" panose="020B0502040204020203" pitchFamily="34" charset="0"/>
              </a:rPr>
              <a:t>continuity, fixed point</a:t>
            </a:r>
            <a:r>
              <a:rPr lang="mn-MN" altLang="en-US" sz="2200" dirty="0">
                <a:latin typeface="Segoe UI" panose="020B0502040204020203" pitchFamily="34" charset="0"/>
                <a:cs typeface="Segoe UI" panose="020B0502040204020203" pitchFamily="34" charset="0"/>
              </a:rPr>
              <a:t>, ...) нь давталт, рекурс зэрэг үзэгдэлийн тохирох хандлагыг зөвшөөрдөг.</a:t>
            </a:r>
          </a:p>
          <a:p>
            <a:r>
              <a:rPr lang="mn-MN" altLang="en-US" sz="2400" dirty="0">
                <a:latin typeface="Segoe UI" panose="020B0502040204020203" pitchFamily="34" charset="0"/>
                <a:cs typeface="Segoe UI" panose="020B0502040204020203" pitchFamily="34" charset="0"/>
              </a:rPr>
              <a:t>Үйлдлийн семантик</a:t>
            </a:r>
          </a:p>
          <a:p>
            <a:pPr marL="0" marR="0" lvl="0" indent="0" algn="l" defTabSz="914400" rtl="0" eaLnBrk="1" fontAlgn="auto" latinLnBrk="0" hangingPunct="1">
              <a:lnSpc>
                <a:spcPct val="100000"/>
              </a:lnSpc>
              <a:spcBef>
                <a:spcPts val="0"/>
              </a:spcBef>
              <a:spcAft>
                <a:spcPts val="0"/>
              </a:spcAft>
              <a:buClrTx/>
              <a:buSzTx/>
              <a:buFontTx/>
              <a:buNone/>
              <a:tabLst/>
              <a:defRPr/>
            </a:pPr>
            <a:r>
              <a:rPr lang="mn-MN" altLang="en-US" sz="2400" dirty="0">
                <a:latin typeface="Segoe UI" panose="020B0502040204020203" pitchFamily="34" charset="0"/>
                <a:cs typeface="Segoe UI" panose="020B0502040204020203" pitchFamily="34"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Нөгөө талаас үйлдлийн семантикийн хувьд хэлний байгуулалмжтой холбоотой гадны нэгж (жишээлбэл, функц) байдаггүй.  Тохиромжтой аргуудыг ашигласнаар үйлдлийн семантик нь хийсвэр машины үйл ажиллагааг тодорхойлдог. Өөрөөр хэлбэл, энэ нь интерпретаторыг формалиар тодорхойлж, хийсвэр формализмыг харьцангуй доогуур түвшинд авч үздэг. Үйлдлийн өөр өөр арга техникүүд нь формалчлалын хувьд ялгаатай (заримдаа илүүү гүнзгий) байдаг. Зарим семантик нь формал автоматыг, зарим нь логик-математик дүрмийн системийг ашигладаг бол зарим нь програмаар бий болсон төлвийн хувиргалтыг илтгэхийн тулд шилжилтийн системийг илүүд үздэг.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mn-MN" altLang="en-US" sz="2400" dirty="0">
              <a:latin typeface="Segoe UI" panose="020B0502040204020203" pitchFamily="34" charset="0"/>
              <a:cs typeface="Segoe UI" panose="020B0502040204020203" pitchFamily="34" charset="0"/>
            </a:endParaRPr>
          </a:p>
          <a:p>
            <a:endParaRPr lang="mn-MN" altLang="en-US" sz="24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64295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241104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93014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549471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Эхний гурван дүрэм бол терминал дүрмүүд (өөрөөр хэлбэл, сумны баруун талд байгаа тооцоолол нь өөр шилжилт хийх боломжгүй хэлбэрээр хийгдсэн). </a:t>
            </a:r>
          </a:p>
          <a:p>
            <a:pPr marL="171450" indent="-171450" algn="just">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Бичсэн дарааллаар нь харвал, нэмэгч болон нэмэгдэгч нь хоёул тогтмол байх тохиолдолд нийлбэр, үйлдлийн гишүүд нь хоёул тогтмол бөгөөд үр дүн нь натурал тоо байх тохиолдлолд ялгавр байхаар хувьсагчийн семантикийг тайлбарлаж байна. 5-7 шиг илэрхийлэлд семантик өгөгдөөгүйг анхаарна уу. </a:t>
            </a:r>
          </a:p>
          <a:p>
            <a:pPr marL="171450" indent="-171450" algn="just">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Дөрвөн дүрмээс бүрдэх хоёр дахь бүлэг нь нөхцөлт дүрмүүд. Эхний хос нь нийлбэрийн семантикийг тодорхойлж байгаа бөгөөд нийлбэрийн утагыг тооцоолохын тулд эхлээд хоёр гишүүүнийг тус тусад нь үнэлэх шаардлагатайг илтгэж байна. Дүрэмд нийлбэр/ялгаврын аргументууд дээрх хийх үнэлгээний дарааллыг (</a:t>
            </a:r>
            <a:r>
              <a:rPr lang="en-US" altLang="en-US" sz="1200" dirty="0">
                <a:latin typeface="Segoe UI" panose="020B0502040204020203" pitchFamily="34" charset="0"/>
                <a:cs typeface="Segoe UI" panose="020B0502040204020203" pitchFamily="34" charset="0"/>
              </a:rPr>
              <a:t>order of evaluation) </a:t>
            </a:r>
            <a:r>
              <a:rPr lang="mn-MN" altLang="en-US" sz="1200" dirty="0">
                <a:latin typeface="Segoe UI" panose="020B0502040204020203" pitchFamily="34" charset="0"/>
                <a:cs typeface="Segoe UI" panose="020B0502040204020203" pitchFamily="34" charset="0"/>
              </a:rPr>
              <a:t>заагаагүй байна.</a:t>
            </a:r>
            <a:endParaRPr lang="en-US" altLang="en-US" sz="12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53299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871540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Илэрхийллийг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үнэлэх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явцад</a:t>
            </a:r>
            <a:r>
              <a:rPr lang="en-US" sz="1800" dirty="0">
                <a:effectLst/>
                <a:latin typeface="Calibri" panose="020F0502020204030204" pitchFamily="34" charset="0"/>
                <a:ea typeface="Calibri" panose="020F0502020204030204" pitchFamily="34" charset="0"/>
                <a:cs typeface="Times New Roman" panose="02020603050405020304" pitchFamily="18" charset="0"/>
              </a:rPr>
              <a:t> σ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төлөв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ерөөсөө</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өөрчлөгддөггүй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гэдгийг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бид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тэмдэглэсэн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Энэ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2.14-р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зурагт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үзүүлсэн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командын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семантикийн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хувьд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өөрчлөгддөг</a:t>
            </a:r>
            <a:r>
              <a:rPr lang="en-US" sz="1800" dirty="0">
                <a:effectLst/>
                <a:latin typeface="Calibri" panose="020F0502020204030204" pitchFamily="34" charset="0"/>
                <a:ea typeface="Calibri" panose="020F0502020204030204" pitchFamily="34" charset="0"/>
                <a:cs typeface="Times New Roman" panose="02020603050405020304" pitchFamily="18" charset="0"/>
              </a:rPr>
              <a:t>. (c1), (c2), (c6), (c7) </a:t>
            </a:r>
            <a:r>
              <a:rPr lang="mn-MN" sz="1800" dirty="0">
                <a:effectLst/>
                <a:latin typeface="Calibri" panose="020F0502020204030204" pitchFamily="34" charset="0"/>
                <a:ea typeface="Calibri" panose="020F0502020204030204" pitchFamily="34" charset="0"/>
                <a:cs typeface="Times New Roman" panose="02020603050405020304" pitchFamily="18" charset="0"/>
              </a:rPr>
              <a:t>нь терминал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дүрмүүд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шилжилт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&lt;c, σ&gt; → τ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хэлбэртэй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зөвхөн</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баруун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талд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төлөвтэй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байна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Дүрмийн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суурь</a:t>
            </a:r>
            <a:r>
              <a:rPr lang="en-US" sz="1800" dirty="0">
                <a:effectLst/>
                <a:latin typeface="Calibri" panose="020F0502020204030204" pitchFamily="34" charset="0"/>
                <a:ea typeface="Calibri" panose="020F0502020204030204" pitchFamily="34" charset="0"/>
                <a:cs typeface="Times New Roman" panose="02020603050405020304" pitchFamily="18" charset="0"/>
              </a:rPr>
              <a:t> (c4)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үргэлж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терминалын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шилжилт</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Бусад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дүрмүүд</a:t>
            </a:r>
            <a:r>
              <a:rPr lang="en-US" sz="1800" dirty="0">
                <a:effectLst/>
                <a:latin typeface="Calibri" panose="020F0502020204030204" pitchFamily="34" charset="0"/>
                <a:ea typeface="Calibri" panose="020F0502020204030204" pitchFamily="34" charset="0"/>
                <a:cs typeface="Times New Roman" panose="02020603050405020304" pitchFamily="18" charset="0"/>
              </a:rPr>
              <a:t> (&lt;c, σ&gt; → &lt;c, τ&gt;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хэлбэрийн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шилжилтийг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тодорхойлдог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түүний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дэд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командуудын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аль</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нэгийг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эсвэл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дэд</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илэрхийлэл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үнэлэх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замаар</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комплекс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командын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тооцооллыг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үргэлжлүүлнэ</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89486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Програмд дурдсан бүх хувьсагчдыг багтаасан төлөвийг ойлгоё, жишээ нь σ = [(X, 6)]. σ дахь c-ийн тооцооллыг бид дараах байдлаар хийж болно. </a:t>
            </a:r>
            <a:r>
              <a:rPr lang="en-US" sz="2800" dirty="0"/>
              <a:t>while ¬(X == 0) do X := (X − 1)</a:t>
            </a:r>
            <a:r>
              <a:rPr lang="mn-MN" sz="2800" dirty="0"/>
              <a:t> </a:t>
            </a:r>
            <a:r>
              <a:rPr lang="mn-MN" sz="1800" dirty="0">
                <a:effectLst/>
                <a:latin typeface="Calibri" panose="020F0502020204030204" pitchFamily="34" charset="0"/>
                <a:ea typeface="Calibri" panose="020F0502020204030204" pitchFamily="34" charset="0"/>
                <a:cs typeface="Times New Roman" panose="02020603050405020304" pitchFamily="18" charset="0"/>
              </a:rPr>
              <a:t>давтагдах командыг c гэж бичнэ.  c-ийн үүсгэсэн тооцоолол нь дараах байдалтай байгааг харахад хэцүү биш юм.</a:t>
            </a:r>
          </a:p>
          <a:p>
            <a:pPr marL="0" marR="0" algn="just">
              <a:lnSpc>
                <a:spcPct val="107000"/>
              </a:lnSpc>
              <a:spcBef>
                <a:spcPts val="0"/>
              </a:spcBef>
              <a:spcAft>
                <a:spcPts val="800"/>
              </a:spcAft>
            </a:pPr>
            <a:endParaRPr lang="mn-M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mn-MN" sz="1800" dirty="0">
                <a:effectLst/>
                <a:latin typeface="Calibri" panose="020F0502020204030204" pitchFamily="34" charset="0"/>
                <a:ea typeface="Calibri" panose="020F0502020204030204" pitchFamily="34" charset="0"/>
                <a:cs typeface="Times New Roman" panose="02020603050405020304" pitchFamily="18" charset="0"/>
              </a:rPr>
              <a:t>Жишээн дээрх тооцоолол нь зогсдог бөгөөд энэ нь төгсгөлөг тооны шилжилтийн дараа өөр ямар ч шилжилт хийх боломжгүй терминал шилжилттэй үлддэг. Гэсэн хэдий ч тооцооллын тодорхойлолт нь тооцооллыг төгсгөлөг байхыг </a:t>
            </a:r>
            <a:r>
              <a:rPr lang="mn-MN" sz="1800" i="1" dirty="0">
                <a:effectLst/>
                <a:latin typeface="Calibri" panose="020F0502020204030204" pitchFamily="34" charset="0"/>
                <a:ea typeface="Calibri" panose="020F0502020204030204" pitchFamily="34" charset="0"/>
                <a:cs typeface="Times New Roman" panose="02020603050405020304" pitchFamily="18" charset="0"/>
              </a:rPr>
              <a:t>шаарддаггүй</a:t>
            </a:r>
            <a:r>
              <a:rPr lang="mn-MN" sz="1800" dirty="0">
                <a:effectLst/>
                <a:latin typeface="Calibri" panose="020F0502020204030204" pitchFamily="34" charset="0"/>
                <a:ea typeface="Calibri" panose="020F0502020204030204" pitchFamily="34" charset="0"/>
                <a:cs typeface="Times New Roman" panose="02020603050405020304" pitchFamily="18" charset="0"/>
              </a:rPr>
              <a:t> бөгөөд зөвхөн үүнийг ө</a:t>
            </a:r>
            <a:r>
              <a:rPr lang="mn-MN" sz="1800" i="1" dirty="0">
                <a:effectLst/>
                <a:latin typeface="Calibri" panose="020F0502020204030204" pitchFamily="34" charset="0"/>
                <a:ea typeface="Calibri" panose="020F0502020204030204" pitchFamily="34" charset="0"/>
                <a:cs typeface="Times New Roman" panose="02020603050405020304" pitchFamily="18" charset="0"/>
              </a:rPr>
              <a:t>ргөтгөх боломжгүй</a:t>
            </a:r>
            <a:r>
              <a:rPr lang="mn-MN" sz="1800" dirty="0">
                <a:effectLst/>
                <a:latin typeface="Calibri" panose="020F0502020204030204" pitchFamily="34" charset="0"/>
                <a:ea typeface="Calibri" panose="020F0502020204030204" pitchFamily="34" charset="0"/>
                <a:cs typeface="Times New Roman" panose="02020603050405020304" pitchFamily="18" charset="0"/>
              </a:rPr>
              <a:t> юм. Тиймээс дараах жишээн дээрх шиг хязгааргүй тооцоолол байж болно.</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91301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4166265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59187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just">
              <a:lnSpc>
                <a:spcPct val="107000"/>
              </a:lnSpc>
              <a:spcBef>
                <a:spcPts val="0"/>
              </a:spcBef>
              <a:spcAft>
                <a:spcPts val="800"/>
              </a:spcAft>
              <a:buFont typeface="+mj-lt"/>
              <a:buAutoNum type="arabicPeriod"/>
            </a:pPr>
            <a:r>
              <a:rPr lang="mn-MN" sz="1800" dirty="0">
                <a:effectLst/>
                <a:latin typeface="Calibri" panose="020F0502020204030204" pitchFamily="34" charset="0"/>
                <a:ea typeface="Calibri" panose="020F0502020204030204" pitchFamily="34" charset="0"/>
                <a:cs typeface="Times New Roman" panose="02020603050405020304" pitchFamily="18" charset="0"/>
              </a:rPr>
              <a:t>Энэ зөрчил хаанаас гарч байна вэ? K-аас өөрөөс нь биш, бидний харж байгаачлан энэ нь H-г хэрэглэдэг энгийн програм. H-ийн шинж чанартэй программ байдаг гэж таамагласнаас үүдэлтэй зөрчил үүсч байна. Тиймээс H оршин байх боломжгүй.</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2372679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75012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2647089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965596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3874651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173337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Программыг автоматаар хөрвүүлэхэд хэлний синтакс тайлбарыг хэрхэн ашиглаж болохыг бид эцэст нь харж болно.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Ийм автомат хөрвүүлэгчийг компилятор гэж нэрлэдэгийг бид 1-р бүлгээс мэдсэн бөгөөд түүний ерөнхий логик бүтцийг Зураг 2.10-д үзүүлэв.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Энэ нь үе шатуудын дэс дараалсан дамжлагаар явагддаг.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Ялгаатай үе шатууд нь эх хэл дээрх программыг илэрхийлэх тэмдэгт мөрөөс объект хэл дээрх тэмдэгт мөр байгуулах хүртэл төрөл бүрийн завсрын дотоод дүрслэлийг үүсгэдэг.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Өмнөх бүлэгт дурдсанчлан энэ нөхцөлд "объект хэл"-ийг "машин код" эсвэл "доод түвшний хэл"-ээр ойлгох албагүй гэдгийг анхаарна уу.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Энэ нь ердөө хөрвүүлэлтэнд чиглэгдсэн хэл юм. Үргэлжлүүлээд бид компиляцын төрөл бүрийн үе шатуудыг товч тайлбарласан. </a:t>
            </a:r>
            <a:endParaRPr lang="en-US" altLang="en-US" sz="1200" dirty="0">
              <a:latin typeface="Segoe UI" panose="020B0502040204020203" pitchFamily="34" charset="0"/>
              <a:cs typeface="Segoe UI" panose="020B0502040204020203" pitchFamily="34" charset="0"/>
            </a:endParaRPr>
          </a:p>
          <a:p>
            <a:pPr marL="171450" indent="-171450">
              <a:lnSpc>
                <a:spcPct val="100000"/>
              </a:lnSpc>
              <a:spcBef>
                <a:spcPts val="600"/>
              </a:spcBef>
              <a:buFont typeface="Arial" panose="020B0604020202020204" pitchFamily="34" charset="0"/>
              <a:buChar char="•"/>
            </a:pPr>
            <a:r>
              <a:rPr lang="mn-MN" altLang="en-US" sz="1200" dirty="0">
                <a:latin typeface="Segoe UI" panose="020B0502040204020203" pitchFamily="34" charset="0"/>
                <a:cs typeface="Segoe UI" panose="020B0502040204020203" pitchFamily="34" charset="0"/>
              </a:rPr>
              <a:t>Бид компиляторыг хэрхэн бүтээх талаар тайлбарлах гэсэнгүй ([3]-ыг үзнэ үү), харин программчлалын хэлний судалгаанд ашигтай зарим санааг бэхжүүлэх зорилгоор авч үзэж байна.</a:t>
            </a:r>
            <a:endParaRPr lang="en-US" altLang="en-US" sz="1200"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59833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641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19020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02907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6032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28650" lvl="1" indent="-171450" algn="just">
              <a:lnSpc>
                <a:spcPct val="100000"/>
              </a:lnSpc>
              <a:spcBef>
                <a:spcPts val="600"/>
              </a:spcBef>
              <a:buFont typeface="Arial" panose="020B0604020202020204" pitchFamily="34" charset="0"/>
              <a:buChar char="•"/>
            </a:pPr>
            <a:r>
              <a:rPr lang="en-US" altLang="en-US" sz="1200" dirty="0">
                <a:latin typeface="Segoe UI" panose="020B0502040204020203" pitchFamily="34" charset="0"/>
                <a:cs typeface="Segoe UI" panose="020B0502040204020203" pitchFamily="34" charset="0"/>
              </a:rPr>
              <a:t>Dead code removal</a:t>
            </a:r>
            <a:r>
              <a:rPr lang="mn-MN" altLang="en-US" sz="1200" dirty="0">
                <a:latin typeface="Segoe UI" panose="020B0502040204020203" pitchFamily="34" charset="0"/>
                <a:cs typeface="Segoe UI" panose="020B0502040204020203" pitchFamily="34" charset="0"/>
              </a:rPr>
              <a:t>: Өөрөөр хэлбэл, тэдгээрийн дуудаж болох гүйцэтгэлийн дараалал байхгүйгээс хэзээ ч гүйцэтгэх боломжгүй кодын хэсгүүдийг устгах.</a:t>
            </a:r>
          </a:p>
          <a:p>
            <a:pPr marL="628650" lvl="1" indent="-171450" algn="just">
              <a:lnSpc>
                <a:spcPct val="100000"/>
              </a:lnSpc>
              <a:spcBef>
                <a:spcPts val="600"/>
              </a:spcBef>
              <a:buFont typeface="Arial" panose="020B0604020202020204" pitchFamily="34" charset="0"/>
              <a:buChar char="•"/>
            </a:pPr>
            <a:r>
              <a:rPr lang="en-US" altLang="en-US" sz="1200" dirty="0">
                <a:latin typeface="Segoe UI" panose="020B0502040204020203" pitchFamily="34" charset="0"/>
                <a:cs typeface="Segoe UI" panose="020B0502040204020203" pitchFamily="34" charset="0"/>
              </a:rPr>
              <a:t>In-line expansion of function calls</a:t>
            </a:r>
            <a:r>
              <a:rPr lang="mn-MN" altLang="en-US" sz="1200" dirty="0">
                <a:latin typeface="Segoe UI" panose="020B0502040204020203" pitchFamily="34" charset="0"/>
                <a:cs typeface="Segoe UI" panose="020B0502040204020203" pitchFamily="34" charset="0"/>
              </a:rPr>
              <a:t>: Зарим функцийн (процедурын) дуудалтыг харгалзах функцийн их биеээр орлуулж, гүйцэтгэлийг хурдан болгодог. Энэ нь бусад оновчлолыг хийх боломжтой болгодог.</a:t>
            </a:r>
          </a:p>
          <a:p>
            <a:pPr marL="628650" lvl="1" indent="-171450" algn="just">
              <a:lnSpc>
                <a:spcPct val="100000"/>
              </a:lnSpc>
              <a:spcBef>
                <a:spcPts val="600"/>
              </a:spcBef>
              <a:buFont typeface="Arial" panose="020B0604020202020204" pitchFamily="34" charset="0"/>
              <a:buChar char="•"/>
            </a:pPr>
            <a:r>
              <a:rPr lang="en-US" altLang="en-US" sz="1200" dirty="0" err="1">
                <a:latin typeface="Segoe UI" panose="020B0502040204020203" pitchFamily="34" charset="0"/>
                <a:cs typeface="Segoe UI" panose="020B0502040204020203" pitchFamily="34" charset="0"/>
              </a:rPr>
              <a:t>ubexpression</a:t>
            </a:r>
            <a:r>
              <a:rPr lang="en-US" altLang="en-US" sz="1200" dirty="0">
                <a:latin typeface="Segoe UI" panose="020B0502040204020203" pitchFamily="34" charset="0"/>
                <a:cs typeface="Segoe UI" panose="020B0502040204020203" pitchFamily="34" charset="0"/>
              </a:rPr>
              <a:t> </a:t>
            </a:r>
            <a:r>
              <a:rPr lang="en-US" altLang="en-US" sz="1200" dirty="0" err="1">
                <a:latin typeface="Segoe UI" panose="020B0502040204020203" pitchFamily="34" charset="0"/>
                <a:cs typeface="Segoe UI" panose="020B0502040204020203" pitchFamily="34" charset="0"/>
              </a:rPr>
              <a:t>factorisation</a:t>
            </a:r>
            <a:r>
              <a:rPr lang="mn-MN" altLang="en-US" sz="1200" dirty="0">
                <a:latin typeface="Segoe UI" panose="020B0502040204020203" pitchFamily="34" charset="0"/>
                <a:cs typeface="Segoe UI" panose="020B0502040204020203" pitchFamily="34" charset="0"/>
              </a:rPr>
              <a:t>: Зарим программууд ижил утгыг нэгээс олон удаа тооцдог. Хэрэв энэ баримтыг компилятор илрүүлсэн бол нийтлэг дэд илэрхийллийн утгыг зөвхөн нэг удаа тооцоолж, хадгалсан байх боломжтой.</a:t>
            </a:r>
          </a:p>
          <a:p>
            <a:pPr marL="628650" lvl="1" indent="-171450" algn="just">
              <a:lnSpc>
                <a:spcPct val="100000"/>
              </a:lnSpc>
              <a:spcBef>
                <a:spcPts val="600"/>
              </a:spcBef>
              <a:buFont typeface="Arial" panose="020B0604020202020204" pitchFamily="34" charset="0"/>
              <a:buChar char="•"/>
            </a:pPr>
            <a:r>
              <a:rPr lang="en-US" altLang="en-US" sz="1200" dirty="0">
                <a:latin typeface="Segoe UI" panose="020B0502040204020203" pitchFamily="34" charset="0"/>
                <a:cs typeface="Segoe UI" panose="020B0502040204020203" pitchFamily="34" charset="0"/>
              </a:rPr>
              <a:t>Loop </a:t>
            </a:r>
            <a:r>
              <a:rPr lang="en-US" altLang="en-US" sz="1200" dirty="0" err="1">
                <a:latin typeface="Segoe UI" panose="020B0502040204020203" pitchFamily="34" charset="0"/>
                <a:cs typeface="Segoe UI" panose="020B0502040204020203" pitchFamily="34" charset="0"/>
              </a:rPr>
              <a:t>optimisations</a:t>
            </a:r>
            <a:r>
              <a:rPr lang="mn-MN" altLang="en-US" sz="1200" dirty="0">
                <a:latin typeface="Segoe UI" panose="020B0502040204020203" pitchFamily="34" charset="0"/>
                <a:cs typeface="Segoe UI" panose="020B0502040204020203" pitchFamily="34" charset="0"/>
              </a:rPr>
              <a:t>: Давталт нь хамгийн том оновчлол хийх боломжтой газар. Эдгээрийн дотроос хамгийн түгээмэл нь төрөл бүрийн давталтын дотор утга тогтмол хэвээр байгаа дэд илэрхийллүүдийн тооцооллыг давталтан дотроос хасах явдал юм.</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48625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7538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2024/2/6</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2024/2/6</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2024/2/6</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2024/2/6</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Компилятор, Семантик болон Үл шийдэгдэх асуудлууд</a:t>
            </a:r>
            <a:endParaRPr lang="zh-CN" altLang="en-US" sz="20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3</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Семантикууд</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Rectangle 3">
            <a:extLst>
              <a:ext uri="{FF2B5EF4-FFF2-40B4-BE49-F238E27FC236}">
                <a16:creationId xmlns:a16="http://schemas.microsoft.com/office/drawing/2014/main" id="{6CFE3004-5254-4078-BB51-861FAB76208A}"/>
              </a:ext>
            </a:extLst>
          </p:cNvPr>
          <p:cNvSpPr txBox="1">
            <a:spLocks noChangeArrowheads="1"/>
          </p:cNvSpPr>
          <p:nvPr/>
        </p:nvSpPr>
        <p:spPr>
          <a:xfrm>
            <a:off x="669914" y="1138336"/>
            <a:ext cx="10850569" cy="5473608"/>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600"/>
              </a:spcBef>
            </a:pPr>
            <a:r>
              <a:rPr lang="en-US" altLang="en-US" sz="2400" dirty="0">
                <a:latin typeface="Segoe UI" panose="020B0502040204020203" pitchFamily="34" charset="0"/>
                <a:cs typeface="Segoe UI" panose="020B0502040204020203" pitchFamily="34" charset="0"/>
              </a:rPr>
              <a:t>PL-</a:t>
            </a:r>
            <a:r>
              <a:rPr lang="mn-MN" altLang="en-US" sz="2400" dirty="0">
                <a:latin typeface="Segoe UI" panose="020B0502040204020203" pitchFamily="34" charset="0"/>
                <a:cs typeface="Segoe UI" panose="020B0502040204020203" pitchFamily="34" charset="0"/>
              </a:rPr>
              <a:t>ний семантикын тайлбар нь синтакс тайлбараасаа илүү ээдрээтэй:</a:t>
            </a:r>
          </a:p>
          <a:p>
            <a:pPr lvl="1" algn="just">
              <a:lnSpc>
                <a:spcPct val="110000"/>
              </a:lnSpc>
              <a:spcBef>
                <a:spcPts val="600"/>
              </a:spcBef>
            </a:pPr>
            <a:r>
              <a:rPr lang="mn-MN" altLang="en-US" sz="2200" dirty="0">
                <a:latin typeface="Segoe UI" panose="020B0502040204020203" pitchFamily="34" charset="0"/>
                <a:cs typeface="Segoe UI" panose="020B0502040204020203" pitchFamily="34" charset="0"/>
              </a:rPr>
              <a:t>Үнэн зөв (</a:t>
            </a:r>
            <a:r>
              <a:rPr lang="en-US" altLang="en-US" sz="2200" dirty="0">
                <a:latin typeface="Segoe UI" panose="020B0502040204020203" pitchFamily="34" charset="0"/>
                <a:cs typeface="Segoe UI" panose="020B0502040204020203" pitchFamily="34" charset="0"/>
              </a:rPr>
              <a:t>exactness) </a:t>
            </a:r>
            <a:r>
              <a:rPr lang="mn-MN" altLang="en-US" sz="2200" dirty="0">
                <a:latin typeface="Segoe UI" panose="020B0502040204020203" pitchFamily="34" charset="0"/>
                <a:cs typeface="Segoe UI" panose="020B0502040204020203" pitchFamily="34" charset="0"/>
              </a:rPr>
              <a:t>болон Уян хатан (</a:t>
            </a:r>
            <a:r>
              <a:rPr lang="en-US" altLang="en-US" sz="2200" dirty="0">
                <a:latin typeface="Segoe UI" panose="020B0502040204020203" pitchFamily="34" charset="0"/>
                <a:cs typeface="Segoe UI" panose="020B0502040204020203" pitchFamily="34" charset="0"/>
              </a:rPr>
              <a:t>flexibility) </a:t>
            </a:r>
            <a:r>
              <a:rPr lang="mn-MN" altLang="en-US" sz="2200" dirty="0">
                <a:latin typeface="Segoe UI" panose="020B0502040204020203" pitchFamily="34" charset="0"/>
                <a:cs typeface="Segoe UI" panose="020B0502040204020203" pitchFamily="34" charset="0"/>
              </a:rPr>
              <a:t>байдлын харьцаа зэрэг эсрэг байдлын дунджыг олох техник асуудалтай холбоотой. </a:t>
            </a:r>
            <a:endParaRPr lang="mn-MN" altLang="en-US" sz="2400" dirty="0">
              <a:latin typeface="Segoe UI" panose="020B0502040204020203" pitchFamily="34" charset="0"/>
              <a:cs typeface="Segoe UI" panose="020B0502040204020203" pitchFamily="34" charset="0"/>
            </a:endParaRPr>
          </a:p>
          <a:p>
            <a:pPr algn="just">
              <a:lnSpc>
                <a:spcPct val="110000"/>
              </a:lnSpc>
              <a:spcBef>
                <a:spcPts val="600"/>
              </a:spcBef>
            </a:pPr>
            <a:r>
              <a:rPr lang="mn-MN" altLang="en-US" sz="2400" i="1" dirty="0">
                <a:latin typeface="Segoe UI" panose="020B0502040204020203" pitchFamily="34" charset="0"/>
                <a:cs typeface="Segoe UI" panose="020B0502040204020203" pitchFamily="34" charset="0"/>
              </a:rPr>
              <a:t>Үнэн зөв байдал:</a:t>
            </a:r>
            <a:r>
              <a:rPr lang="mn-MN" altLang="en-US" sz="2400" dirty="0">
                <a:latin typeface="Segoe UI" panose="020B0502040204020203" pitchFamily="34" charset="0"/>
                <a:cs typeface="Segoe UI" panose="020B0502040204020203" pitchFamily="34" charset="0"/>
              </a:rPr>
              <a:t> Зөв синтакс бүрийн юу хийхийг программыг биелүүлэхгүйгээр мэддэг байх</a:t>
            </a:r>
            <a:endParaRPr lang="mn-MN" altLang="en-US" sz="2400" i="1" dirty="0">
              <a:latin typeface="Segoe UI" panose="020B0502040204020203" pitchFamily="34" charset="0"/>
              <a:cs typeface="Segoe UI" panose="020B0502040204020203" pitchFamily="34" charset="0"/>
            </a:endParaRPr>
          </a:p>
          <a:p>
            <a:pPr lvl="1" algn="just">
              <a:lnSpc>
                <a:spcPct val="110000"/>
              </a:lnSpc>
              <a:spcBef>
                <a:spcPts val="600"/>
              </a:spcBef>
            </a:pPr>
            <a:r>
              <a:rPr lang="mn-MN" altLang="en-US" sz="2200" dirty="0">
                <a:latin typeface="Segoe UI" panose="020B0502040204020203" pitchFamily="34" charset="0"/>
                <a:cs typeface="Segoe UI" panose="020B0502040204020203" pitchFamily="34" charset="0"/>
              </a:rPr>
              <a:t>Яг зөв бөгөөд биелэлтийн үед утга салаалахгүй тайлбар шаардлагатай</a:t>
            </a:r>
          </a:p>
          <a:p>
            <a:pPr lvl="1" algn="just">
              <a:lnSpc>
                <a:spcPct val="110000"/>
              </a:lnSpc>
              <a:spcBef>
                <a:spcPts val="600"/>
              </a:spcBef>
            </a:pPr>
            <a:r>
              <a:rPr lang="mn-MN" altLang="en-US" sz="2200" dirty="0">
                <a:latin typeface="Segoe UI" panose="020B0502040204020203" pitchFamily="34" charset="0"/>
                <a:cs typeface="Segoe UI" panose="020B0502040204020203" pitchFamily="34" charset="0"/>
              </a:rPr>
              <a:t>Тухайн нэг архитектурт суурилахгүй</a:t>
            </a:r>
          </a:p>
          <a:p>
            <a:pPr algn="just">
              <a:lnSpc>
                <a:spcPct val="110000"/>
              </a:lnSpc>
              <a:spcBef>
                <a:spcPts val="600"/>
              </a:spcBef>
            </a:pPr>
            <a:r>
              <a:rPr lang="mn-MN" altLang="en-US" sz="2400" i="1" dirty="0">
                <a:latin typeface="Segoe UI" panose="020B0502040204020203" pitchFamily="34" charset="0"/>
                <a:cs typeface="Segoe UI" panose="020B0502040204020203" pitchFamily="34" charset="0"/>
              </a:rPr>
              <a:t>Уян хатан байдал:</a:t>
            </a:r>
            <a:r>
              <a:rPr lang="mn-MN" altLang="en-US" sz="2400" dirty="0">
                <a:latin typeface="Segoe UI" panose="020B0502040204020203" pitchFamily="34" charset="0"/>
                <a:cs typeface="Segoe UI" panose="020B0502040204020203" pitchFamily="34" charset="0"/>
              </a:rPr>
              <a:t> Хэлний ялгаатай хэрэгжилтийг үгүйсгэх ёсгүй</a:t>
            </a:r>
          </a:p>
          <a:p>
            <a:pPr lvl="1" algn="just">
              <a:lnSpc>
                <a:spcPct val="110000"/>
              </a:lnSpc>
              <a:spcBef>
                <a:spcPts val="600"/>
              </a:spcBef>
            </a:pPr>
            <a:r>
              <a:rPr lang="mn-MN" altLang="en-US" sz="2200" dirty="0">
                <a:latin typeface="Segoe UI" panose="020B0502040204020203" pitchFamily="34" charset="0"/>
                <a:cs typeface="Segoe UI" panose="020B0502040204020203" pitchFamily="34" charset="0"/>
              </a:rPr>
              <a:t>Семантик тодорхойлолтын хувьд хэл өөрөө нэг хэсэг нь болохгүй</a:t>
            </a:r>
          </a:p>
          <a:p>
            <a:pPr algn="just">
              <a:lnSpc>
                <a:spcPct val="110000"/>
              </a:lnSpc>
              <a:spcBef>
                <a:spcPts val="600"/>
              </a:spcBef>
            </a:pPr>
            <a:endParaRPr lang="mn-MN" altLang="en-US" sz="2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314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Каноник хэрэгжилт</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7" name="Content Placeholder 2">
            <a:extLst>
              <a:ext uri="{FF2B5EF4-FFF2-40B4-BE49-F238E27FC236}">
                <a16:creationId xmlns:a16="http://schemas.microsoft.com/office/drawing/2014/main" id="{58F1EDF0-2C32-49A0-8467-E07F3BB905C0}"/>
              </a:ext>
            </a:extLst>
          </p:cNvPr>
          <p:cNvSpPr txBox="1">
            <a:spLocks noChangeArrowheads="1"/>
          </p:cNvSpPr>
          <p:nvPr/>
        </p:nvSpPr>
        <p:spPr>
          <a:xfrm>
            <a:off x="669917" y="1134254"/>
            <a:ext cx="10850567" cy="547769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Тодорхой нэг физик архитектур дээр тодорхой нэг компилятор хэрэглэн хэлний семантикийг өгөх</a:t>
            </a:r>
            <a:r>
              <a:rPr lang="en-US" altLang="en-US" sz="2400" dirty="0">
                <a:latin typeface="Segoe UI" panose="020B0502040204020203" pitchFamily="34" charset="0"/>
                <a:cs typeface="Segoe UI" panose="020B0502040204020203" pitchFamily="34" charset="0"/>
              </a:rPr>
              <a:t>:</a:t>
            </a:r>
            <a:endParaRPr lang="mn-MN" altLang="en-US" sz="24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Программын бодит утга агуулга бол түүний биелэлт – цор ганц</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Уян хатан огт биш</a:t>
            </a:r>
            <a:r>
              <a:rPr lang="en-US"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Бусад бүх төрлийн хэрэгжилт бүгд эквивалент</a:t>
            </a:r>
            <a:endParaRPr lang="mn-MN" altLang="en-US" sz="2000" dirty="0">
              <a:latin typeface="Segoe UI" panose="020B0502040204020203" pitchFamily="34" charset="0"/>
              <a:cs typeface="Segoe UI" panose="020B0502040204020203" pitchFamily="34" charset="0"/>
            </a:endParaRP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Гэхдээ каноник хэрэгжилтийн ямар түвшинг хэвийн гэж үзэх вэ?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Программын тооцоололох хугацаа нь тодорхойлолтын нэг хэсэг байх уу?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Алдаа мэдээлдэг байх үү?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Архитектур хамааралтай оролт/гаралтын нийтлэг командуудыг хэрхэн өөр архитектурт шилжүүлэх вэ? </a:t>
            </a: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Физик архитектурын хэрэгжилтийн технологи өөрчлөгдөхөд семантик хэрхэн өөрчлөгдөх вэ?</a:t>
            </a:r>
          </a:p>
        </p:txBody>
      </p:sp>
    </p:spTree>
    <p:extLst>
      <p:ext uri="{BB962C8B-B14F-4D97-AF65-F5344CB8AC3E}">
        <p14:creationId xmlns:p14="http://schemas.microsoft.com/office/powerpoint/2010/main" val="76560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Формал аргууд</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7" name="Content Placeholder 2">
            <a:extLst>
              <a:ext uri="{FF2B5EF4-FFF2-40B4-BE49-F238E27FC236}">
                <a16:creationId xmlns:a16="http://schemas.microsoft.com/office/drawing/2014/main" id="{58F1EDF0-2C32-49A0-8467-E07F3BB905C0}"/>
              </a:ext>
            </a:extLst>
          </p:cNvPr>
          <p:cNvSpPr txBox="1">
            <a:spLocks noChangeArrowheads="1"/>
          </p:cNvSpPr>
          <p:nvPr/>
        </p:nvSpPr>
        <p:spPr>
          <a:xfrm>
            <a:off x="670717" y="1166678"/>
            <a:ext cx="10850565" cy="5577022"/>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1200"/>
              </a:spcBef>
            </a:pPr>
            <a:r>
              <a:rPr lang="mn-MN" altLang="en-US" sz="2400" dirty="0">
                <a:latin typeface="Segoe UI" panose="020B0502040204020203" pitchFamily="34" charset="0"/>
                <a:cs typeface="Segoe UI" panose="020B0502040204020203" pitchFamily="34" charset="0"/>
              </a:rPr>
              <a:t>Утга салаалалтыг арилгаж, хэрэгжилтийг хамаарахгүй байдлаар семантикийк дүрслэхэд Формал аргуудыг санал болгодог</a:t>
            </a:r>
          </a:p>
          <a:p>
            <a:pPr lvl="1" algn="just">
              <a:lnSpc>
                <a:spcPct val="100000"/>
              </a:lnSpc>
              <a:spcBef>
                <a:spcPts val="600"/>
              </a:spcBef>
            </a:pPr>
            <a:r>
              <a:rPr lang="mn-MN" sz="2200" dirty="0">
                <a:latin typeface="Segoe UI" panose="020B0502040204020203" pitchFamily="34" charset="0"/>
                <a:cs typeface="Segoe UI" panose="020B0502040204020203" pitchFamily="34" charset="0"/>
              </a:rPr>
              <a:t>Семантик нь формал тайлбарыг хэт комплекс болгох боломжтой</a:t>
            </a:r>
          </a:p>
          <a:p>
            <a:pPr lvl="1" algn="just">
              <a:lnSpc>
                <a:spcPct val="100000"/>
              </a:lnSpc>
              <a:spcBef>
                <a:spcPts val="600"/>
              </a:spcBef>
            </a:pPr>
            <a:r>
              <a:rPr lang="mn-MN" sz="2200" dirty="0">
                <a:latin typeface="Segoe UI" panose="020B0502040204020203" pitchFamily="34" charset="0"/>
                <a:cs typeface="Segoe UI" panose="020B0502040204020203" pitchFamily="34" charset="0"/>
              </a:rPr>
              <a:t>Мэргэжлийн бус хүн ашиглахад хүндрэлтэй. </a:t>
            </a:r>
          </a:p>
          <a:p>
            <a:pPr lvl="1" algn="just">
              <a:lnSpc>
                <a:spcPct val="100000"/>
              </a:lnSpc>
              <a:spcBef>
                <a:spcPts val="600"/>
              </a:spcBef>
            </a:pPr>
            <a:r>
              <a:rPr lang="mn-MN" sz="2200" dirty="0">
                <a:latin typeface="Segoe UI" panose="020B0502040204020203" pitchFamily="34" charset="0"/>
                <a:cs typeface="Segoe UI" panose="020B0502040204020203" pitchFamily="34" charset="0"/>
              </a:rPr>
              <a:t>Ихэнх </a:t>
            </a:r>
            <a:r>
              <a:rPr lang="en-US" sz="2200" dirty="0">
                <a:latin typeface="Segoe UI" panose="020B0502040204020203" pitchFamily="34" charset="0"/>
                <a:cs typeface="Segoe UI" panose="020B0502040204020203" pitchFamily="34" charset="0"/>
              </a:rPr>
              <a:t>PL</a:t>
            </a:r>
            <a:r>
              <a:rPr lang="mn-MN" sz="2200" dirty="0">
                <a:latin typeface="Segoe UI" panose="020B0502040204020203" pitchFamily="34" charset="0"/>
                <a:cs typeface="Segoe UI" panose="020B0502040204020203" pitchFamily="34" charset="0"/>
              </a:rPr>
              <a:t> нь семантик тайлбартаа байгалийн хэлийг ашигладаг.</a:t>
            </a:r>
          </a:p>
          <a:p>
            <a:pPr lvl="2" algn="just">
              <a:lnSpc>
                <a:spcPct val="100000"/>
              </a:lnSpc>
              <a:spcBef>
                <a:spcPts val="600"/>
              </a:spcBef>
            </a:pPr>
            <a:r>
              <a:rPr lang="mn-MN" sz="2000" dirty="0">
                <a:latin typeface="Segoe UI" panose="020B0502040204020203" pitchFamily="34" charset="0"/>
                <a:cs typeface="Segoe UI" panose="020B0502040204020203" pitchFamily="34" charset="0"/>
              </a:rPr>
              <a:t>Маш энгийн, хямд байдлаар утга салаалалтаас зайлсхийх</a:t>
            </a:r>
            <a:endParaRPr lang="mn-MN" altLang="en-US" sz="2000" dirty="0">
              <a:latin typeface="Segoe UI" panose="020B0502040204020203" pitchFamily="34" charset="0"/>
              <a:cs typeface="Segoe UI" panose="020B0502040204020203" pitchFamily="34" charset="0"/>
            </a:endParaRPr>
          </a:p>
          <a:p>
            <a:pPr algn="just">
              <a:lnSpc>
                <a:spcPct val="100000"/>
              </a:lnSpc>
              <a:spcBef>
                <a:spcPts val="600"/>
              </a:spcBef>
            </a:pPr>
            <a:r>
              <a:rPr lang="mn-MN" sz="2400" dirty="0">
                <a:latin typeface="Segoe UI" panose="020B0502040204020203" pitchFamily="34" charset="0"/>
                <a:cs typeface="Segoe UI" panose="020B0502040204020203" pitchFamily="34" charset="0"/>
              </a:rPr>
              <a:t>Семантикт зориулсан формал аргыг программчлалын хэл зохиох бэлтгэл шатанд, эсвэл түүний зарим онцлог шинж чанарыг дүрслэхэд ашигладаг</a:t>
            </a:r>
          </a:p>
          <a:p>
            <a:pPr lvl="1" algn="just">
              <a:lnSpc>
                <a:spcPct val="100000"/>
              </a:lnSpc>
              <a:spcBef>
                <a:spcPts val="600"/>
              </a:spcBef>
            </a:pPr>
            <a:r>
              <a:rPr lang="en-US" altLang="en-US" sz="2200" dirty="0">
                <a:latin typeface="Segoe UI" panose="020B0502040204020203" pitchFamily="34" charset="0"/>
                <a:cs typeface="Segoe UI" panose="020B0502040204020203" pitchFamily="34" charset="0"/>
              </a:rPr>
              <a:t>Т</a:t>
            </a:r>
            <a:r>
              <a:rPr lang="mn-MN" altLang="en-US" sz="2200" dirty="0">
                <a:latin typeface="Segoe UI" panose="020B0502040204020203" pitchFamily="34" charset="0"/>
                <a:cs typeface="Segoe UI" panose="020B0502040204020203" pitchFamily="34" charset="0"/>
              </a:rPr>
              <a:t>эмдэглэгээний семантик: Программын семантикийг хэрэглэх математик агуулгатай тэмдэглэгээгээр илэрхийлэх</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Программыг ямар нэг математик бүтцэд буулгах замаар функц, домайн эсвэл математик бүтэцтэй харгалзуулах</a:t>
            </a:r>
            <a:endParaRPr lang="en-US" altLang="en-US" sz="22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Үйлдлийн семантик: Хэд хэдэн бууруулах дүрэм, шилжилтээр программын ажиллагааг тайлбарлах</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Алхам алхамаар нарийвчлан харуулсан жижиг эсвэл комплекс үйлдлээр программын ажиллагааг тайлбарлах</a:t>
            </a:r>
          </a:p>
          <a:p>
            <a:pPr algn="just">
              <a:lnSpc>
                <a:spcPct val="100000"/>
              </a:lnSpc>
              <a:spcBef>
                <a:spcPts val="600"/>
              </a:spcBef>
            </a:pPr>
            <a:endParaRPr lang="mn-MN"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571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4835CCB5-F908-4E70-8AB8-172825D999FB}"/>
                  </a:ext>
                </a:extLst>
              </p:cNvPr>
              <p:cNvSpPr txBox="1">
                <a:spLocks noChangeArrowheads="1"/>
              </p:cNvSpPr>
              <p:nvPr/>
            </p:nvSpPr>
            <p:spPr>
              <a:xfrm>
                <a:off x="2920444" y="4984440"/>
                <a:ext cx="8594162" cy="1695849"/>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14:m>
                  <m:oMath xmlns:m="http://schemas.openxmlformats.org/officeDocument/2006/math">
                    <m:r>
                      <a:rPr lang="en-US" altLang="en-US" sz="2200" b="0" i="1" dirty="0" smtClean="0">
                        <a:latin typeface="Cambria Math" panose="02040503050406030204" pitchFamily="18" charset="0"/>
                        <a:cs typeface="Segoe UI" panose="020B0502040204020203" pitchFamily="34" charset="0"/>
                      </a:rPr>
                      <m:t>𝑛</m:t>
                    </m:r>
                  </m:oMath>
                </a14:m>
                <a:r>
                  <a:rPr lang="mn-MN" altLang="en-US" sz="2200" dirty="0">
                    <a:latin typeface="Segoe UI" panose="020B0502040204020203" pitchFamily="34" charset="0"/>
                    <a:cs typeface="Segoe UI" panose="020B0502040204020203" pitchFamily="34" charset="0"/>
                  </a:rPr>
                  <a:t> </a:t>
                </a:r>
                <a:r>
                  <a:rPr lang="en-US" altLang="en-US" sz="2200" dirty="0">
                    <a:latin typeface="Segoe UI" panose="020B0502040204020203" pitchFamily="34" charset="0"/>
                    <a:cs typeface="Segoe UI" panose="020B0502040204020203" pitchFamily="34" charset="0"/>
                  </a:rPr>
                  <a:t>–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𝑁𝑢𝑚</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тоон тогтмол),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 –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𝑉𝑎𝑟</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хувьсагч)</a:t>
                </a:r>
              </a:p>
              <a:p>
                <a:pPr>
                  <a:lnSpc>
                    <a:spcPct val="100000"/>
                  </a:lnSpc>
                  <a:spcBef>
                    <a:spcPts val="600"/>
                  </a:spcBef>
                </a:pP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𝑎</m:t>
                    </m:r>
                  </m:oMath>
                </a14:m>
                <a:r>
                  <a:rPr lang="en-US" altLang="en-US" sz="2200" dirty="0">
                    <a:latin typeface="Segoe UI" panose="020B0502040204020203" pitchFamily="34" charset="0"/>
                    <a:cs typeface="Segoe UI" panose="020B0502040204020203" pitchFamily="34" charset="0"/>
                  </a:rPr>
                  <a:t> –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𝐴𝐸𝑥𝑝</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арифметик илэрхийлэл)</a:t>
                </a:r>
              </a:p>
              <a:p>
                <a:pPr>
                  <a:lnSpc>
                    <a:spcPct val="100000"/>
                  </a:lnSpc>
                  <a:spcBef>
                    <a:spcPts val="600"/>
                  </a:spcBef>
                </a:pPr>
                <a14:m>
                  <m:oMath xmlns:m="http://schemas.openxmlformats.org/officeDocument/2006/math">
                    <m:r>
                      <a:rPr lang="en-US" altLang="en-US" sz="2200" b="0" i="1" dirty="0" smtClean="0">
                        <a:latin typeface="Cambria Math" panose="02040503050406030204" pitchFamily="18" charset="0"/>
                        <a:cs typeface="Segoe UI" panose="020B0502040204020203" pitchFamily="34" charset="0"/>
                      </a:rPr>
                      <m:t>𝑏</m:t>
                    </m:r>
                  </m:oMath>
                </a14:m>
                <a:r>
                  <a:rPr lang="en-US" altLang="en-US" sz="2200" dirty="0">
                    <a:latin typeface="Segoe UI" panose="020B0502040204020203" pitchFamily="34" charset="0"/>
                    <a:cs typeface="Segoe UI" panose="020B0502040204020203" pitchFamily="34" charset="0"/>
                  </a:rPr>
                  <a:t> –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𝐵𝐸𝑥𝑝</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бүүлийн илэрхийлэл,</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энд </a:t>
                </a:r>
                <a:r>
                  <a:rPr lang="en-US" altLang="en-US" sz="2200" b="1" dirty="0" err="1">
                    <a:latin typeface="Segoe UI" panose="020B0502040204020203" pitchFamily="34" charset="0"/>
                    <a:cs typeface="Segoe UI" panose="020B0502040204020203" pitchFamily="34" charset="0"/>
                  </a:rPr>
                  <a:t>tt</a:t>
                </a:r>
                <a:r>
                  <a:rPr lang="en-US" altLang="en-US" sz="2200" dirty="0">
                    <a:latin typeface="Segoe UI" panose="020B0502040204020203" pitchFamily="34" charset="0"/>
                    <a:cs typeface="Segoe UI" panose="020B0502040204020203" pitchFamily="34" charset="0"/>
                  </a:rPr>
                  <a:t>, </a:t>
                </a:r>
                <a:r>
                  <a:rPr lang="en-US" altLang="en-US" sz="2200" b="1" dirty="0">
                    <a:latin typeface="Segoe UI" panose="020B0502040204020203" pitchFamily="34" charset="0"/>
                    <a:cs typeface="Segoe UI" panose="020B0502040204020203" pitchFamily="34" charset="0"/>
                  </a:rPr>
                  <a:t>ff</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нь үнэн ба худал утг</a:t>
                </a:r>
                <a:r>
                  <a:rPr lang="en-US" altLang="en-US" sz="2200" dirty="0">
                    <a:latin typeface="Segoe UI" panose="020B0502040204020203" pitchFamily="34" charset="0"/>
                    <a:cs typeface="Segoe UI" panose="020B0502040204020203" pitchFamily="34" charset="0"/>
                  </a:rPr>
                  <a:t>a</a:t>
                </a:r>
                <a:r>
                  <a:rPr lang="mn-MN" altLang="en-US" sz="2200" dirty="0">
                    <a:latin typeface="Segoe UI" panose="020B0502040204020203" pitchFamily="34" charset="0"/>
                    <a:cs typeface="Segoe UI" panose="020B0502040204020203" pitchFamily="34" charset="0"/>
                  </a:rPr>
                  <a:t>)</a:t>
                </a:r>
              </a:p>
              <a:p>
                <a:pPr>
                  <a:lnSpc>
                    <a:spcPct val="100000"/>
                  </a:lnSpc>
                  <a:spcBef>
                    <a:spcPts val="600"/>
                  </a:spcBef>
                </a:pP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𝑐</m:t>
                    </m:r>
                  </m:oMath>
                </a14:m>
                <a:r>
                  <a:rPr lang="en-US" altLang="en-US" sz="2200" dirty="0">
                    <a:latin typeface="Segoe UI" panose="020B0502040204020203" pitchFamily="34" charset="0"/>
                    <a:cs typeface="Segoe UI" panose="020B0502040204020203" pitchFamily="34" charset="0"/>
                  </a:rPr>
                  <a:t> – </a:t>
                </a:r>
                <a14:m>
                  <m:oMath xmlns:m="http://schemas.openxmlformats.org/officeDocument/2006/math">
                    <m:r>
                      <a:rPr lang="en-US" altLang="en-US" sz="2200" i="1" dirty="0">
                        <a:latin typeface="Cambria Math" panose="02040503050406030204" pitchFamily="18" charset="0"/>
                        <a:cs typeface="Segoe UI" panose="020B0502040204020203" pitchFamily="34" charset="0"/>
                      </a:rPr>
                      <m:t>𝐶𝑜𝑚𝑚</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команд)</a:t>
                </a:r>
              </a:p>
            </p:txBody>
          </p:sp>
        </mc:Choice>
        <mc:Fallback>
          <p:sp>
            <p:nvSpPr>
              <p:cNvPr id="16" name="Content Placeholder 2">
                <a:extLst>
                  <a:ext uri="{FF2B5EF4-FFF2-40B4-BE49-F238E27FC236}">
                    <a16:creationId xmlns:a16="http://schemas.microsoft.com/office/drawing/2014/main" id="{4835CCB5-F908-4E70-8AB8-172825D999FB}"/>
                  </a:ext>
                </a:extLst>
              </p:cNvPr>
              <p:cNvSpPr txBox="1">
                <a:spLocks noRot="1" noChangeAspect="1" noMove="1" noResize="1" noEditPoints="1" noAdjustHandles="1" noChangeArrowheads="1" noChangeShapeType="1" noTextEdit="1"/>
              </p:cNvSpPr>
              <p:nvPr/>
            </p:nvSpPr>
            <p:spPr>
              <a:xfrm>
                <a:off x="2920444" y="4984440"/>
                <a:ext cx="8594162" cy="1695849"/>
              </a:xfrm>
              <a:prstGeom prst="rect">
                <a:avLst/>
              </a:prstGeom>
              <a:blipFill>
                <a:blip r:embed="rId3"/>
                <a:stretch>
                  <a:fillRect l="-780" t="-2158" b="-539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Хялбар императив хэлний семантик</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id="{A497A063-9060-429A-AD97-09889CA1D0DB}"/>
              </a:ext>
            </a:extLst>
          </p:cNvPr>
          <p:cNvPicPr/>
          <p:nvPr/>
        </p:nvPicPr>
        <p:blipFill rotWithShape="1">
          <a:blip r:embed="rId4"/>
          <a:srcRect l="-1923" t="-4517" r="-1957" b="-4473"/>
          <a:stretch/>
        </p:blipFill>
        <p:spPr>
          <a:xfrm>
            <a:off x="2920444" y="1556857"/>
            <a:ext cx="6337755" cy="2481524"/>
          </a:xfrm>
          <a:prstGeom prst="rect">
            <a:avLst/>
          </a:prstGeom>
          <a:noFill/>
          <a:ln>
            <a:solidFill>
              <a:schemeClr val="accent6">
                <a:lumMod val="75000"/>
              </a:schemeClr>
            </a:solidFill>
          </a:ln>
        </p:spPr>
      </p:pic>
      <p:sp>
        <p:nvSpPr>
          <p:cNvPr id="14" name="TextBox 13">
            <a:extLst>
              <a:ext uri="{FF2B5EF4-FFF2-40B4-BE49-F238E27FC236}">
                <a16:creationId xmlns:a16="http://schemas.microsoft.com/office/drawing/2014/main" id="{48281267-544E-454F-8D2C-FBBAE9C2FBB6}"/>
              </a:ext>
            </a:extLst>
          </p:cNvPr>
          <p:cNvSpPr txBox="1"/>
          <p:nvPr/>
        </p:nvSpPr>
        <p:spPr>
          <a:xfrm>
            <a:off x="9264876" y="3429000"/>
            <a:ext cx="2249730" cy="646331"/>
          </a:xfrm>
          <a:prstGeom prst="rect">
            <a:avLst/>
          </a:prstGeom>
          <a:noFill/>
        </p:spPr>
        <p:txBody>
          <a:bodyPr wrap="square">
            <a:spAutoFit/>
          </a:bodyPr>
          <a:lstStyle/>
          <a:p>
            <a:r>
              <a:rPr lang="mn-MN" i="1" dirty="0">
                <a:latin typeface="Segoe UI" panose="020B0502040204020203" pitchFamily="34" charset="0"/>
                <a:cs typeface="Segoe UI" panose="020B0502040204020203" pitchFamily="34" charset="0"/>
              </a:rPr>
              <a:t>Энгийн императив хэлний синтакс</a:t>
            </a:r>
            <a:endParaRPr lang="en-US"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994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Төлөв</a:t>
            </a:r>
            <a:r>
              <a:rPr lang="en-US" dirty="0">
                <a:solidFill>
                  <a:schemeClr val="accent6">
                    <a:lumMod val="75000"/>
                  </a:schemeClr>
                </a:solidFill>
                <a:latin typeface="Segoe UI Light" panose="020B0502040204020203" pitchFamily="34" charset="0"/>
                <a:cs typeface="Segoe UI Light" panose="020B0502040204020203" pitchFamily="34" charset="0"/>
              </a:rPr>
              <a:t> (State)</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58F1EDF0-2C32-49A0-8467-E07F3BB905C0}"/>
                  </a:ext>
                </a:extLst>
              </p:cNvPr>
              <p:cNvSpPr txBox="1">
                <a:spLocks noChangeArrowheads="1"/>
              </p:cNvSpPr>
              <p:nvPr/>
            </p:nvSpPr>
            <p:spPr>
              <a:xfrm>
                <a:off x="669919" y="2146041"/>
                <a:ext cx="10850565" cy="3944514"/>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mn-MN" altLang="en-US" sz="2400" i="1" dirty="0">
                    <a:latin typeface="Segoe UI" panose="020B0502040204020203" pitchFamily="34" charset="0"/>
                    <a:cs typeface="Segoe UI" panose="020B0502040204020203" pitchFamily="34" charset="0"/>
                  </a:rPr>
                  <a:t>Төлөв: </a:t>
                </a:r>
                <a14:m>
                  <m:oMath xmlns:m="http://schemas.openxmlformats.org/officeDocument/2006/math">
                    <m:r>
                      <a:rPr lang="mn-MN" altLang="en-US" sz="2400" i="1" dirty="0" smtClean="0">
                        <a:latin typeface="Cambria Math" panose="02040503050406030204" pitchFamily="18" charset="0"/>
                        <a:cs typeface="Segoe UI" panose="020B0502040204020203" pitchFamily="34" charset="0"/>
                      </a:rPr>
                      <m:t>(</m:t>
                    </m:r>
                    <m:r>
                      <a:rPr lang="en-US" altLang="en-US" sz="2400" b="0" i="1" dirty="0" smtClean="0">
                        <a:latin typeface="Cambria Math" panose="02040503050406030204" pitchFamily="18" charset="0"/>
                        <a:cs typeface="Segoe UI" panose="020B0502040204020203" pitchFamily="34" charset="0"/>
                      </a:rPr>
                      <m:t>𝑋</m:t>
                    </m:r>
                    <m:r>
                      <a:rPr lang="en-US" altLang="en-US" sz="2400" i="1" dirty="0" smtClean="0">
                        <a:latin typeface="Cambria Math" panose="02040503050406030204" pitchFamily="18" charset="0"/>
                        <a:cs typeface="Segoe UI" panose="020B0502040204020203" pitchFamily="34" charset="0"/>
                      </a:rPr>
                      <m:t>, </m:t>
                    </m:r>
                    <m:r>
                      <a:rPr lang="en-US" altLang="en-US" sz="2400" i="1" dirty="0" smtClean="0">
                        <a:latin typeface="Cambria Math" panose="02040503050406030204" pitchFamily="18" charset="0"/>
                        <a:cs typeface="Segoe UI" panose="020B0502040204020203" pitchFamily="34" charset="0"/>
                      </a:rPr>
                      <m:t>𝑛</m:t>
                    </m:r>
                    <m:r>
                      <a:rPr lang="en-US" altLang="en-US" sz="2400" i="1" dirty="0" smtClean="0">
                        <a:latin typeface="Cambria Math" panose="02040503050406030204" pitchFamily="18" charset="0"/>
                        <a:cs typeface="Segoe UI" panose="020B0502040204020203" pitchFamily="34" charset="0"/>
                      </a:rPr>
                      <m:t>)</m:t>
                    </m:r>
                  </m:oMath>
                </a14:m>
                <a:r>
                  <a:rPr lang="en-US" altLang="en-US" sz="2400" dirty="0">
                    <a:latin typeface="Segoe UI" panose="020B0502040204020203" pitchFamily="34" charset="0"/>
                    <a:cs typeface="Segoe UI" panose="020B0502040204020203" pitchFamily="34" charset="0"/>
                  </a:rPr>
                  <a:t> </a:t>
                </a:r>
                <a:r>
                  <a:rPr lang="mn-MN" altLang="en-US" sz="2400" dirty="0">
                    <a:latin typeface="Segoe UI" panose="020B0502040204020203" pitchFamily="34" charset="0"/>
                    <a:cs typeface="Segoe UI" panose="020B0502040204020203" pitchFamily="34" charset="0"/>
                  </a:rPr>
                  <a:t>гэсэн хосуудын төгсгөлөг цуваа</a:t>
                </a:r>
              </a:p>
              <a:p>
                <a:pPr lvl="1" algn="just"/>
                <a:r>
                  <a:rPr lang="mn-MN" altLang="en-US" sz="2200" dirty="0">
                    <a:latin typeface="Segoe UI" panose="020B0502040204020203" pitchFamily="34" charset="0"/>
                    <a:cs typeface="Segoe UI" panose="020B0502040204020203" pitchFamily="34" charset="0"/>
                  </a:rPr>
                  <a:t>"одоогийн төлөвийн хувьд,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хувьсагч нь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𝑛</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утгатай". </a:t>
                </a:r>
                <a:endParaRPr lang="en-US" altLang="en-US" sz="2200" dirty="0">
                  <a:latin typeface="Segoe UI" panose="020B0502040204020203" pitchFamily="34" charset="0"/>
                  <a:cs typeface="Segoe UI" panose="020B0502040204020203" pitchFamily="34" charset="0"/>
                </a:endParaRPr>
              </a:p>
              <a:p>
                <a:pPr lvl="1" algn="just"/>
                <a:r>
                  <a:rPr lang="mn-MN" altLang="en-US" sz="2200" dirty="0">
                    <a:latin typeface="Segoe UI" panose="020B0502040204020203" pitchFamily="34" charset="0"/>
                    <a:cs typeface="Segoe UI" panose="020B0502040204020203" pitchFamily="34" charset="0"/>
                  </a:rPr>
                  <a:t>Тухайн </a:t>
                </a:r>
                <a14:m>
                  <m:oMath xmlns:m="http://schemas.openxmlformats.org/officeDocument/2006/math">
                    <m:r>
                      <a:rPr lang="en-US" altLang="en-US" sz="2200" i="1" dirty="0">
                        <a:latin typeface="Cambria Math" panose="02040503050406030204" pitchFamily="18" charset="0"/>
                        <a:cs typeface="Segoe UI" panose="020B0502040204020203" pitchFamily="34" charset="0"/>
                      </a:rPr>
                      <m:t>𝑐</m:t>
                    </m:r>
                  </m:oMath>
                </a14:m>
                <a:r>
                  <a:rPr lang="mn-MN" altLang="en-US" sz="2200" dirty="0">
                    <a:latin typeface="Segoe UI" panose="020B0502040204020203" pitchFamily="34" charset="0"/>
                    <a:cs typeface="Segoe UI" panose="020B0502040204020203" pitchFamily="34" charset="0"/>
                  </a:rPr>
                  <a:t> командын төлөв: </a:t>
                </a:r>
                <a14:m>
                  <m:oMath xmlns:m="http://schemas.openxmlformats.org/officeDocument/2006/math">
                    <m:r>
                      <a:rPr lang="en-US" altLang="en-US" sz="2200" i="1" dirty="0">
                        <a:latin typeface="Cambria Math" panose="02040503050406030204" pitchFamily="18" charset="0"/>
                        <a:cs typeface="Segoe UI" panose="020B0502040204020203" pitchFamily="34" charset="0"/>
                      </a:rPr>
                      <m:t>𝑐</m:t>
                    </m:r>
                  </m:oMath>
                </a14:m>
                <a:r>
                  <a:rPr lang="mn-MN" altLang="en-US" sz="2200" dirty="0">
                    <a:latin typeface="Segoe UI" panose="020B0502040204020203" pitchFamily="34" charset="0"/>
                    <a:cs typeface="Segoe UI" panose="020B0502040204020203" pitchFamily="34" charset="0"/>
                  </a:rPr>
                  <a:t>-д хэрэглэгдсэн бүх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𝑉𝑎𝑟𝑠</m:t>
                    </m:r>
                  </m:oMath>
                </a14:m>
                <a:r>
                  <a:rPr lang="en-US"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ыг агуулсан хосууд. </a:t>
                </a:r>
                <a:endParaRPr lang="en-US" altLang="en-US" sz="2200" dirty="0">
                  <a:latin typeface="Segoe UI" panose="020B0502040204020203" pitchFamily="34" charset="0"/>
                  <a:cs typeface="Segoe UI" panose="020B0502040204020203" pitchFamily="34" charset="0"/>
                </a:endParaRPr>
              </a:p>
              <a:p>
                <a:pPr lvl="1" algn="just"/>
                <a:r>
                  <a:rPr lang="mn-MN" altLang="en-US" sz="2200" dirty="0">
                    <a:latin typeface="Segoe UI" panose="020B0502040204020203" pitchFamily="34" charset="0"/>
                    <a:cs typeface="Segoe UI" panose="020B0502040204020203" pitchFamily="34" charset="0"/>
                  </a:rPr>
                  <a:t>Төлөвийг </a:t>
                </a:r>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el-GR"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эсвэл </a:t>
                </a:r>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𝜏</m:t>
                    </m:r>
                  </m:oMath>
                </a14:m>
                <a:r>
                  <a:rPr lang="el-GR"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ээр тэмдэглэнэ. Заримдаа доод индекстэй</a:t>
                </a:r>
              </a:p>
              <a:p>
                <a:pPr marL="0" indent="0" algn="just">
                  <a:buNone/>
                </a:pPr>
                <a:r>
                  <a:rPr lang="mn-MN" altLang="en-US" sz="2400" dirty="0">
                    <a:latin typeface="Segoe UI" panose="020B0502040204020203" pitchFamily="34" charset="0"/>
                    <a:cs typeface="Segoe UI" panose="020B0502040204020203" pitchFamily="34" charset="0"/>
                  </a:rPr>
                  <a:t>Төлөв дээрх зарим үйлдэл: </a:t>
                </a:r>
              </a:p>
              <a:p>
                <a:pPr algn="just">
                  <a:lnSpc>
                    <a:spcPct val="100000"/>
                  </a:lnSpc>
                  <a:spcBef>
                    <a:spcPts val="0"/>
                  </a:spcBef>
                </a:pPr>
                <a:r>
                  <a:rPr lang="mn-MN" altLang="en-US" sz="2400" b="1" i="1" dirty="0">
                    <a:latin typeface="Segoe UI" panose="020B0502040204020203" pitchFamily="34" charset="0"/>
                    <a:cs typeface="Segoe UI" panose="020B0502040204020203" pitchFamily="34" charset="0"/>
                  </a:rPr>
                  <a:t>Одоогийн төлөвийг өөрчлөх:</a:t>
                </a:r>
                <a:r>
                  <a:rPr lang="mn-MN" altLang="en-US" sz="2400" dirty="0">
                    <a:latin typeface="Segoe UI" panose="020B0502040204020203" pitchFamily="34" charset="0"/>
                    <a:cs typeface="Segoe UI" panose="020B0502040204020203" pitchFamily="34" charset="0"/>
                  </a:rPr>
                  <a:t> </a:t>
                </a:r>
                <a14:m>
                  <m:oMath xmlns:m="http://schemas.openxmlformats.org/officeDocument/2006/math">
                    <m:r>
                      <a:rPr lang="el-GR" altLang="en-US" sz="2400" i="1" dirty="0" smtClean="0">
                        <a:latin typeface="Cambria Math" panose="02040503050406030204" pitchFamily="18" charset="0"/>
                        <a:cs typeface="Segoe UI" panose="020B0502040204020203" pitchFamily="34" charset="0"/>
                      </a:rPr>
                      <m:t>𝜎</m:t>
                    </m:r>
                    <m:r>
                      <a:rPr lang="el-GR" altLang="en-US" sz="2400" i="1" dirty="0" smtClean="0">
                        <a:latin typeface="Cambria Math" panose="02040503050406030204" pitchFamily="18" charset="0"/>
                        <a:cs typeface="Segoe UI" panose="020B0502040204020203" pitchFamily="34" charset="0"/>
                      </a:rPr>
                      <m:t>[</m:t>
                    </m:r>
                    <m:r>
                      <a:rPr lang="en-US" altLang="en-US" sz="2400" i="1" dirty="0" smtClean="0">
                        <a:latin typeface="Cambria Math" panose="02040503050406030204" pitchFamily="18" charset="0"/>
                        <a:cs typeface="Segoe UI" panose="020B0502040204020203" pitchFamily="34" charset="0"/>
                      </a:rPr>
                      <m:t>𝑋</m:t>
                    </m:r>
                    <m:r>
                      <a:rPr lang="en-US" altLang="en-US" sz="2400" i="1" dirty="0" smtClean="0">
                        <a:latin typeface="Cambria Math" panose="02040503050406030204" pitchFamily="18" charset="0"/>
                        <a:cs typeface="Segoe UI" panose="020B0502040204020203" pitchFamily="34" charset="0"/>
                      </a:rPr>
                      <m:t>←</m:t>
                    </m:r>
                    <m:r>
                      <a:rPr lang="en-US" altLang="en-US" sz="2400" i="1" dirty="0" smtClean="0">
                        <a:latin typeface="Cambria Math" panose="02040503050406030204" pitchFamily="18" charset="0"/>
                        <a:cs typeface="Segoe UI" panose="020B0502040204020203" pitchFamily="34" charset="0"/>
                      </a:rPr>
                      <m:t>𝑣</m:t>
                    </m:r>
                    <m:r>
                      <a:rPr lang="en-US" altLang="en-US" sz="2400" i="1" dirty="0" smtClean="0">
                        <a:latin typeface="Cambria Math" panose="02040503050406030204" pitchFamily="18" charset="0"/>
                        <a:cs typeface="Segoe UI" panose="020B0502040204020203" pitchFamily="34" charset="0"/>
                      </a:rPr>
                      <m:t>]</m:t>
                    </m:r>
                  </m:oMath>
                </a14:m>
                <a:endParaRPr lang="mn-MN" altLang="en-US" sz="2400" dirty="0">
                  <a:latin typeface="Segoe UI" panose="020B0502040204020203" pitchFamily="34" charset="0"/>
                  <a:cs typeface="Segoe UI" panose="020B0502040204020203" pitchFamily="34" charset="0"/>
                </a:endParaRPr>
              </a:p>
              <a:p>
                <a:pPr lvl="1" algn="just"/>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mn-MN" altLang="en-US" sz="2200" dirty="0">
                    <a:latin typeface="Segoe UI" panose="020B0502040204020203" pitchFamily="34" charset="0"/>
                    <a:cs typeface="Segoe UI" panose="020B0502040204020203" pitchFamily="34" charset="0"/>
                  </a:rPr>
                  <a:t>,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mn-MN" altLang="en-US" sz="2200" dirty="0">
                    <a:latin typeface="Segoe UI" panose="020B0502040204020203" pitchFamily="34" charset="0"/>
                    <a:cs typeface="Segoe UI" panose="020B0502040204020203" pitchFamily="34" charset="0"/>
                  </a:rPr>
                  <a:t>,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𝑣</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–ийн хувьд,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mn-MN" altLang="en-US" sz="2200" dirty="0">
                    <a:latin typeface="Segoe UI" panose="020B0502040204020203" pitchFamily="34" charset="0"/>
                    <a:cs typeface="Segoe UI" panose="020B0502040204020203" pitchFamily="34" charset="0"/>
                  </a:rPr>
                  <a:t> нь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𝑣</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утгатай болсон төлөв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ийн урьдах утгыг алдана). </a:t>
                </a:r>
              </a:p>
              <a:p>
                <a:pPr algn="just"/>
                <a:r>
                  <a:rPr lang="mn-MN" altLang="en-US" sz="2400" b="1" i="1" dirty="0">
                    <a:latin typeface="Segoe UI" panose="020B0502040204020203" pitchFamily="34" charset="0"/>
                    <a:cs typeface="Segoe UI" panose="020B0502040204020203" pitchFamily="34" charset="0"/>
                  </a:rPr>
                  <a:t>Хувьсагчийн утгыг одоогийн төлөвийн хувьд авах:</a:t>
                </a:r>
                <a:r>
                  <a:rPr lang="mn-MN" altLang="en-US" sz="2400" dirty="0">
                    <a:latin typeface="Segoe UI" panose="020B0502040204020203" pitchFamily="34" charset="0"/>
                    <a:cs typeface="Segoe UI" panose="020B0502040204020203" pitchFamily="34" charset="0"/>
                  </a:rPr>
                  <a:t> </a:t>
                </a:r>
                <a14:m>
                  <m:oMath xmlns:m="http://schemas.openxmlformats.org/officeDocument/2006/math">
                    <m:r>
                      <a:rPr lang="el-GR" altLang="en-US" sz="2400" i="1" dirty="0">
                        <a:latin typeface="Cambria Math" panose="02040503050406030204" pitchFamily="18" charset="0"/>
                        <a:cs typeface="Segoe UI" panose="020B0502040204020203" pitchFamily="34" charset="0"/>
                      </a:rPr>
                      <m:t>𝜎</m:t>
                    </m:r>
                    <m:r>
                      <a:rPr lang="el-GR" altLang="en-US" sz="2400" i="1" dirty="0">
                        <a:latin typeface="Cambria Math" panose="02040503050406030204" pitchFamily="18" charset="0"/>
                        <a:cs typeface="Segoe UI" panose="020B0502040204020203" pitchFamily="34" charset="0"/>
                      </a:rPr>
                      <m:t> (</m:t>
                    </m:r>
                    <m:r>
                      <a:rPr lang="en-US" altLang="en-US" sz="2400" i="1" dirty="0">
                        <a:latin typeface="Cambria Math" panose="02040503050406030204" pitchFamily="18" charset="0"/>
                        <a:cs typeface="Segoe UI" panose="020B0502040204020203" pitchFamily="34" charset="0"/>
                      </a:rPr>
                      <m:t>𝑋</m:t>
                    </m:r>
                    <m:r>
                      <a:rPr lang="en-US" altLang="en-US" sz="2400" i="1" dirty="0">
                        <a:latin typeface="Cambria Math" panose="02040503050406030204" pitchFamily="18" charset="0"/>
                        <a:cs typeface="Segoe UI" panose="020B0502040204020203" pitchFamily="34" charset="0"/>
                      </a:rPr>
                      <m:t>)</m:t>
                    </m:r>
                  </m:oMath>
                </a14:m>
                <a:r>
                  <a:rPr lang="en-US" altLang="en-US" sz="2400" dirty="0">
                    <a:latin typeface="Segoe UI" panose="020B0502040204020203" pitchFamily="34" charset="0"/>
                    <a:cs typeface="Segoe UI" panose="020B0502040204020203" pitchFamily="34" charset="0"/>
                  </a:rPr>
                  <a:t> </a:t>
                </a:r>
                <a:endParaRPr lang="mn-MN" altLang="en-US" sz="2400" dirty="0">
                  <a:latin typeface="Segoe UI" panose="020B0502040204020203" pitchFamily="34" charset="0"/>
                  <a:cs typeface="Segoe UI" panose="020B0502040204020203" pitchFamily="34" charset="0"/>
                </a:endParaRPr>
              </a:p>
              <a:p>
                <a:pPr lvl="1" algn="just"/>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el-GR" altLang="en-US" sz="2200" dirty="0">
                    <a:latin typeface="Segoe UI" panose="020B0502040204020203" pitchFamily="34" charset="0"/>
                    <a:cs typeface="Segoe UI" panose="020B0502040204020203" pitchFamily="34" charset="0"/>
                  </a:rPr>
                  <a:t>,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–ийн хувьд, </a:t>
                </a:r>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el-GR"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төлөв дээрх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ийн утга;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𝑋</m:t>
                    </m:r>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нь </a:t>
                </a:r>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el-GR"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ийн мужид байхгүй бол тодорхойгүй болно (</a:t>
                </a:r>
                <a14:m>
                  <m:oMath xmlns:m="http://schemas.openxmlformats.org/officeDocument/2006/math">
                    <m:r>
                      <a:rPr lang="el-GR" altLang="en-US" sz="2200" i="1" dirty="0" smtClean="0">
                        <a:latin typeface="Cambria Math" panose="02040503050406030204" pitchFamily="18" charset="0"/>
                        <a:cs typeface="Segoe UI" panose="020B0502040204020203" pitchFamily="34" charset="0"/>
                      </a:rPr>
                      <m:t>𝜎</m:t>
                    </m:r>
                  </m:oMath>
                </a14:m>
                <a:r>
                  <a:rPr lang="el-GR"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нь хэсэгчилсэн функц).</a:t>
                </a:r>
              </a:p>
            </p:txBody>
          </p:sp>
        </mc:Choice>
        <mc:Fallback>
          <p:sp>
            <p:nvSpPr>
              <p:cNvPr id="7" name="Content Placeholder 2">
                <a:extLst>
                  <a:ext uri="{FF2B5EF4-FFF2-40B4-BE49-F238E27FC236}">
                    <a16:creationId xmlns:a16="http://schemas.microsoft.com/office/drawing/2014/main" id="{58F1EDF0-2C32-49A0-8467-E07F3BB905C0}"/>
                  </a:ext>
                </a:extLst>
              </p:cNvPr>
              <p:cNvSpPr txBox="1">
                <a:spLocks noRot="1" noChangeAspect="1" noMove="1" noResize="1" noEditPoints="1" noAdjustHandles="1" noChangeArrowheads="1" noChangeShapeType="1" noTextEdit="1"/>
              </p:cNvSpPr>
              <p:nvPr/>
            </p:nvSpPr>
            <p:spPr>
              <a:xfrm>
                <a:off x="669919" y="2146041"/>
                <a:ext cx="10850565" cy="3944514"/>
              </a:xfrm>
              <a:prstGeom prst="rect">
                <a:avLst/>
              </a:prstGeom>
              <a:blipFill>
                <a:blip r:embed="rId3"/>
                <a:stretch>
                  <a:fillRect l="-899" t="-2009" r="-730" b="-309"/>
                </a:stretch>
              </a:blipFill>
            </p:spPr>
            <p:txBody>
              <a:bodyPr/>
              <a:lstStyle/>
              <a:p>
                <a:r>
                  <a:rPr lang="en-US">
                    <a:noFill/>
                  </a:rPr>
                  <a:t> </a:t>
                </a:r>
              </a:p>
            </p:txBody>
          </p:sp>
        </mc:Fallback>
      </mc:AlternateContent>
      <p:sp>
        <p:nvSpPr>
          <p:cNvPr id="12" name="ïṩḻïďè">
            <a:extLst>
              <a:ext uri="{FF2B5EF4-FFF2-40B4-BE49-F238E27FC236}">
                <a16:creationId xmlns:a16="http://schemas.microsoft.com/office/drawing/2014/main" id="{77CCF4E2-5095-4C10-96B3-BE4D5D9AB995}"/>
              </a:ext>
            </a:extLst>
          </p:cNvPr>
          <p:cNvSpPr/>
          <p:nvPr/>
        </p:nvSpPr>
        <p:spPr bwMode="auto">
          <a:xfrm>
            <a:off x="669916" y="1129412"/>
            <a:ext cx="10850569" cy="1016629"/>
          </a:xfrm>
          <a:prstGeom prst="homePlate">
            <a:avLst>
              <a:gd name="adj" fmla="val 0"/>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Императив хэлэнд аливаа командын семантик нь 𝑉𝑎𝑟𝑠-ийн утгыг хадгалах санах ойн энгийн загварыг ашигладаг.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25BA9EE-37FC-430C-BA58-715943571613}"/>
                  </a:ext>
                </a:extLst>
              </p:cNvPr>
              <p:cNvSpPr txBox="1"/>
              <p:nvPr/>
            </p:nvSpPr>
            <p:spPr>
              <a:xfrm>
                <a:off x="669916" y="6090555"/>
                <a:ext cx="10850565" cy="646331"/>
              </a:xfrm>
              <a:prstGeom prst="rect">
                <a:avLst/>
              </a:prstGeom>
              <a:solidFill>
                <a:schemeClr val="accent6">
                  <a:lumMod val="40000"/>
                  <a:lumOff val="60000"/>
                </a:schemeClr>
              </a:solidFill>
              <a:ln>
                <a:noFill/>
              </a:ln>
            </p:spPr>
            <p:txBody>
              <a:bodyPr wrap="square">
                <a:spAutoFit/>
              </a:bodyPr>
              <a:lstStyle/>
              <a:p>
                <a:pPr algn="ctr"/>
                <a:r>
                  <a:rPr lang="en-US" b="1" i="1" dirty="0"/>
                  <a:t>Example 2.4</a:t>
                </a:r>
                <a:r>
                  <a:rPr lang="en-US" dirty="0"/>
                  <a:t> Let us fix </a:t>
                </a:r>
                <a14:m>
                  <m:oMath xmlns:m="http://schemas.openxmlformats.org/officeDocument/2006/math">
                    <m:r>
                      <a:rPr lang="en-US" i="1" dirty="0" smtClean="0">
                        <a:latin typeface="Cambria Math" panose="02040503050406030204" pitchFamily="18" charset="0"/>
                      </a:rPr>
                      <m:t>𝜎</m:t>
                    </m:r>
                    <m:r>
                      <a:rPr lang="en-US" i="1" dirty="0" smtClean="0">
                        <a:latin typeface="Cambria Math" panose="02040503050406030204" pitchFamily="18" charset="0"/>
                      </a:rPr>
                      <m:t> = [(</m:t>
                    </m:r>
                    <m:r>
                      <a:rPr lang="en-US" i="1" dirty="0" smtClean="0">
                        <a:latin typeface="Cambria Math" panose="02040503050406030204" pitchFamily="18" charset="0"/>
                      </a:rPr>
                      <m:t>𝑋</m:t>
                    </m:r>
                    <m:r>
                      <a:rPr lang="en-US" i="1" dirty="0" smtClean="0">
                        <a:latin typeface="Cambria Math" panose="02040503050406030204" pitchFamily="18" charset="0"/>
                      </a:rPr>
                      <m:t>, 3), (</m:t>
                    </m:r>
                    <m:r>
                      <a:rPr lang="en-US" i="1" dirty="0" smtClean="0">
                        <a:latin typeface="Cambria Math" panose="02040503050406030204" pitchFamily="18" charset="0"/>
                      </a:rPr>
                      <m:t>𝑌</m:t>
                    </m:r>
                    <m:r>
                      <a:rPr lang="en-US" i="1" dirty="0" smtClean="0">
                        <a:latin typeface="Cambria Math" panose="02040503050406030204" pitchFamily="18" charset="0"/>
                      </a:rPr>
                      <m:t>, 5)]</m:t>
                    </m:r>
                  </m:oMath>
                </a14:m>
                <a:r>
                  <a:rPr lang="en-US" dirty="0"/>
                  <a:t>, we have </a:t>
                </a:r>
                <a14:m>
                  <m:oMath xmlns:m="http://schemas.openxmlformats.org/officeDocument/2006/math">
                    <m:r>
                      <a:rPr lang="en-US" i="1" dirty="0" smtClean="0">
                        <a:latin typeface="Cambria Math" panose="02040503050406030204" pitchFamily="18" charset="0"/>
                      </a:rPr>
                      <m:t>𝜎</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←7]=[(</m:t>
                    </m:r>
                    <m:r>
                      <a:rPr lang="en-US" i="1" dirty="0" smtClean="0">
                        <a:latin typeface="Cambria Math" panose="02040503050406030204" pitchFamily="18" charset="0"/>
                      </a:rPr>
                      <m:t>𝑋</m:t>
                    </m:r>
                    <m:r>
                      <a:rPr lang="en-US" i="1" dirty="0" smtClean="0">
                        <a:latin typeface="Cambria Math" panose="02040503050406030204" pitchFamily="18" charset="0"/>
                      </a:rPr>
                      <m:t>, 7), (</m:t>
                    </m:r>
                    <m:r>
                      <a:rPr lang="en-US" i="1" dirty="0" smtClean="0">
                        <a:latin typeface="Cambria Math" panose="02040503050406030204" pitchFamily="18" charset="0"/>
                      </a:rPr>
                      <m:t>𝑌</m:t>
                    </m:r>
                    <m:r>
                      <a:rPr lang="en-US" i="1" dirty="0" smtClean="0">
                        <a:latin typeface="Cambria Math" panose="02040503050406030204" pitchFamily="18" charset="0"/>
                      </a:rPr>
                      <m:t>, 5)]</m:t>
                    </m:r>
                  </m:oMath>
                </a14:m>
                <a:r>
                  <a:rPr lang="en-US" dirty="0"/>
                  <a:t>. </a:t>
                </a:r>
                <a:endParaRPr lang="mn-MN" dirty="0"/>
              </a:p>
              <a:p>
                <a:pPr algn="ctr"/>
                <a:r>
                  <a:rPr lang="en-US" dirty="0"/>
                  <a:t>We also have </a:t>
                </a:r>
                <a14:m>
                  <m:oMath xmlns:m="http://schemas.openxmlformats.org/officeDocument/2006/math">
                    <m:r>
                      <a:rPr lang="en-US" i="1" dirty="0" smtClean="0">
                        <a:latin typeface="Cambria Math" panose="02040503050406030204" pitchFamily="18" charset="0"/>
                      </a:rPr>
                      <m:t>𝜎</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)=5</m:t>
                    </m:r>
                  </m:oMath>
                </a14:m>
                <a:r>
                  <a:rPr lang="en-US" dirty="0"/>
                  <a:t> and </a:t>
                </a:r>
                <a14:m>
                  <m:oMath xmlns:m="http://schemas.openxmlformats.org/officeDocument/2006/math">
                    <m:r>
                      <a:rPr lang="en-US" i="1" dirty="0" smtClean="0">
                        <a:latin typeface="Cambria Math" panose="02040503050406030204" pitchFamily="18" charset="0"/>
                      </a:rPr>
                      <m:t>𝜎</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←7](</m:t>
                    </m:r>
                    <m:r>
                      <a:rPr lang="en-US" i="1" dirty="0" smtClean="0">
                        <a:latin typeface="Cambria Math" panose="02040503050406030204" pitchFamily="18" charset="0"/>
                      </a:rPr>
                      <m:t>𝑋</m:t>
                    </m:r>
                    <m:r>
                      <a:rPr lang="en-US" i="1" dirty="0" smtClean="0">
                        <a:latin typeface="Cambria Math" panose="02040503050406030204" pitchFamily="18" charset="0"/>
                      </a:rPr>
                      <m:t>)=7</m:t>
                    </m:r>
                  </m:oMath>
                </a14:m>
                <a:r>
                  <a:rPr lang="en-US" dirty="0"/>
                  <a:t>; </a:t>
                </a:r>
                <a14:m>
                  <m:oMath xmlns:m="http://schemas.openxmlformats.org/officeDocument/2006/math">
                    <m:r>
                      <a:rPr lang="en-US" i="1" dirty="0" smtClean="0">
                        <a:latin typeface="Cambria Math" panose="02040503050406030204" pitchFamily="18" charset="0"/>
                      </a:rPr>
                      <m:t>𝜎</m:t>
                    </m:r>
                    <m:r>
                      <a:rPr lang="en-US" i="1" dirty="0" smtClean="0">
                        <a:latin typeface="Cambria Math" panose="02040503050406030204" pitchFamily="18" charset="0"/>
                      </a:rPr>
                      <m:t> (</m:t>
                    </m:r>
                    <m:r>
                      <a:rPr lang="en-US" i="1" dirty="0" smtClean="0">
                        <a:latin typeface="Cambria Math" panose="02040503050406030204" pitchFamily="18" charset="0"/>
                      </a:rPr>
                      <m:t>𝑊</m:t>
                    </m:r>
                    <m:r>
                      <a:rPr lang="en-US" i="1" dirty="0" smtClean="0">
                        <a:latin typeface="Cambria Math" panose="02040503050406030204" pitchFamily="18" charset="0"/>
                      </a:rPr>
                      <m:t>)</m:t>
                    </m:r>
                  </m:oMath>
                </a14:m>
                <a:r>
                  <a:rPr lang="en-US" dirty="0"/>
                  <a:t> is undefined.</a:t>
                </a:r>
              </a:p>
            </p:txBody>
          </p:sp>
        </mc:Choice>
        <mc:Fallback>
          <p:sp>
            <p:nvSpPr>
              <p:cNvPr id="13" name="TextBox 12">
                <a:extLst>
                  <a:ext uri="{FF2B5EF4-FFF2-40B4-BE49-F238E27FC236}">
                    <a16:creationId xmlns:a16="http://schemas.microsoft.com/office/drawing/2014/main" id="{325BA9EE-37FC-430C-BA58-715943571613}"/>
                  </a:ext>
                </a:extLst>
              </p:cNvPr>
              <p:cNvSpPr txBox="1">
                <a:spLocks noRot="1" noChangeAspect="1" noMove="1" noResize="1" noEditPoints="1" noAdjustHandles="1" noChangeArrowheads="1" noChangeShapeType="1" noTextEdit="1"/>
              </p:cNvSpPr>
              <p:nvPr/>
            </p:nvSpPr>
            <p:spPr>
              <a:xfrm>
                <a:off x="669916" y="6090555"/>
                <a:ext cx="10850565" cy="646331"/>
              </a:xfrm>
              <a:prstGeom prst="rect">
                <a:avLst/>
              </a:prstGeom>
              <a:blipFill>
                <a:blip r:embed="rId4"/>
                <a:stretch>
                  <a:fillRect t="-4717" b="-1415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3939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Шилжилт </a:t>
            </a:r>
            <a:r>
              <a:rPr lang="en-US" dirty="0">
                <a:solidFill>
                  <a:schemeClr val="accent6">
                    <a:lumMod val="75000"/>
                  </a:schemeClr>
                </a:solidFill>
                <a:latin typeface="Segoe UI Light" panose="020B0502040204020203" pitchFamily="34" charset="0"/>
                <a:cs typeface="Segoe UI Light" panose="020B0502040204020203" pitchFamily="34" charset="0"/>
              </a:rPr>
              <a:t>(Transitions)</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58F1EDF0-2C32-49A0-8467-E07F3BB905C0}"/>
                  </a:ext>
                </a:extLst>
              </p:cNvPr>
              <p:cNvSpPr txBox="1">
                <a:spLocks noChangeArrowheads="1"/>
              </p:cNvSpPr>
              <p:nvPr/>
            </p:nvSpPr>
            <p:spPr>
              <a:xfrm>
                <a:off x="670717" y="1157030"/>
                <a:ext cx="10850565" cy="3163044"/>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mn-MN" altLang="en-US" sz="2400" dirty="0">
                    <a:latin typeface="Segoe UI" panose="020B0502040204020203" pitchFamily="34" charset="0"/>
                    <a:cs typeface="Segoe UI" panose="020B0502040204020203" pitchFamily="34" charset="0"/>
                  </a:rPr>
                  <a:t>Бүтэцлэгдсэн үйлдлийн семантик нь хэрэгжилтийн деталь руу орохгүйгээр хийсвэр машины ажиллагааг тодорхойлох шилдэг арга болдог. </a:t>
                </a:r>
              </a:p>
              <a:p>
                <a:pPr algn="just"/>
                <a:r>
                  <a:rPr lang="mn-MN" altLang="en-US" sz="2400" b="1" i="1" dirty="0">
                    <a:latin typeface="Segoe UI" panose="020B0502040204020203" pitchFamily="34" charset="0"/>
                    <a:cs typeface="Segoe UI" panose="020B0502040204020203" pitchFamily="34" charset="0"/>
                  </a:rPr>
                  <a:t>Шилжилт:</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К</a:t>
                </a:r>
                <a:r>
                  <a:rPr lang="mn-MN" altLang="en-US" sz="2400" dirty="0">
                    <a:latin typeface="Segoe UI" panose="020B0502040204020203" pitchFamily="34" charset="0"/>
                    <a:cs typeface="Segoe UI" panose="020B0502040204020203" pitchFamily="34" charset="0"/>
                  </a:rPr>
                  <a:t>оманд биелэлтийн үр дүнд бий болох “хувиралт” </a:t>
                </a:r>
                <a:r>
                  <a:rPr lang="en-US" altLang="en-US" sz="2400" dirty="0">
                    <a:latin typeface="Segoe UI" panose="020B0502040204020203" pitchFamily="34" charset="0"/>
                    <a:cs typeface="Segoe UI" panose="020B0502040204020203" pitchFamily="34" charset="0"/>
                  </a:rPr>
                  <a:t>(</a:t>
                </a:r>
                <a:r>
                  <a:rPr lang="mn-MN" altLang="en-US" sz="2400" dirty="0">
                    <a:latin typeface="Segoe UI" panose="020B0502040204020203" pitchFamily="34" charset="0"/>
                    <a:cs typeface="Segoe UI" panose="020B0502040204020203" pitchFamily="34" charset="0"/>
                  </a:rPr>
                  <a:t>Төлөвийн болон/эсвэл программын</a:t>
                </a:r>
                <a:r>
                  <a:rPr lang="en-US" altLang="en-US" sz="2400" dirty="0">
                    <a:latin typeface="Segoe UI" panose="020B0502040204020203" pitchFamily="34" charset="0"/>
                    <a:cs typeface="Segoe UI" panose="020B0502040204020203" pitchFamily="34" charset="0"/>
                  </a:rPr>
                  <a:t>)</a:t>
                </a:r>
                <a:endParaRPr lang="mn-MN" altLang="en-US" sz="2200" dirty="0">
                  <a:latin typeface="Segoe UI" panose="020B0502040204020203" pitchFamily="34" charset="0"/>
                  <a:cs typeface="Segoe UI" panose="020B0502040204020203" pitchFamily="34" charset="0"/>
                </a:endParaRPr>
              </a:p>
              <a:p>
                <a:pPr lvl="1" algn="just"/>
                <a14:m>
                  <m:oMath xmlns:m="http://schemas.openxmlformats.org/officeDocument/2006/math">
                    <m:d>
                      <m:dPr>
                        <m:begChr m:val="⟨"/>
                        <m:endChr m:val="⟩"/>
                        <m:ctrlPr>
                          <a:rPr lang="en-US" altLang="en-US" sz="2200" i="1" dirty="0">
                            <a:latin typeface="Cambria Math" panose="02040503050406030204" pitchFamily="18" charset="0"/>
                            <a:cs typeface="Segoe UI" panose="020B0502040204020203" pitchFamily="34" charset="0"/>
                          </a:rPr>
                        </m:ctrlPr>
                      </m:dPr>
                      <m:e>
                        <m:r>
                          <a:rPr lang="en-US" altLang="en-US" sz="2200" i="1" dirty="0">
                            <a:latin typeface="Cambria Math" panose="02040503050406030204" pitchFamily="18" charset="0"/>
                            <a:cs typeface="Segoe UI" panose="020B0502040204020203" pitchFamily="34" charset="0"/>
                          </a:rPr>
                          <m:t>𝑐</m:t>
                        </m:r>
                        <m:r>
                          <a:rPr lang="en-US" altLang="en-US" sz="2200" i="1" dirty="0">
                            <a:latin typeface="Cambria Math" panose="02040503050406030204" pitchFamily="18" charset="0"/>
                            <a:cs typeface="Segoe UI" panose="020B0502040204020203" pitchFamily="34" charset="0"/>
                          </a:rPr>
                          <m:t>, </m:t>
                        </m:r>
                        <m:r>
                          <a:rPr lang="el-GR" altLang="en-US" sz="2200" i="1" dirty="0">
                            <a:latin typeface="Cambria Math" panose="02040503050406030204" pitchFamily="18" charset="0"/>
                            <a:cs typeface="Segoe UI" panose="020B0502040204020203" pitchFamily="34" charset="0"/>
                          </a:rPr>
                          <m:t>𝜎</m:t>
                        </m:r>
                      </m:e>
                    </m:d>
                    <m:r>
                      <a:rPr lang="el-GR" altLang="en-US" sz="2200" i="1" dirty="0">
                        <a:latin typeface="Cambria Math" panose="02040503050406030204" pitchFamily="18" charset="0"/>
                        <a:cs typeface="Segoe UI" panose="020B0502040204020203" pitchFamily="34" charset="0"/>
                      </a:rPr>
                      <m:t>→</m:t>
                    </m:r>
                    <m:r>
                      <a:rPr lang="el-GR" altLang="en-US" sz="2200" i="1" dirty="0">
                        <a:latin typeface="Cambria Math" panose="02040503050406030204" pitchFamily="18" charset="0"/>
                        <a:cs typeface="Segoe UI" panose="020B0502040204020203" pitchFamily="34" charset="0"/>
                      </a:rPr>
                      <m:t>𝜏</m:t>
                    </m:r>
                  </m:oMath>
                </a14:m>
                <a:r>
                  <a:rPr lang="mn-MN" altLang="en-US" sz="2200" dirty="0">
                    <a:latin typeface="Segoe UI" panose="020B0502040204020203" pitchFamily="34" charset="0"/>
                    <a:cs typeface="Segoe UI" panose="020B0502040204020203" pitchFamily="34" charset="0"/>
                  </a:rPr>
                  <a:t> :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𝑐</m:t>
                    </m:r>
                  </m:oMath>
                </a14:m>
                <a:r>
                  <a:rPr lang="en-US" altLang="en-US" sz="2200" dirty="0">
                    <a:latin typeface="Segoe UI" panose="020B0502040204020203" pitchFamily="34" charset="0"/>
                    <a:cs typeface="Segoe UI" panose="020B0502040204020203" pitchFamily="34" charset="0"/>
                  </a:rPr>
                  <a:t> command,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𝜎</m:t>
                    </m:r>
                  </m:oMath>
                </a14:m>
                <a:r>
                  <a:rPr lang="en-US" altLang="en-US" sz="2200" dirty="0">
                    <a:latin typeface="Segoe UI" panose="020B0502040204020203" pitchFamily="34" charset="0"/>
                    <a:cs typeface="Segoe UI" panose="020B0502040204020203" pitchFamily="34" charset="0"/>
                  </a:rPr>
                  <a:t> </a:t>
                </a:r>
                <a:r>
                  <a:rPr lang="mn-MN" altLang="en-US" sz="2200" i="1" dirty="0">
                    <a:latin typeface="Segoe UI" panose="020B0502040204020203" pitchFamily="34" charset="0"/>
                    <a:cs typeface="Segoe UI" panose="020B0502040204020203" pitchFamily="34" charset="0"/>
                  </a:rPr>
                  <a:t>эхлэлийн төлөв</a:t>
                </a:r>
                <a:r>
                  <a:rPr lang="en-US" altLang="en-US" sz="2200" dirty="0">
                    <a:latin typeface="Segoe UI" panose="020B0502040204020203" pitchFamily="34" charset="0"/>
                    <a:cs typeface="Segoe UI" panose="020B0502040204020203" pitchFamily="34" charset="0"/>
                  </a:rPr>
                  <a:t> and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𝜏</m:t>
                    </m:r>
                  </m:oMath>
                </a14:m>
                <a:r>
                  <a:rPr lang="en-US" altLang="en-US" sz="2200" dirty="0">
                    <a:latin typeface="Segoe UI" panose="020B0502040204020203" pitchFamily="34" charset="0"/>
                    <a:cs typeface="Segoe UI" panose="020B0502040204020203" pitchFamily="34" charset="0"/>
                  </a:rPr>
                  <a:t> </a:t>
                </a:r>
                <a:r>
                  <a:rPr lang="mn-MN" altLang="en-US" sz="2200" i="1" dirty="0">
                    <a:latin typeface="Segoe UI" panose="020B0502040204020203" pitchFamily="34" charset="0"/>
                    <a:cs typeface="Segoe UI" panose="020B0502040204020203" pitchFamily="34" charset="0"/>
                  </a:rPr>
                  <a:t>терминал төлөв</a:t>
                </a:r>
              </a:p>
              <a:p>
                <a:pPr lvl="1" algn="just"/>
                <a14:m>
                  <m:oMath xmlns:m="http://schemas.openxmlformats.org/officeDocument/2006/math">
                    <m:d>
                      <m:dPr>
                        <m:begChr m:val="⟨"/>
                        <m:endChr m:val="⟩"/>
                        <m:ctrlPr>
                          <a:rPr lang="en-US" altLang="en-US" sz="2200" i="1" dirty="0">
                            <a:latin typeface="Cambria Math" panose="02040503050406030204" pitchFamily="18" charset="0"/>
                            <a:cs typeface="Segoe UI" panose="020B0502040204020203" pitchFamily="34" charset="0"/>
                          </a:rPr>
                        </m:ctrlPr>
                      </m:dPr>
                      <m:e>
                        <m:r>
                          <a:rPr lang="en-US" altLang="en-US" sz="2200" b="1" dirty="0">
                            <a:latin typeface="Cambria Math" panose="02040503050406030204" pitchFamily="18" charset="0"/>
                            <a:cs typeface="Segoe UI" panose="020B0502040204020203" pitchFamily="34" charset="0"/>
                          </a:rPr>
                          <m:t>𝐬𝐤𝐢𝐩</m:t>
                        </m:r>
                        <m:r>
                          <a:rPr lang="en-US" altLang="en-US" sz="2200" i="1" dirty="0">
                            <a:latin typeface="Cambria Math" panose="02040503050406030204" pitchFamily="18" charset="0"/>
                            <a:cs typeface="Segoe UI" panose="020B0502040204020203" pitchFamily="34" charset="0"/>
                          </a:rPr>
                          <m:t>, </m:t>
                        </m:r>
                        <m:r>
                          <a:rPr lang="el-GR" altLang="en-US" sz="2200" i="1" dirty="0">
                            <a:latin typeface="Cambria Math" panose="02040503050406030204" pitchFamily="18" charset="0"/>
                            <a:cs typeface="Segoe UI" panose="020B0502040204020203" pitchFamily="34" charset="0"/>
                          </a:rPr>
                          <m:t>𝜎</m:t>
                        </m:r>
                      </m:e>
                    </m:d>
                    <m:r>
                      <a:rPr lang="el-GR" altLang="en-US" sz="2200" i="1" dirty="0">
                        <a:latin typeface="Cambria Math" panose="02040503050406030204" pitchFamily="18" charset="0"/>
                        <a:cs typeface="Segoe UI" panose="020B0502040204020203" pitchFamily="34" charset="0"/>
                      </a:rPr>
                      <m:t>→</m:t>
                    </m:r>
                    <m:r>
                      <a:rPr lang="el-GR" altLang="en-US" sz="2200" i="1" dirty="0">
                        <a:latin typeface="Cambria Math" panose="02040503050406030204" pitchFamily="18" charset="0"/>
                        <a:cs typeface="Segoe UI" panose="020B0502040204020203" pitchFamily="34" charset="0"/>
                      </a:rPr>
                      <m:t>𝜎</m:t>
                    </m:r>
                  </m:oMath>
                </a14:m>
                <a:r>
                  <a:rPr lang="mn-MN" altLang="en-US" sz="2200" dirty="0">
                    <a:latin typeface="Segoe UI" panose="020B0502040204020203" pitchFamily="34" charset="0"/>
                    <a:cs typeface="Segoe UI" panose="020B0502040204020203" pitchFamily="34" charset="0"/>
                  </a:rPr>
                  <a:t>:</a:t>
                </a:r>
                <a:endParaRPr lang="en-US" altLang="en-US" sz="2200" dirty="0">
                  <a:latin typeface="Segoe UI" panose="020B0502040204020203" pitchFamily="34" charset="0"/>
                  <a:cs typeface="Segoe UI" panose="020B0502040204020203" pitchFamily="34" charset="0"/>
                </a:endParaRPr>
              </a:p>
              <a:p>
                <a:pPr lvl="1" algn="just"/>
                <a14:m>
                  <m:oMath xmlns:m="http://schemas.openxmlformats.org/officeDocument/2006/math">
                    <m:d>
                      <m:dPr>
                        <m:begChr m:val="⟨"/>
                        <m:endChr m:val="⟩"/>
                        <m:ctrlPr>
                          <a:rPr lang="en-US" altLang="en-US" sz="2200" i="1" dirty="0" smtClean="0">
                            <a:latin typeface="Cambria Math" panose="02040503050406030204" pitchFamily="18" charset="0"/>
                            <a:cs typeface="Segoe UI" panose="020B0502040204020203" pitchFamily="34" charset="0"/>
                          </a:rPr>
                        </m:ctrlPr>
                      </m:dPr>
                      <m:e>
                        <m:r>
                          <a:rPr lang="en-US" altLang="en-US" sz="2200" i="1" dirty="0">
                            <a:latin typeface="Cambria Math" panose="02040503050406030204" pitchFamily="18" charset="0"/>
                            <a:cs typeface="Segoe UI" panose="020B0502040204020203" pitchFamily="34" charset="0"/>
                          </a:rPr>
                          <m:t>𝑐</m:t>
                        </m:r>
                        <m:r>
                          <a:rPr lang="en-US" altLang="en-US" sz="2200" i="1" dirty="0">
                            <a:latin typeface="Cambria Math" panose="02040503050406030204" pitchFamily="18" charset="0"/>
                            <a:cs typeface="Segoe UI" panose="020B0502040204020203" pitchFamily="34" charset="0"/>
                          </a:rPr>
                          <m:t>, </m:t>
                        </m:r>
                        <m:r>
                          <a:rPr lang="el-GR" altLang="en-US" sz="2200" i="1" dirty="0">
                            <a:latin typeface="Cambria Math" panose="02040503050406030204" pitchFamily="18" charset="0"/>
                            <a:cs typeface="Segoe UI" panose="020B0502040204020203" pitchFamily="34" charset="0"/>
                          </a:rPr>
                          <m:t>𝜎</m:t>
                        </m:r>
                      </m:e>
                    </m:d>
                    <m:r>
                      <a:rPr lang="el-GR" altLang="en-US" sz="2200" i="1" dirty="0" smtClean="0">
                        <a:latin typeface="Cambria Math" panose="02040503050406030204" pitchFamily="18" charset="0"/>
                        <a:cs typeface="Segoe UI" panose="020B0502040204020203" pitchFamily="34" charset="0"/>
                      </a:rPr>
                      <m:t>→</m:t>
                    </m:r>
                    <m:d>
                      <m:dPr>
                        <m:begChr m:val="⟨"/>
                        <m:endChr m:val="⟩"/>
                        <m:ctrlPr>
                          <a:rPr lang="en-US" altLang="en-US" sz="2200" i="1" dirty="0">
                            <a:latin typeface="Cambria Math" panose="02040503050406030204" pitchFamily="18" charset="0"/>
                            <a:cs typeface="Segoe UI" panose="020B0502040204020203" pitchFamily="34" charset="0"/>
                          </a:rPr>
                        </m:ctrlPr>
                      </m:dPr>
                      <m:e>
                        <m:r>
                          <a:rPr lang="en-US" altLang="en-US" sz="2200" i="1" dirty="0">
                            <a:latin typeface="Cambria Math" panose="02040503050406030204" pitchFamily="18" charset="0"/>
                            <a:cs typeface="Segoe UI" panose="020B0502040204020203" pitchFamily="34" charset="0"/>
                          </a:rPr>
                          <m:t>𝑐</m:t>
                        </m:r>
                        <m:r>
                          <a:rPr lang="en-US" altLang="en-US" sz="2200" b="0" i="1" dirty="0" smtClean="0">
                            <a:latin typeface="Cambria Math" panose="02040503050406030204" pitchFamily="18" charset="0"/>
                            <a:cs typeface="Segoe UI" panose="020B0502040204020203" pitchFamily="34" charset="0"/>
                          </a:rPr>
                          <m:t>′</m:t>
                        </m:r>
                        <m:r>
                          <a:rPr lang="en-US" altLang="en-US" sz="2200" i="1" dirty="0">
                            <a:latin typeface="Cambria Math" panose="02040503050406030204" pitchFamily="18" charset="0"/>
                            <a:cs typeface="Segoe UI" panose="020B0502040204020203" pitchFamily="34" charset="0"/>
                          </a:rPr>
                          <m:t>, </m:t>
                        </m:r>
                        <m:r>
                          <a:rPr lang="el-GR" altLang="en-US" sz="2200" i="1" dirty="0">
                            <a:latin typeface="Cambria Math" panose="02040503050406030204" pitchFamily="18" charset="0"/>
                            <a:cs typeface="Segoe UI" panose="020B0502040204020203" pitchFamily="34" charset="0"/>
                          </a:rPr>
                          <m:t>𝜎</m:t>
                        </m:r>
                        <m:r>
                          <a:rPr lang="en-US" altLang="en-US" sz="2200" b="0" i="1" dirty="0" smtClean="0">
                            <a:latin typeface="Cambria Math" panose="02040503050406030204" pitchFamily="18" charset="0"/>
                            <a:cs typeface="Segoe UI" panose="020B0502040204020203" pitchFamily="34" charset="0"/>
                          </a:rPr>
                          <m:t>′</m:t>
                        </m:r>
                      </m:e>
                    </m:d>
                  </m:oMath>
                </a14:m>
                <a:r>
                  <a:rPr lang="mn-MN" altLang="en-US" sz="2200" dirty="0">
                    <a:latin typeface="Segoe UI" panose="020B0502040204020203" pitchFamily="34" charset="0"/>
                    <a:cs typeface="Segoe UI" panose="020B0502040204020203" pitchFamily="34" charset="0"/>
                  </a:rPr>
                  <a:t> : </a:t>
                </a:r>
                <a:r>
                  <a:rPr lang="en-US" altLang="en-US" sz="2200" i="1" dirty="0">
                    <a:latin typeface="Segoe UI" panose="020B0502040204020203" pitchFamily="34" charset="0"/>
                    <a:cs typeface="Segoe UI" panose="020B0502040204020203" pitchFamily="34" charset="0"/>
                  </a:rPr>
                  <a:t>terminal situation</a:t>
                </a:r>
                <a:r>
                  <a:rPr lang="mn-MN" altLang="en-US" sz="2200" dirty="0">
                    <a:latin typeface="Segoe UI" panose="020B0502040204020203" pitchFamily="34" charset="0"/>
                    <a:cs typeface="Segoe UI" panose="020B0502040204020203" pitchFamily="34" charset="0"/>
                  </a:rPr>
                  <a:t>-д хүрэх төлвийн өөрчлөлтийн нэгж алхам,</a:t>
                </a:r>
                <a:r>
                  <a:rPr lang="mn-MN" altLang="en-US" sz="2200" dirty="0">
                    <a:cs typeface="Segoe UI" panose="020B0502040204020203" pitchFamily="34" charset="0"/>
                  </a:rPr>
                  <a:t> </a:t>
                </a:r>
                <a:endParaRPr lang="en-US" altLang="en-US" sz="2200" dirty="0">
                  <a:latin typeface="Segoe UI" panose="020B0502040204020203" pitchFamily="34" charset="0"/>
                  <a:cs typeface="Segoe UI" panose="020B0502040204020203" pitchFamily="34" charset="0"/>
                </a:endParaRPr>
              </a:p>
              <a:p>
                <a:pPr lvl="1" algn="just"/>
                <a14:m>
                  <m:oMath xmlns:m="http://schemas.openxmlformats.org/officeDocument/2006/math">
                    <m:d>
                      <m:dPr>
                        <m:begChr m:val="⟨"/>
                        <m:endChr m:val="⟩"/>
                        <m:ctrlPr>
                          <a:rPr lang="en-US" altLang="en-US" sz="2200" b="1" i="1" dirty="0" smtClean="0">
                            <a:latin typeface="Cambria Math" panose="02040503050406030204" pitchFamily="18" charset="0"/>
                            <a:cs typeface="Segoe UI" panose="020B0502040204020203" pitchFamily="34" charset="0"/>
                          </a:rPr>
                        </m:ctrlPr>
                      </m:dPr>
                      <m:e>
                        <m:r>
                          <a:rPr lang="en-US" altLang="en-US" sz="2200" b="1" dirty="0">
                            <a:latin typeface="Cambria Math" panose="02040503050406030204" pitchFamily="18" charset="0"/>
                            <a:cs typeface="Segoe UI" panose="020B0502040204020203" pitchFamily="34" charset="0"/>
                          </a:rPr>
                          <m:t>𝐢𝐟</m:t>
                        </m:r>
                        <m:r>
                          <a:rPr lang="en-US" altLang="en-US" sz="2200" b="1" dirty="0">
                            <a:latin typeface="Cambria Math" panose="02040503050406030204" pitchFamily="18" charset="0"/>
                            <a:cs typeface="Segoe UI" panose="020B0502040204020203" pitchFamily="34" charset="0"/>
                          </a:rPr>
                          <m:t> </m:t>
                        </m:r>
                        <m:r>
                          <a:rPr lang="en-US" altLang="en-US" sz="2200" b="1" dirty="0">
                            <a:latin typeface="Cambria Math" panose="02040503050406030204" pitchFamily="18" charset="0"/>
                            <a:cs typeface="Segoe UI" panose="020B0502040204020203" pitchFamily="34" charset="0"/>
                          </a:rPr>
                          <m:t>𝐭𝐭</m:t>
                        </m:r>
                        <m:r>
                          <a:rPr lang="en-US" altLang="en-US" sz="2200" b="1" dirty="0">
                            <a:latin typeface="Cambria Math" panose="02040503050406030204" pitchFamily="18" charset="0"/>
                            <a:cs typeface="Segoe UI" panose="020B0502040204020203" pitchFamily="34" charset="0"/>
                          </a:rPr>
                          <m:t> </m:t>
                        </m:r>
                        <m:r>
                          <a:rPr lang="en-US" altLang="en-US" sz="2200" b="1" dirty="0">
                            <a:latin typeface="Cambria Math" panose="02040503050406030204" pitchFamily="18" charset="0"/>
                            <a:cs typeface="Segoe UI" panose="020B0502040204020203" pitchFamily="34" charset="0"/>
                          </a:rPr>
                          <m:t>𝐭𝐡𝐞𝐧</m:t>
                        </m:r>
                        <m:r>
                          <a:rPr lang="en-US" altLang="en-US" sz="2200" b="1" dirty="0">
                            <a:latin typeface="Cambria Math" panose="02040503050406030204" pitchFamily="18" charset="0"/>
                            <a:cs typeface="Segoe UI" panose="020B0502040204020203" pitchFamily="34" charset="0"/>
                          </a:rPr>
                          <m:t> </m:t>
                        </m:r>
                        <m:sSub>
                          <m:sSubPr>
                            <m:ctrlPr>
                              <a:rPr lang="en-US" altLang="en-US" sz="2200" b="1" i="1" dirty="0">
                                <a:latin typeface="Cambria Math" panose="02040503050406030204" pitchFamily="18" charset="0"/>
                                <a:cs typeface="Segoe UI" panose="020B0502040204020203" pitchFamily="34" charset="0"/>
                              </a:rPr>
                            </m:ctrlPr>
                          </m:sSubPr>
                          <m:e>
                            <m:r>
                              <a:rPr lang="en-US" altLang="en-US" sz="2200" b="1" dirty="0">
                                <a:latin typeface="Cambria Math" panose="02040503050406030204" pitchFamily="18" charset="0"/>
                                <a:cs typeface="Segoe UI" panose="020B0502040204020203" pitchFamily="34" charset="0"/>
                              </a:rPr>
                              <m:t>𝑐</m:t>
                            </m:r>
                          </m:e>
                          <m:sub>
                            <m:r>
                              <a:rPr lang="en-US" altLang="en-US" sz="2200" b="1" dirty="0">
                                <a:latin typeface="Cambria Math" panose="02040503050406030204" pitchFamily="18" charset="0"/>
                                <a:cs typeface="Segoe UI" panose="020B0502040204020203" pitchFamily="34" charset="0"/>
                              </a:rPr>
                              <m:t>1</m:t>
                            </m:r>
                          </m:sub>
                        </m:sSub>
                        <m:r>
                          <a:rPr lang="en-US" altLang="en-US" sz="2200" b="1" dirty="0">
                            <a:latin typeface="Cambria Math" panose="02040503050406030204" pitchFamily="18" charset="0"/>
                            <a:cs typeface="Segoe UI" panose="020B0502040204020203" pitchFamily="34" charset="0"/>
                          </a:rPr>
                          <m:t> </m:t>
                        </m:r>
                        <m:r>
                          <a:rPr lang="en-US" altLang="en-US" sz="2200" b="1" i="0" dirty="0">
                            <a:latin typeface="Cambria Math" panose="02040503050406030204" pitchFamily="18" charset="0"/>
                            <a:cs typeface="Segoe UI" panose="020B0502040204020203" pitchFamily="34" charset="0"/>
                          </a:rPr>
                          <m:t>𝐞𝐥𝐬𝐞</m:t>
                        </m:r>
                        <m:r>
                          <a:rPr lang="en-US" altLang="en-US" sz="2200" b="1" dirty="0">
                            <a:latin typeface="Cambria Math" panose="02040503050406030204" pitchFamily="18" charset="0"/>
                            <a:cs typeface="Segoe UI" panose="020B0502040204020203" pitchFamily="34" charset="0"/>
                          </a:rPr>
                          <m:t> </m:t>
                        </m:r>
                        <m:sSub>
                          <m:sSubPr>
                            <m:ctrlPr>
                              <a:rPr lang="en-US" altLang="en-US" sz="2200" b="1" i="1" dirty="0">
                                <a:latin typeface="Cambria Math" panose="02040503050406030204" pitchFamily="18" charset="0"/>
                                <a:cs typeface="Segoe UI" panose="020B0502040204020203" pitchFamily="34" charset="0"/>
                              </a:rPr>
                            </m:ctrlPr>
                          </m:sSubPr>
                          <m:e>
                            <m:r>
                              <a:rPr lang="en-US" altLang="en-US" sz="2200" b="1" dirty="0">
                                <a:latin typeface="Cambria Math" panose="02040503050406030204" pitchFamily="18" charset="0"/>
                                <a:cs typeface="Segoe UI" panose="020B0502040204020203" pitchFamily="34" charset="0"/>
                              </a:rPr>
                              <m:t>𝑐</m:t>
                            </m:r>
                          </m:e>
                          <m:sub>
                            <m:r>
                              <a:rPr lang="en-US" altLang="en-US" sz="2200" b="1" dirty="0">
                                <a:latin typeface="Cambria Math" panose="02040503050406030204" pitchFamily="18" charset="0"/>
                                <a:cs typeface="Segoe UI" panose="020B0502040204020203" pitchFamily="34" charset="0"/>
                              </a:rPr>
                              <m:t>2</m:t>
                            </m:r>
                          </m:sub>
                        </m:sSub>
                        <m:r>
                          <a:rPr lang="en-US" altLang="en-US" sz="2200" b="1" dirty="0">
                            <a:latin typeface="Cambria Math" panose="02040503050406030204" pitchFamily="18" charset="0"/>
                            <a:cs typeface="Segoe UI" panose="020B0502040204020203" pitchFamily="34" charset="0"/>
                          </a:rPr>
                          <m:t>, </m:t>
                        </m:r>
                        <m:r>
                          <a:rPr lang="el-GR" altLang="en-US" sz="2200" b="1" dirty="0">
                            <a:latin typeface="Cambria Math" panose="02040503050406030204" pitchFamily="18" charset="0"/>
                            <a:cs typeface="Segoe UI" panose="020B0502040204020203" pitchFamily="34" charset="0"/>
                          </a:rPr>
                          <m:t>𝜎</m:t>
                        </m:r>
                      </m:e>
                    </m:d>
                    <m:r>
                      <a:rPr lang="el-GR" altLang="en-US" sz="2200" b="1" dirty="0">
                        <a:latin typeface="Cambria Math" panose="02040503050406030204" pitchFamily="18" charset="0"/>
                        <a:cs typeface="Segoe UI" panose="020B0502040204020203" pitchFamily="34" charset="0"/>
                      </a:rPr>
                      <m:t>→</m:t>
                    </m:r>
                    <m:d>
                      <m:dPr>
                        <m:begChr m:val="⟨"/>
                        <m:endChr m:val="⟩"/>
                        <m:ctrlPr>
                          <a:rPr lang="en-US" altLang="en-US" sz="2200" b="1" i="1" dirty="0">
                            <a:latin typeface="Cambria Math" panose="02040503050406030204" pitchFamily="18" charset="0"/>
                            <a:cs typeface="Segoe UI" panose="020B0502040204020203" pitchFamily="34" charset="0"/>
                          </a:rPr>
                        </m:ctrlPr>
                      </m:dPr>
                      <m:e>
                        <m:sSub>
                          <m:sSubPr>
                            <m:ctrlPr>
                              <a:rPr lang="en-US" altLang="en-US" sz="2200" b="1" i="1" dirty="0">
                                <a:latin typeface="Cambria Math" panose="02040503050406030204" pitchFamily="18" charset="0"/>
                                <a:cs typeface="Segoe UI" panose="020B0502040204020203" pitchFamily="34" charset="0"/>
                              </a:rPr>
                            </m:ctrlPr>
                          </m:sSubPr>
                          <m:e>
                            <m:r>
                              <a:rPr lang="en-US" altLang="en-US" sz="2200" b="1" dirty="0">
                                <a:latin typeface="Cambria Math" panose="02040503050406030204" pitchFamily="18" charset="0"/>
                                <a:cs typeface="Segoe UI" panose="020B0502040204020203" pitchFamily="34" charset="0"/>
                              </a:rPr>
                              <m:t>𝑐</m:t>
                            </m:r>
                          </m:e>
                          <m:sub>
                            <m:r>
                              <a:rPr lang="en-US" altLang="en-US" sz="2200" b="1" dirty="0">
                                <a:latin typeface="Cambria Math" panose="02040503050406030204" pitchFamily="18" charset="0"/>
                                <a:cs typeface="Segoe UI" panose="020B0502040204020203" pitchFamily="34" charset="0"/>
                              </a:rPr>
                              <m:t>1</m:t>
                            </m:r>
                          </m:sub>
                        </m:sSub>
                        <m:r>
                          <a:rPr lang="en-US" altLang="en-US" sz="2200" b="1" dirty="0">
                            <a:latin typeface="Cambria Math" panose="02040503050406030204" pitchFamily="18" charset="0"/>
                            <a:cs typeface="Segoe UI" panose="020B0502040204020203" pitchFamily="34" charset="0"/>
                          </a:rPr>
                          <m:t>, </m:t>
                        </m:r>
                        <m:r>
                          <a:rPr lang="el-GR" altLang="en-US" sz="2200" b="1" dirty="0">
                            <a:latin typeface="Cambria Math" panose="02040503050406030204" pitchFamily="18" charset="0"/>
                            <a:cs typeface="Segoe UI" panose="020B0502040204020203" pitchFamily="34" charset="0"/>
                          </a:rPr>
                          <m:t>𝜎</m:t>
                        </m:r>
                      </m:e>
                    </m:d>
                  </m:oMath>
                </a14:m>
                <a:endParaRPr lang="en-US" altLang="en-US" sz="2400" dirty="0">
                  <a:latin typeface="Segoe UI" panose="020B0502040204020203" pitchFamily="34" charset="0"/>
                  <a:cs typeface="Segoe UI" panose="020B0502040204020203" pitchFamily="34" charset="0"/>
                </a:endParaRPr>
              </a:p>
            </p:txBody>
          </p:sp>
        </mc:Choice>
        <mc:Fallback>
          <p:sp>
            <p:nvSpPr>
              <p:cNvPr id="7" name="Content Placeholder 2">
                <a:extLst>
                  <a:ext uri="{FF2B5EF4-FFF2-40B4-BE49-F238E27FC236}">
                    <a16:creationId xmlns:a16="http://schemas.microsoft.com/office/drawing/2014/main" id="{58F1EDF0-2C32-49A0-8467-E07F3BB905C0}"/>
                  </a:ext>
                </a:extLst>
              </p:cNvPr>
              <p:cNvSpPr txBox="1">
                <a:spLocks noRot="1" noChangeAspect="1" noMove="1" noResize="1" noEditPoints="1" noAdjustHandles="1" noChangeArrowheads="1" noChangeShapeType="1" noTextEdit="1"/>
              </p:cNvSpPr>
              <p:nvPr/>
            </p:nvSpPr>
            <p:spPr>
              <a:xfrm>
                <a:off x="670717" y="1157030"/>
                <a:ext cx="10850565" cy="3163044"/>
              </a:xfrm>
              <a:prstGeom prst="rect">
                <a:avLst/>
              </a:prstGeom>
              <a:blipFill>
                <a:blip r:embed="rId3"/>
                <a:stretch>
                  <a:fillRect l="-730" t="-2505" r="-8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B11A7AB6-2162-49A7-9434-1BC68F634614}"/>
                  </a:ext>
                </a:extLst>
              </p:cNvPr>
              <p:cNvSpPr txBox="1">
                <a:spLocks noChangeArrowheads="1"/>
              </p:cNvSpPr>
              <p:nvPr/>
            </p:nvSpPr>
            <p:spPr>
              <a:xfrm>
                <a:off x="669917" y="4208106"/>
                <a:ext cx="10850567" cy="1964229"/>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600"/>
                  </a:spcBef>
                </a:pPr>
                <a:r>
                  <a:rPr lang="mn-MN" altLang="en-US" sz="2400" dirty="0">
                    <a:latin typeface="Segoe UI" panose="020B0502040204020203" pitchFamily="34" charset="0"/>
                    <a:cs typeface="Segoe UI" panose="020B0502040204020203" pitchFamily="34" charset="0"/>
                  </a:rPr>
                  <a:t>Зарим шилжилт нь нөхцөлтэй байдаг ба </a:t>
                </a:r>
                <a:r>
                  <a:rPr lang="mn-MN" altLang="en-US" sz="2400" i="1" dirty="0">
                    <a:latin typeface="Segoe UI" panose="020B0502040204020203" pitchFamily="34" charset="0"/>
                    <a:cs typeface="Segoe UI" panose="020B0502040204020203" pitchFamily="34" charset="0"/>
                  </a:rPr>
                  <a:t>дүрмийн</a:t>
                </a:r>
                <a:r>
                  <a:rPr lang="en-US" altLang="en-US" sz="2400" i="1" dirty="0">
                    <a:latin typeface="Segoe UI" panose="020B0502040204020203" pitchFamily="34" charset="0"/>
                    <a:cs typeface="Segoe UI" panose="020B0502040204020203" pitchFamily="34" charset="0"/>
                  </a:rPr>
                  <a:t>(rule)</a:t>
                </a:r>
                <a:r>
                  <a:rPr lang="mn-MN" altLang="en-US" sz="2400" i="1" dirty="0">
                    <a:latin typeface="Segoe UI" panose="020B0502040204020203" pitchFamily="34" charset="0"/>
                    <a:cs typeface="Segoe UI" panose="020B0502040204020203" pitchFamily="34" charset="0"/>
                  </a:rPr>
                  <a:t> </a:t>
                </a:r>
                <a:r>
                  <a:rPr lang="mn-MN" altLang="en-US" sz="2400" dirty="0">
                    <a:latin typeface="Segoe UI" panose="020B0502040204020203" pitchFamily="34" charset="0"/>
                    <a:cs typeface="Segoe UI" panose="020B0502040204020203" pitchFamily="34" charset="0"/>
                  </a:rPr>
                  <a:t>хэлбэртэй болно. </a:t>
                </a:r>
                <a:endParaRPr lang="en-US" altLang="en-US" sz="2400" dirty="0">
                  <a:latin typeface="Segoe UI" panose="020B0502040204020203" pitchFamily="34" charset="0"/>
                  <a:cs typeface="Segoe UI" panose="020B0502040204020203" pitchFamily="34" charset="0"/>
                </a:endParaRPr>
              </a:p>
              <a:p>
                <a:pPr lvl="1" algn="just">
                  <a:lnSpc>
                    <a:spcPct val="110000"/>
                  </a:lnSpc>
                  <a:spcBef>
                    <a:spcPts val="600"/>
                  </a:spcBef>
                </a:pPr>
                <a14:m>
                  <m:oMath xmlns:m="http://schemas.openxmlformats.org/officeDocument/2006/math">
                    <m:f>
                      <m:fPr>
                        <m:ctrlPr>
                          <a:rPr lang="en-US" altLang="en-US" sz="2200" i="1" smtClean="0">
                            <a:latin typeface="Cambria Math" panose="02040503050406030204" pitchFamily="18" charset="0"/>
                            <a:cs typeface="Segoe UI" panose="020B0502040204020203" pitchFamily="34" charset="0"/>
                          </a:rPr>
                        </m:ctrlPr>
                      </m:fPr>
                      <m:num>
                        <m:d>
                          <m:dPr>
                            <m:begChr m:val="⟨"/>
                            <m:endChr m:val="⟩"/>
                            <m:ctrlPr>
                              <a:rPr lang="en-US" altLang="en-US" sz="2200" i="1" dirty="0">
                                <a:latin typeface="Cambria Math" panose="02040503050406030204" pitchFamily="18" charset="0"/>
                                <a:cs typeface="Segoe UI" panose="020B0502040204020203" pitchFamily="34" charset="0"/>
                              </a:rPr>
                            </m:ctrlPr>
                          </m:dPr>
                          <m:e>
                            <m:sSub>
                              <m:sSubPr>
                                <m:ctrlPr>
                                  <a:rPr lang="en-US" altLang="en-US" sz="2200" b="0" i="1" dirty="0" smtClean="0">
                                    <a:latin typeface="Cambria Math" panose="02040503050406030204" pitchFamily="18" charset="0"/>
                                    <a:cs typeface="Segoe UI" panose="020B0502040204020203" pitchFamily="34" charset="0"/>
                                  </a:rPr>
                                </m:ctrlPr>
                              </m:sSubPr>
                              <m:e>
                                <m:r>
                                  <a:rPr lang="en-US" altLang="en-US" sz="2200" i="1" dirty="0">
                                    <a:latin typeface="Cambria Math" panose="02040503050406030204" pitchFamily="18" charset="0"/>
                                    <a:cs typeface="Segoe UI" panose="020B0502040204020203" pitchFamily="34" charset="0"/>
                                  </a:rPr>
                                  <m:t>𝑐</m:t>
                                </m:r>
                              </m:e>
                              <m:sub>
                                <m:r>
                                  <a:rPr lang="en-US" altLang="en-US" sz="2200" b="0" i="1" dirty="0" smtClean="0">
                                    <a:latin typeface="Cambria Math" panose="02040503050406030204" pitchFamily="18" charset="0"/>
                                    <a:cs typeface="Segoe UI" panose="020B0502040204020203" pitchFamily="34" charset="0"/>
                                  </a:rPr>
                                  <m:t>1</m:t>
                                </m:r>
                              </m:sub>
                            </m:sSub>
                            <m:r>
                              <a:rPr lang="en-US" altLang="en-US" sz="2200" i="1" dirty="0">
                                <a:latin typeface="Cambria Math" panose="02040503050406030204" pitchFamily="18" charset="0"/>
                                <a:cs typeface="Segoe UI" panose="020B0502040204020203" pitchFamily="34" charset="0"/>
                              </a:rPr>
                              <m:t>, </m:t>
                            </m:r>
                            <m:sSub>
                              <m:sSubPr>
                                <m:ctrlPr>
                                  <a:rPr lang="en-US" altLang="en-US" sz="2200" b="0" i="1" dirty="0" smtClean="0">
                                    <a:latin typeface="Cambria Math" panose="02040503050406030204" pitchFamily="18" charset="0"/>
                                    <a:cs typeface="Segoe UI" panose="020B0502040204020203" pitchFamily="34" charset="0"/>
                                  </a:rPr>
                                </m:ctrlPr>
                              </m:sSubPr>
                              <m:e>
                                <m:r>
                                  <a:rPr lang="el-GR" altLang="en-US" sz="2200" i="1" dirty="0">
                                    <a:latin typeface="Cambria Math" panose="02040503050406030204" pitchFamily="18" charset="0"/>
                                    <a:cs typeface="Segoe UI" panose="020B0502040204020203" pitchFamily="34" charset="0"/>
                                  </a:rPr>
                                  <m:t>𝜎</m:t>
                                </m:r>
                              </m:e>
                              <m:sub>
                                <m:r>
                                  <a:rPr lang="en-US" altLang="en-US" sz="2200" b="0" i="1" dirty="0" smtClean="0">
                                    <a:latin typeface="Cambria Math" panose="02040503050406030204" pitchFamily="18" charset="0"/>
                                    <a:cs typeface="Segoe UI" panose="020B0502040204020203" pitchFamily="34" charset="0"/>
                                  </a:rPr>
                                  <m:t>1</m:t>
                                </m:r>
                              </m:sub>
                            </m:sSub>
                          </m:e>
                        </m:d>
                        <m:r>
                          <a:rPr lang="el-GR" altLang="en-US" sz="2200" i="1" dirty="0">
                            <a:latin typeface="Cambria Math" panose="02040503050406030204" pitchFamily="18" charset="0"/>
                            <a:cs typeface="Segoe UI" panose="020B0502040204020203" pitchFamily="34" charset="0"/>
                          </a:rPr>
                          <m:t>→</m:t>
                        </m:r>
                        <m:d>
                          <m:dPr>
                            <m:begChr m:val="⟨"/>
                            <m:endChr m:val="⟩"/>
                            <m:ctrlPr>
                              <a:rPr lang="en-US" altLang="en-US" sz="2200" i="1" dirty="0">
                                <a:latin typeface="Cambria Math" panose="02040503050406030204" pitchFamily="18" charset="0"/>
                                <a:cs typeface="Segoe UI" panose="020B0502040204020203" pitchFamily="34" charset="0"/>
                              </a:rPr>
                            </m:ctrlPr>
                          </m:dPr>
                          <m:e>
                            <m:sSubSup>
                              <m:sSubSupPr>
                                <m:ctrlPr>
                                  <a:rPr lang="en-US" altLang="en-US" sz="2200" b="0" i="1" dirty="0" smtClean="0">
                                    <a:latin typeface="Cambria Math" panose="02040503050406030204" pitchFamily="18" charset="0"/>
                                    <a:cs typeface="Segoe UI" panose="020B0502040204020203" pitchFamily="34" charset="0"/>
                                  </a:rPr>
                                </m:ctrlPr>
                              </m:sSubSupPr>
                              <m:e>
                                <m:r>
                                  <a:rPr lang="en-US" altLang="en-US" sz="2200" i="1" dirty="0">
                                    <a:latin typeface="Cambria Math" panose="02040503050406030204" pitchFamily="18" charset="0"/>
                                    <a:cs typeface="Segoe UI" panose="020B0502040204020203" pitchFamily="34" charset="0"/>
                                  </a:rPr>
                                  <m:t>𝑐</m:t>
                                </m:r>
                              </m:e>
                              <m:sub>
                                <m:r>
                                  <a:rPr lang="en-US" altLang="en-US" sz="2200" b="0" i="1" dirty="0" smtClean="0">
                                    <a:latin typeface="Cambria Math" panose="02040503050406030204" pitchFamily="18" charset="0"/>
                                    <a:cs typeface="Segoe UI" panose="020B0502040204020203" pitchFamily="34" charset="0"/>
                                  </a:rPr>
                                  <m:t>1</m:t>
                                </m:r>
                              </m:sub>
                              <m:sup>
                                <m:r>
                                  <a:rPr lang="en-US" altLang="en-US" sz="2200" i="1" dirty="0">
                                    <a:latin typeface="Cambria Math" panose="02040503050406030204" pitchFamily="18" charset="0"/>
                                    <a:cs typeface="Segoe UI" panose="020B0502040204020203" pitchFamily="34" charset="0"/>
                                  </a:rPr>
                                  <m:t>′</m:t>
                                </m:r>
                              </m:sup>
                            </m:sSubSup>
                            <m:r>
                              <a:rPr lang="en-US" altLang="en-US" sz="2200" i="1" dirty="0">
                                <a:latin typeface="Cambria Math" panose="02040503050406030204" pitchFamily="18" charset="0"/>
                                <a:cs typeface="Segoe UI" panose="020B0502040204020203" pitchFamily="34" charset="0"/>
                              </a:rPr>
                              <m:t>, </m:t>
                            </m:r>
                            <m:sSubSup>
                              <m:sSubSupPr>
                                <m:ctrlPr>
                                  <a:rPr lang="en-US" altLang="en-US" sz="2200" b="0" i="1" dirty="0" smtClean="0">
                                    <a:latin typeface="Cambria Math" panose="02040503050406030204" pitchFamily="18" charset="0"/>
                                    <a:cs typeface="Segoe UI" panose="020B0502040204020203" pitchFamily="34" charset="0"/>
                                  </a:rPr>
                                </m:ctrlPr>
                              </m:sSubSupPr>
                              <m:e>
                                <m:r>
                                  <a:rPr lang="el-GR" altLang="en-US" sz="2200" i="1" dirty="0">
                                    <a:latin typeface="Cambria Math" panose="02040503050406030204" pitchFamily="18" charset="0"/>
                                    <a:cs typeface="Segoe UI" panose="020B0502040204020203" pitchFamily="34" charset="0"/>
                                  </a:rPr>
                                  <m:t>𝜎</m:t>
                                </m:r>
                              </m:e>
                              <m:sub>
                                <m:r>
                                  <a:rPr lang="en-US" altLang="en-US" sz="2200" b="0" i="1" dirty="0" smtClean="0">
                                    <a:latin typeface="Cambria Math" panose="02040503050406030204" pitchFamily="18" charset="0"/>
                                    <a:cs typeface="Segoe UI" panose="020B0502040204020203" pitchFamily="34" charset="0"/>
                                  </a:rPr>
                                  <m:t>1</m:t>
                                </m:r>
                              </m:sub>
                              <m:sup>
                                <m:r>
                                  <a:rPr lang="en-US" altLang="en-US" sz="2200" i="1" dirty="0">
                                    <a:latin typeface="Cambria Math" panose="02040503050406030204" pitchFamily="18" charset="0"/>
                                    <a:cs typeface="Segoe UI" panose="020B0502040204020203" pitchFamily="34" charset="0"/>
                                  </a:rPr>
                                  <m:t>′</m:t>
                                </m:r>
                              </m:sup>
                            </m:sSubSup>
                          </m:e>
                        </m:d>
                        <m:r>
                          <a:rPr lang="en-US" altLang="en-US" sz="2200" b="0" i="1" dirty="0" smtClean="0">
                            <a:latin typeface="Cambria Math" panose="02040503050406030204" pitchFamily="18" charset="0"/>
                            <a:cs typeface="Segoe UI" panose="020B0502040204020203" pitchFamily="34" charset="0"/>
                          </a:rPr>
                          <m:t>             </m:t>
                        </m:r>
                        <m:d>
                          <m:dPr>
                            <m:begChr m:val="⟨"/>
                            <m:endChr m:val="⟩"/>
                            <m:ctrlPr>
                              <a:rPr lang="en-US" altLang="en-US" sz="2200" i="1" dirty="0">
                                <a:latin typeface="Cambria Math" panose="02040503050406030204" pitchFamily="18" charset="0"/>
                                <a:cs typeface="Segoe UI" panose="020B0502040204020203" pitchFamily="34" charset="0"/>
                              </a:rPr>
                            </m:ctrlPr>
                          </m:dPr>
                          <m:e>
                            <m:sSub>
                              <m:sSubPr>
                                <m:ctrlPr>
                                  <a:rPr lang="en-US" altLang="en-US" sz="2200" i="1" dirty="0">
                                    <a:latin typeface="Cambria Math" panose="02040503050406030204" pitchFamily="18" charset="0"/>
                                    <a:cs typeface="Segoe UI" panose="020B0502040204020203" pitchFamily="34" charset="0"/>
                                  </a:rPr>
                                </m:ctrlPr>
                              </m:sSubPr>
                              <m:e>
                                <m:r>
                                  <a:rPr lang="en-US" altLang="en-US" sz="2200" i="1" dirty="0">
                                    <a:latin typeface="Cambria Math" panose="02040503050406030204" pitchFamily="18" charset="0"/>
                                    <a:cs typeface="Segoe UI" panose="020B0502040204020203" pitchFamily="34" charset="0"/>
                                  </a:rPr>
                                  <m:t>𝑐</m:t>
                                </m:r>
                              </m:e>
                              <m:sub>
                                <m:r>
                                  <a:rPr lang="en-US" altLang="en-US" sz="2200" b="0" i="1" dirty="0" smtClean="0">
                                    <a:latin typeface="Cambria Math" panose="02040503050406030204" pitchFamily="18" charset="0"/>
                                    <a:cs typeface="Segoe UI" panose="020B0502040204020203" pitchFamily="34" charset="0"/>
                                  </a:rPr>
                                  <m:t>2</m:t>
                                </m:r>
                              </m:sub>
                            </m:sSub>
                            <m:r>
                              <a:rPr lang="en-US" altLang="en-US" sz="2200" i="1" dirty="0">
                                <a:latin typeface="Cambria Math" panose="02040503050406030204" pitchFamily="18" charset="0"/>
                                <a:cs typeface="Segoe UI" panose="020B0502040204020203" pitchFamily="34" charset="0"/>
                              </a:rPr>
                              <m:t>, </m:t>
                            </m:r>
                            <m:sSub>
                              <m:sSubPr>
                                <m:ctrlPr>
                                  <a:rPr lang="en-US" altLang="en-US" sz="2200" i="1" dirty="0">
                                    <a:latin typeface="Cambria Math" panose="02040503050406030204" pitchFamily="18" charset="0"/>
                                    <a:cs typeface="Segoe UI" panose="020B0502040204020203" pitchFamily="34" charset="0"/>
                                  </a:rPr>
                                </m:ctrlPr>
                              </m:sSubPr>
                              <m:e>
                                <m:r>
                                  <a:rPr lang="el-GR" altLang="en-US" sz="2200" i="1" dirty="0">
                                    <a:latin typeface="Cambria Math" panose="02040503050406030204" pitchFamily="18" charset="0"/>
                                    <a:cs typeface="Segoe UI" panose="020B0502040204020203" pitchFamily="34" charset="0"/>
                                  </a:rPr>
                                  <m:t>𝜎</m:t>
                                </m:r>
                              </m:e>
                              <m:sub>
                                <m:r>
                                  <a:rPr lang="en-US" altLang="en-US" sz="2200" b="0" i="1" dirty="0" smtClean="0">
                                    <a:latin typeface="Cambria Math" panose="02040503050406030204" pitchFamily="18" charset="0"/>
                                    <a:cs typeface="Segoe UI" panose="020B0502040204020203" pitchFamily="34" charset="0"/>
                                  </a:rPr>
                                  <m:t>2</m:t>
                                </m:r>
                              </m:sub>
                            </m:sSub>
                          </m:e>
                        </m:d>
                        <m:r>
                          <a:rPr lang="el-GR" altLang="en-US" sz="2200" i="1" dirty="0">
                            <a:latin typeface="Cambria Math" panose="02040503050406030204" pitchFamily="18" charset="0"/>
                            <a:cs typeface="Segoe UI" panose="020B0502040204020203" pitchFamily="34" charset="0"/>
                          </a:rPr>
                          <m:t>→</m:t>
                        </m:r>
                        <m:d>
                          <m:dPr>
                            <m:begChr m:val="⟨"/>
                            <m:endChr m:val="⟩"/>
                            <m:ctrlPr>
                              <a:rPr lang="en-US" altLang="en-US" sz="2200" i="1" dirty="0">
                                <a:latin typeface="Cambria Math" panose="02040503050406030204" pitchFamily="18" charset="0"/>
                                <a:cs typeface="Segoe UI" panose="020B0502040204020203" pitchFamily="34" charset="0"/>
                              </a:rPr>
                            </m:ctrlPr>
                          </m:dPr>
                          <m:e>
                            <m:sSubSup>
                              <m:sSubSupPr>
                                <m:ctrlPr>
                                  <a:rPr lang="en-US" altLang="en-US" sz="2200" i="1" dirty="0">
                                    <a:latin typeface="Cambria Math" panose="02040503050406030204" pitchFamily="18" charset="0"/>
                                    <a:cs typeface="Segoe UI" panose="020B0502040204020203" pitchFamily="34" charset="0"/>
                                  </a:rPr>
                                </m:ctrlPr>
                              </m:sSubSupPr>
                              <m:e>
                                <m:r>
                                  <a:rPr lang="en-US" altLang="en-US" sz="2200" i="1" dirty="0">
                                    <a:latin typeface="Cambria Math" panose="02040503050406030204" pitchFamily="18" charset="0"/>
                                    <a:cs typeface="Segoe UI" panose="020B0502040204020203" pitchFamily="34" charset="0"/>
                                  </a:rPr>
                                  <m:t>𝑐</m:t>
                                </m:r>
                              </m:e>
                              <m:sub>
                                <m:r>
                                  <a:rPr lang="en-US" altLang="en-US" sz="2200" b="0" i="1" dirty="0" smtClean="0">
                                    <a:latin typeface="Cambria Math" panose="02040503050406030204" pitchFamily="18" charset="0"/>
                                    <a:cs typeface="Segoe UI" panose="020B0502040204020203" pitchFamily="34" charset="0"/>
                                  </a:rPr>
                                  <m:t>2</m:t>
                                </m:r>
                              </m:sub>
                              <m:sup>
                                <m:r>
                                  <a:rPr lang="en-US" altLang="en-US" sz="2200" i="1" dirty="0">
                                    <a:latin typeface="Cambria Math" panose="02040503050406030204" pitchFamily="18" charset="0"/>
                                    <a:cs typeface="Segoe UI" panose="020B0502040204020203" pitchFamily="34" charset="0"/>
                                  </a:rPr>
                                  <m:t>′</m:t>
                                </m:r>
                              </m:sup>
                            </m:sSubSup>
                            <m:r>
                              <a:rPr lang="en-US" altLang="en-US" sz="2200" i="1" dirty="0">
                                <a:latin typeface="Cambria Math" panose="02040503050406030204" pitchFamily="18" charset="0"/>
                                <a:cs typeface="Segoe UI" panose="020B0502040204020203" pitchFamily="34" charset="0"/>
                              </a:rPr>
                              <m:t>, </m:t>
                            </m:r>
                            <m:sSubSup>
                              <m:sSubSupPr>
                                <m:ctrlPr>
                                  <a:rPr lang="en-US" altLang="en-US" sz="2200" i="1" dirty="0">
                                    <a:latin typeface="Cambria Math" panose="02040503050406030204" pitchFamily="18" charset="0"/>
                                    <a:cs typeface="Segoe UI" panose="020B0502040204020203" pitchFamily="34" charset="0"/>
                                  </a:rPr>
                                </m:ctrlPr>
                              </m:sSubSupPr>
                              <m:e>
                                <m:r>
                                  <a:rPr lang="el-GR" altLang="en-US" sz="2200" i="1" dirty="0">
                                    <a:latin typeface="Cambria Math" panose="02040503050406030204" pitchFamily="18" charset="0"/>
                                    <a:cs typeface="Segoe UI" panose="020B0502040204020203" pitchFamily="34" charset="0"/>
                                  </a:rPr>
                                  <m:t>𝜎</m:t>
                                </m:r>
                              </m:e>
                              <m:sub>
                                <m:r>
                                  <a:rPr lang="en-US" altLang="en-US" sz="2200" b="0" i="1" dirty="0" smtClean="0">
                                    <a:latin typeface="Cambria Math" panose="02040503050406030204" pitchFamily="18" charset="0"/>
                                    <a:cs typeface="Segoe UI" panose="020B0502040204020203" pitchFamily="34" charset="0"/>
                                  </a:rPr>
                                  <m:t>2</m:t>
                                </m:r>
                              </m:sub>
                              <m:sup>
                                <m:r>
                                  <a:rPr lang="en-US" altLang="en-US" sz="2200" i="1" dirty="0">
                                    <a:latin typeface="Cambria Math" panose="02040503050406030204" pitchFamily="18" charset="0"/>
                                    <a:cs typeface="Segoe UI" panose="020B0502040204020203" pitchFamily="34" charset="0"/>
                                  </a:rPr>
                                  <m:t>′</m:t>
                                </m:r>
                              </m:sup>
                            </m:sSubSup>
                          </m:e>
                        </m:d>
                      </m:num>
                      <m:den>
                        <m:d>
                          <m:dPr>
                            <m:begChr m:val="⟨"/>
                            <m:endChr m:val="⟩"/>
                            <m:ctrlPr>
                              <a:rPr lang="en-US" altLang="en-US" sz="2200" i="1" dirty="0">
                                <a:latin typeface="Cambria Math" panose="02040503050406030204" pitchFamily="18" charset="0"/>
                                <a:cs typeface="Segoe UI" panose="020B0502040204020203" pitchFamily="34" charset="0"/>
                              </a:rPr>
                            </m:ctrlPr>
                          </m:dPr>
                          <m:e>
                            <m:r>
                              <a:rPr lang="en-US" altLang="en-US" sz="2200" i="1" dirty="0">
                                <a:latin typeface="Cambria Math" panose="02040503050406030204" pitchFamily="18" charset="0"/>
                                <a:cs typeface="Segoe UI" panose="020B0502040204020203" pitchFamily="34" charset="0"/>
                              </a:rPr>
                              <m:t>𝑐</m:t>
                            </m:r>
                            <m:r>
                              <a:rPr lang="en-US" altLang="en-US" sz="2200" i="1" dirty="0">
                                <a:latin typeface="Cambria Math" panose="02040503050406030204" pitchFamily="18" charset="0"/>
                                <a:cs typeface="Segoe UI" panose="020B0502040204020203" pitchFamily="34" charset="0"/>
                              </a:rPr>
                              <m:t>, </m:t>
                            </m:r>
                            <m:r>
                              <a:rPr lang="el-GR" altLang="en-US" sz="2200" i="1" dirty="0">
                                <a:latin typeface="Cambria Math" panose="02040503050406030204" pitchFamily="18" charset="0"/>
                                <a:cs typeface="Segoe UI" panose="020B0502040204020203" pitchFamily="34" charset="0"/>
                              </a:rPr>
                              <m:t>𝜎</m:t>
                            </m:r>
                          </m:e>
                        </m:d>
                        <m:r>
                          <a:rPr lang="el-GR" altLang="en-US" sz="2200" i="1" dirty="0">
                            <a:latin typeface="Cambria Math" panose="02040503050406030204" pitchFamily="18" charset="0"/>
                            <a:cs typeface="Segoe UI" panose="020B0502040204020203" pitchFamily="34" charset="0"/>
                          </a:rPr>
                          <m:t>→</m:t>
                        </m:r>
                        <m:d>
                          <m:dPr>
                            <m:begChr m:val="⟨"/>
                            <m:endChr m:val="⟩"/>
                            <m:ctrlPr>
                              <a:rPr lang="en-US" altLang="en-US" sz="2200" i="1" dirty="0">
                                <a:latin typeface="Cambria Math" panose="02040503050406030204" pitchFamily="18" charset="0"/>
                                <a:cs typeface="Segoe UI" panose="020B0502040204020203" pitchFamily="34" charset="0"/>
                              </a:rPr>
                            </m:ctrlPr>
                          </m:dPr>
                          <m:e>
                            <m:sSup>
                              <m:sSupPr>
                                <m:ctrlPr>
                                  <a:rPr lang="en-US" altLang="en-US" sz="2200" b="0" i="1" dirty="0" smtClean="0">
                                    <a:latin typeface="Cambria Math" panose="02040503050406030204" pitchFamily="18" charset="0"/>
                                    <a:cs typeface="Segoe UI" panose="020B0502040204020203" pitchFamily="34" charset="0"/>
                                  </a:rPr>
                                </m:ctrlPr>
                              </m:sSupPr>
                              <m:e>
                                <m:r>
                                  <a:rPr lang="en-US" altLang="en-US" sz="2200" i="1" dirty="0">
                                    <a:latin typeface="Cambria Math" panose="02040503050406030204" pitchFamily="18" charset="0"/>
                                    <a:cs typeface="Segoe UI" panose="020B0502040204020203" pitchFamily="34" charset="0"/>
                                  </a:rPr>
                                  <m:t>𝑐</m:t>
                                </m:r>
                              </m:e>
                              <m:sup>
                                <m:r>
                                  <a:rPr lang="en-US" altLang="en-US" sz="2200" b="0" i="1" dirty="0" smtClean="0">
                                    <a:latin typeface="Cambria Math" panose="02040503050406030204" pitchFamily="18" charset="0"/>
                                    <a:cs typeface="Segoe UI" panose="020B0502040204020203" pitchFamily="34" charset="0"/>
                                  </a:rPr>
                                  <m:t>′</m:t>
                                </m:r>
                              </m:sup>
                            </m:sSup>
                            <m:r>
                              <a:rPr lang="en-US" altLang="en-US" sz="2200" i="1" dirty="0">
                                <a:latin typeface="Cambria Math" panose="02040503050406030204" pitchFamily="18" charset="0"/>
                                <a:cs typeface="Segoe UI" panose="020B0502040204020203" pitchFamily="34" charset="0"/>
                              </a:rPr>
                              <m:t>, </m:t>
                            </m:r>
                            <m:sSup>
                              <m:sSupPr>
                                <m:ctrlPr>
                                  <a:rPr lang="en-US" altLang="en-US" sz="2200" b="0" i="1" dirty="0" smtClean="0">
                                    <a:latin typeface="Cambria Math" panose="02040503050406030204" pitchFamily="18" charset="0"/>
                                    <a:cs typeface="Segoe UI" panose="020B0502040204020203" pitchFamily="34" charset="0"/>
                                  </a:rPr>
                                </m:ctrlPr>
                              </m:sSupPr>
                              <m:e>
                                <m:r>
                                  <a:rPr lang="el-GR" altLang="en-US" sz="2200" i="1" dirty="0">
                                    <a:latin typeface="Cambria Math" panose="02040503050406030204" pitchFamily="18" charset="0"/>
                                    <a:cs typeface="Segoe UI" panose="020B0502040204020203" pitchFamily="34" charset="0"/>
                                  </a:rPr>
                                  <m:t>𝜎</m:t>
                                </m:r>
                              </m:e>
                              <m:sup>
                                <m:r>
                                  <a:rPr lang="en-US" altLang="en-US" sz="2200" i="1" dirty="0">
                                    <a:latin typeface="Cambria Math" panose="02040503050406030204" pitchFamily="18" charset="0"/>
                                    <a:cs typeface="Segoe UI" panose="020B0502040204020203" pitchFamily="34" charset="0"/>
                                  </a:rPr>
                                  <m:t>′</m:t>
                                </m:r>
                              </m:sup>
                            </m:sSup>
                          </m:e>
                        </m:d>
                      </m:den>
                    </m:f>
                  </m:oMath>
                </a14:m>
                <a:r>
                  <a:rPr lang="mn-MN" altLang="en-US" sz="2200" dirty="0">
                    <a:cs typeface="Segoe UI" panose="020B0502040204020203" pitchFamily="34" charset="0"/>
                  </a:rPr>
                  <a:t> </a:t>
                </a:r>
                <a:endParaRPr lang="en-US" altLang="en-US" sz="2200" dirty="0">
                  <a:latin typeface="Segoe UI" panose="020B0502040204020203" pitchFamily="34" charset="0"/>
                  <a:cs typeface="Segoe UI" panose="020B0502040204020203" pitchFamily="34" charset="0"/>
                </a:endParaRPr>
              </a:p>
              <a:p>
                <a:pPr lvl="1" algn="just">
                  <a:lnSpc>
                    <a:spcPct val="110000"/>
                  </a:lnSpc>
                  <a:spcBef>
                    <a:spcPts val="600"/>
                  </a:spcBef>
                </a:pPr>
                <a:r>
                  <a:rPr lang="mn-MN" altLang="en-US" sz="2200" dirty="0">
                    <a:latin typeface="Segoe UI" panose="020B0502040204020203" pitchFamily="34" charset="0"/>
                    <a:cs typeface="Segoe UI" panose="020B0502040204020203" pitchFamily="34" charset="0"/>
                  </a:rPr>
                  <a:t>Ерөнхийдөө </a:t>
                </a:r>
                <a14:m>
                  <m:oMath xmlns:m="http://schemas.openxmlformats.org/officeDocument/2006/math">
                    <m:sSub>
                      <m:sSubPr>
                        <m:ctrlPr>
                          <a:rPr lang="en-US" altLang="en-US" sz="2200" b="0" i="1" dirty="0" smtClean="0">
                            <a:latin typeface="Cambria Math" panose="02040503050406030204" pitchFamily="18" charset="0"/>
                            <a:cs typeface="Segoe UI" panose="020B0502040204020203" pitchFamily="34" charset="0"/>
                          </a:rPr>
                        </m:ctrlPr>
                      </m:sSubPr>
                      <m:e>
                        <m:r>
                          <a:rPr lang="en-US" altLang="en-US" sz="2200" i="1" dirty="0" smtClean="0">
                            <a:latin typeface="Cambria Math" panose="02040503050406030204" pitchFamily="18" charset="0"/>
                            <a:cs typeface="Segoe UI" panose="020B0502040204020203" pitchFamily="34" charset="0"/>
                          </a:rPr>
                          <m:t>𝑐</m:t>
                        </m:r>
                      </m:e>
                      <m:sub>
                        <m:r>
                          <a:rPr lang="en-US" altLang="en-US" sz="2200" i="1" dirty="0" smtClean="0">
                            <a:latin typeface="Cambria Math" panose="02040503050406030204" pitchFamily="18" charset="0"/>
                            <a:cs typeface="Segoe UI" panose="020B0502040204020203" pitchFamily="34" charset="0"/>
                          </a:rPr>
                          <m:t>1</m:t>
                        </m:r>
                      </m:sub>
                    </m:sSub>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ба </a:t>
                </a:r>
                <a14:m>
                  <m:oMath xmlns:m="http://schemas.openxmlformats.org/officeDocument/2006/math">
                    <m:sSub>
                      <m:sSubPr>
                        <m:ctrlPr>
                          <a:rPr lang="en-US" altLang="en-US" sz="2200" b="0" i="1" dirty="0" smtClean="0">
                            <a:latin typeface="Cambria Math" panose="02040503050406030204" pitchFamily="18" charset="0"/>
                            <a:cs typeface="Segoe UI" panose="020B0502040204020203" pitchFamily="34" charset="0"/>
                          </a:rPr>
                        </m:ctrlPr>
                      </m:sSubPr>
                      <m:e>
                        <m:r>
                          <a:rPr lang="en-US" altLang="en-US" sz="2200" i="1" dirty="0" smtClean="0">
                            <a:latin typeface="Cambria Math" panose="02040503050406030204" pitchFamily="18" charset="0"/>
                            <a:cs typeface="Segoe UI" panose="020B0502040204020203" pitchFamily="34" charset="0"/>
                          </a:rPr>
                          <m:t>𝑐</m:t>
                        </m:r>
                      </m:e>
                      <m:sub>
                        <m:r>
                          <a:rPr lang="en-US" altLang="en-US" sz="2200" i="1" dirty="0" smtClean="0">
                            <a:latin typeface="Cambria Math" panose="02040503050406030204" pitchFamily="18" charset="0"/>
                            <a:cs typeface="Segoe UI" panose="020B0502040204020203" pitchFamily="34" charset="0"/>
                          </a:rPr>
                          <m:t>2</m:t>
                        </m:r>
                      </m:sub>
                    </m:sSub>
                  </m:oMath>
                </a14:m>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нь </a:t>
                </a:r>
                <a14:m>
                  <m:oMath xmlns:m="http://schemas.openxmlformats.org/officeDocument/2006/math">
                    <m:r>
                      <a:rPr lang="en-US" altLang="en-US" sz="2200" i="1" dirty="0" smtClean="0">
                        <a:latin typeface="Cambria Math" panose="02040503050406030204" pitchFamily="18" charset="0"/>
                        <a:cs typeface="Segoe UI" panose="020B0502040204020203" pitchFamily="34" charset="0"/>
                      </a:rPr>
                      <m:t>𝑐</m:t>
                    </m:r>
                  </m:oMath>
                </a14:m>
                <a:r>
                  <a:rPr lang="en-US" altLang="en-US" sz="2200" dirty="0">
                    <a:latin typeface="Segoe UI" panose="020B0502040204020203" pitchFamily="34" charset="0"/>
                    <a:cs typeface="Segoe UI" panose="020B0502040204020203" pitchFamily="34" charset="0"/>
                  </a:rPr>
                  <a:t>-</a:t>
                </a:r>
                <a:r>
                  <a:rPr lang="mn-MN" altLang="en-US" sz="2200" dirty="0">
                    <a:latin typeface="Segoe UI" panose="020B0502040204020203" pitchFamily="34" charset="0"/>
                    <a:cs typeface="Segoe UI" panose="020B0502040204020203" pitchFamily="34" charset="0"/>
                  </a:rPr>
                  <a:t>ийн дэд команд</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болно.</a:t>
                </a:r>
                <a:endParaRPr lang="en-US" altLang="en-US" sz="2200" dirty="0">
                  <a:latin typeface="Segoe UI" panose="020B0502040204020203" pitchFamily="34" charset="0"/>
                  <a:cs typeface="Segoe UI" panose="020B0502040204020203" pitchFamily="34" charset="0"/>
                </a:endParaRPr>
              </a:p>
            </p:txBody>
          </p:sp>
        </mc:Choice>
        <mc:Fallback>
          <p:sp>
            <p:nvSpPr>
              <p:cNvPr id="8" name="Content Placeholder 2">
                <a:extLst>
                  <a:ext uri="{FF2B5EF4-FFF2-40B4-BE49-F238E27FC236}">
                    <a16:creationId xmlns:a16="http://schemas.microsoft.com/office/drawing/2014/main" id="{B11A7AB6-2162-49A7-9434-1BC68F634614}"/>
                  </a:ext>
                </a:extLst>
              </p:cNvPr>
              <p:cNvSpPr txBox="1">
                <a:spLocks noRot="1" noChangeAspect="1" noMove="1" noResize="1" noEditPoints="1" noAdjustHandles="1" noChangeArrowheads="1" noChangeShapeType="1" noTextEdit="1"/>
              </p:cNvSpPr>
              <p:nvPr/>
            </p:nvSpPr>
            <p:spPr>
              <a:xfrm>
                <a:off x="669917" y="4208106"/>
                <a:ext cx="10850567" cy="1964229"/>
              </a:xfrm>
              <a:prstGeom prst="rect">
                <a:avLst/>
              </a:prstGeom>
              <a:blipFill>
                <a:blip r:embed="rId4"/>
                <a:stretch>
                  <a:fillRect l="-787" t="-1858"/>
                </a:stretch>
              </a:blipFill>
            </p:spPr>
            <p:txBody>
              <a:bodyPr/>
              <a:lstStyle/>
              <a:p>
                <a:r>
                  <a:rPr lang="en-US">
                    <a:noFill/>
                  </a:rPr>
                  <a:t> </a:t>
                </a:r>
              </a:p>
            </p:txBody>
          </p:sp>
        </mc:Fallback>
      </mc:AlternateContent>
    </p:spTree>
    <p:extLst>
      <p:ext uri="{BB962C8B-B14F-4D97-AF65-F5344CB8AC3E}">
        <p14:creationId xmlns:p14="http://schemas.microsoft.com/office/powerpoint/2010/main" val="292506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8" name="Content Placeholder 2">
            <a:extLst>
              <a:ext uri="{FF2B5EF4-FFF2-40B4-BE49-F238E27FC236}">
                <a16:creationId xmlns:a16="http://schemas.microsoft.com/office/drawing/2014/main" id="{1508845C-AEE3-487A-A11E-55EFB99702BF}"/>
              </a:ext>
            </a:extLst>
          </p:cNvPr>
          <p:cNvSpPr txBox="1">
            <a:spLocks noChangeArrowheads="1"/>
          </p:cNvSpPr>
          <p:nvPr/>
        </p:nvSpPr>
        <p:spPr>
          <a:xfrm>
            <a:off x="669917" y="4446546"/>
            <a:ext cx="10850565" cy="2320014"/>
          </a:xfrm>
          <a:prstGeom prst="rect">
            <a:avLst/>
          </a:prstGeom>
        </p:spPr>
        <p:txBody>
          <a:bodyPr vert="horz" lIns="91440" tIns="45720" rIns="91440" bIns="45720" rtlCol="0">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mn-MN" altLang="en-US" sz="2400" dirty="0">
                <a:latin typeface="Segoe UI" panose="020B0502040204020203" pitchFamily="34" charset="0"/>
                <a:cs typeface="Segoe UI" panose="020B0502040204020203" pitchFamily="34" charset="0"/>
              </a:rPr>
              <a:t>Эхний гурван дүрэм бол терминал дүрмүүд. </a:t>
            </a:r>
            <a:endParaRPr lang="en-US" altLang="en-US" sz="2400" dirty="0">
              <a:latin typeface="Segoe UI" panose="020B0502040204020203" pitchFamily="34" charset="0"/>
              <a:cs typeface="Segoe UI" panose="020B0502040204020203" pitchFamily="34" charset="0"/>
            </a:endParaRPr>
          </a:p>
          <a:p>
            <a:pPr marL="171450" indent="-171450" algn="just">
              <a:buFont typeface="Arial" panose="020B0604020202020204" pitchFamily="34" charset="0"/>
              <a:buChar char="•"/>
            </a:pPr>
            <a:r>
              <a:rPr lang="mn-MN" altLang="en-US" sz="2400" dirty="0">
                <a:latin typeface="Segoe UI" panose="020B0502040204020203" pitchFamily="34" charset="0"/>
                <a:cs typeface="Segoe UI" panose="020B0502040204020203" pitchFamily="34" charset="0"/>
              </a:rPr>
              <a:t>Бусад нь нөхцөлт дүрмүүд, </a:t>
            </a:r>
          </a:p>
          <a:p>
            <a:pPr marL="628627" lvl="1" indent="-171450" algn="just"/>
            <a:r>
              <a:rPr lang="mn-MN" altLang="en-US" sz="2200" dirty="0">
                <a:latin typeface="Segoe UI" panose="020B0502040204020203" pitchFamily="34" charset="0"/>
                <a:cs typeface="Segoe UI" panose="020B0502040204020203" pitchFamily="34" charset="0"/>
              </a:rPr>
              <a:t>эхний хос нь гишүүдийг тус тусад нь шалгаж байна</a:t>
            </a:r>
          </a:p>
          <a:p>
            <a:pPr marL="628627" lvl="1" indent="-171450" algn="just"/>
            <a:r>
              <a:rPr lang="mn-MN" altLang="en-US" sz="2200" dirty="0">
                <a:latin typeface="Segoe UI" panose="020B0502040204020203" pitchFamily="34" charset="0"/>
                <a:cs typeface="Segoe UI" panose="020B0502040204020203" pitchFamily="34" charset="0"/>
              </a:rPr>
              <a:t>Гишүүд дээр хийх үнэлгээний дарааллыг (</a:t>
            </a:r>
            <a:r>
              <a:rPr lang="en-US" altLang="en-US" sz="2200" dirty="0">
                <a:latin typeface="Segoe UI" panose="020B0502040204020203" pitchFamily="34" charset="0"/>
                <a:cs typeface="Segoe UI" panose="020B0502040204020203" pitchFamily="34" charset="0"/>
              </a:rPr>
              <a:t>order of evaluation) </a:t>
            </a:r>
            <a:r>
              <a:rPr lang="mn-MN" altLang="en-US" sz="2200" dirty="0">
                <a:latin typeface="Segoe UI" panose="020B0502040204020203" pitchFamily="34" charset="0"/>
                <a:cs typeface="Segoe UI" panose="020B0502040204020203" pitchFamily="34" charset="0"/>
              </a:rPr>
              <a:t>заагаагүй байна.</a:t>
            </a:r>
          </a:p>
          <a:p>
            <a:pPr marL="171450" indent="-171450" algn="just"/>
            <a:r>
              <a:rPr lang="mn-MN" altLang="en-US" sz="2400" dirty="0">
                <a:latin typeface="Segoe UI" panose="020B0502040204020203" pitchFamily="34" charset="0"/>
                <a:cs typeface="Segoe UI" panose="020B0502040204020203" pitchFamily="34" charset="0"/>
              </a:rPr>
              <a:t>Эхний дүрмээр нэрээр утгыг авах</a:t>
            </a:r>
          </a:p>
          <a:p>
            <a:pPr marL="628627" lvl="1" indent="-171450" algn="just"/>
            <a:r>
              <a:rPr lang="mn-MN" altLang="en-US" sz="2200" dirty="0">
                <a:latin typeface="Segoe UI" panose="020B0502040204020203" pitchFamily="34" charset="0"/>
                <a:cs typeface="Segoe UI" panose="020B0502040204020203" pitchFamily="34" charset="0"/>
              </a:rPr>
              <a:t>Шилжилтийн дүрмүүдэд зөвхөн төлөв оролцдог. </a:t>
            </a:r>
          </a:p>
        </p:txBody>
      </p:sp>
      <p:pic>
        <p:nvPicPr>
          <p:cNvPr id="12" name="Picture 11">
            <a:extLst>
              <a:ext uri="{FF2B5EF4-FFF2-40B4-BE49-F238E27FC236}">
                <a16:creationId xmlns:a16="http://schemas.microsoft.com/office/drawing/2014/main" id="{5C0EDF7B-C095-49A2-ABC5-BEBE7162F0C1}"/>
              </a:ext>
            </a:extLst>
          </p:cNvPr>
          <p:cNvPicPr>
            <a:picLocks noChangeAspect="1"/>
          </p:cNvPicPr>
          <p:nvPr/>
        </p:nvPicPr>
        <p:blipFill rotWithShape="1">
          <a:blip r:embed="rId3"/>
          <a:srcRect t="2784"/>
          <a:stretch/>
        </p:blipFill>
        <p:spPr>
          <a:xfrm>
            <a:off x="1911389" y="1148653"/>
            <a:ext cx="8251045" cy="3256384"/>
          </a:xfrm>
          <a:prstGeom prst="rect">
            <a:avLst/>
          </a:prstGeom>
        </p:spPr>
      </p:pic>
      <p:sp>
        <p:nvSpPr>
          <p:cNvPr id="14" name="标题 1">
            <a:extLst>
              <a:ext uri="{FF2B5EF4-FFF2-40B4-BE49-F238E27FC236}">
                <a16:creationId xmlns:a16="http://schemas.microsoft.com/office/drawing/2014/main" id="{6B6BCCF4-4DE1-43BD-B82F-8EF4BD3ED0CF}"/>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Илэрхийллийн семантик</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5" name="ïṩḻïďè">
            <a:extLst>
              <a:ext uri="{FF2B5EF4-FFF2-40B4-BE49-F238E27FC236}">
                <a16:creationId xmlns:a16="http://schemas.microsoft.com/office/drawing/2014/main" id="{1E543B55-5021-4A85-9203-217110CC92AC}"/>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6" name="ïṩḻïďè">
            <a:extLst>
              <a:ext uri="{FF2B5EF4-FFF2-40B4-BE49-F238E27FC236}">
                <a16:creationId xmlns:a16="http://schemas.microsoft.com/office/drawing/2014/main" id="{0F2F8A02-CF84-41DA-BBA0-BBA65843CF6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3677453-2C5B-4BB0-B1D4-C9DC5AA1D9C8}"/>
              </a:ext>
            </a:extLst>
          </p:cNvPr>
          <p:cNvSpPr/>
          <p:nvPr/>
        </p:nvSpPr>
        <p:spPr>
          <a:xfrm>
            <a:off x="8492490" y="2183130"/>
            <a:ext cx="205740" cy="262890"/>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rtlCol="0" anchor="ctr"/>
          <a:lstStyle/>
          <a:p>
            <a:pPr algn="ctr"/>
            <a:r>
              <a:rPr lang="en-US" dirty="0"/>
              <a:t>;</a:t>
            </a:r>
          </a:p>
        </p:txBody>
      </p:sp>
    </p:spTree>
    <p:extLst>
      <p:ext uri="{BB962C8B-B14F-4D97-AF65-F5344CB8AC3E}">
        <p14:creationId xmlns:p14="http://schemas.microsoft.com/office/powerpoint/2010/main" val="108057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5701004" y="444279"/>
            <a:ext cx="581948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Буулийн илэрхийлэл</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id="{5C0EDF7B-C095-49A2-ABC5-BEBE7162F0C1}"/>
              </a:ext>
            </a:extLst>
          </p:cNvPr>
          <p:cNvPicPr>
            <a:picLocks noChangeAspect="1"/>
          </p:cNvPicPr>
          <p:nvPr/>
        </p:nvPicPr>
        <p:blipFill rotWithShape="1">
          <a:blip r:embed="rId3">
            <a:extLst>
              <a:ext uri="{28A0092B-C50C-407E-A947-70E740481C1C}">
                <a14:useLocalDpi xmlns:a14="http://schemas.microsoft.com/office/drawing/2010/main" val="0"/>
              </a:ext>
            </a:extLst>
          </a:blip>
          <a:srcRect l="-1018" t="-1579" r="-912" b="-1779"/>
          <a:stretch/>
        </p:blipFill>
        <p:spPr>
          <a:xfrm>
            <a:off x="1939727" y="1146850"/>
            <a:ext cx="8312025" cy="4976793"/>
          </a:xfrm>
          <a:prstGeom prst="rect">
            <a:avLst/>
          </a:prstGeom>
          <a:noFill/>
        </p:spPr>
      </p:pic>
      <p:sp>
        <p:nvSpPr>
          <p:cNvPr id="13" name="ïṩḻïďè">
            <a:extLst>
              <a:ext uri="{FF2B5EF4-FFF2-40B4-BE49-F238E27FC236}">
                <a16:creationId xmlns:a16="http://schemas.microsoft.com/office/drawing/2014/main" id="{1D5F05B7-D6C1-4C5A-8DF8-31D4B8D46600}"/>
              </a:ext>
            </a:extLst>
          </p:cNvPr>
          <p:cNvSpPr/>
          <p:nvPr/>
        </p:nvSpPr>
        <p:spPr bwMode="auto">
          <a:xfrm>
            <a:off x="1905583" y="444279"/>
            <a:ext cx="3795421"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ИЛЭРХИЙЛЛИЙН СЕМАНТИК</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9E77BF5B-FA9F-4DFF-B992-03942A4D7AF2}"/>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18" name="Content Placeholder 2">
            <a:extLst>
              <a:ext uri="{FF2B5EF4-FFF2-40B4-BE49-F238E27FC236}">
                <a16:creationId xmlns:a16="http://schemas.microsoft.com/office/drawing/2014/main" id="{01D22A40-C753-497E-910F-3FA99F50A853}"/>
              </a:ext>
            </a:extLst>
          </p:cNvPr>
          <p:cNvSpPr txBox="1">
            <a:spLocks noChangeArrowheads="1"/>
          </p:cNvSpPr>
          <p:nvPr/>
        </p:nvSpPr>
        <p:spPr>
          <a:xfrm>
            <a:off x="669917" y="6123643"/>
            <a:ext cx="10850565" cy="488301"/>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mn-MN" altLang="en-US" sz="2400" dirty="0">
                <a:latin typeface="Segoe UI" panose="020B0502040204020203" pitchFamily="34" charset="0"/>
                <a:cs typeface="Segoe UI" panose="020B0502040204020203" pitchFamily="34" charset="0"/>
              </a:rPr>
              <a:t>4-р мөр, арифметик илэрхийлэлд зориулсан шилжилт (== шалгалт).</a:t>
            </a:r>
            <a:endParaRPr lang="mn-MN" altLang="en-US" sz="22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35339ABD-9BF7-4E2C-878C-F582FFDDB692}"/>
                  </a:ext>
                </a:extLst>
              </p:cNvPr>
              <p:cNvSpPr txBox="1">
                <a:spLocks noChangeArrowheads="1"/>
              </p:cNvSpPr>
              <p:nvPr/>
            </p:nvSpPr>
            <p:spPr>
              <a:xfrm>
                <a:off x="669917" y="1654088"/>
                <a:ext cx="2096143" cy="1303020"/>
              </a:xfrm>
              <a:prstGeom prst="rect">
                <a:avLst/>
              </a:prstGeom>
              <a:ln>
                <a:solidFill>
                  <a:schemeClr val="accent6">
                    <a:lumMod val="75000"/>
                  </a:schemeClr>
                </a:solidFill>
              </a:ln>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14:m>
                  <m:oMath xmlns:m="http://schemas.openxmlformats.org/officeDocument/2006/math">
                    <m:r>
                      <a:rPr lang="en-US" altLang="en-US" sz="2400" i="1" dirty="0" smtClean="0">
                        <a:latin typeface="Cambria Math" panose="02040503050406030204" pitchFamily="18" charset="0"/>
                        <a:cs typeface="Segoe UI" panose="020B0502040204020203" pitchFamily="34" charset="0"/>
                      </a:rPr>
                      <m:t>𝑏𝑣</m:t>
                    </m:r>
                  </m:oMath>
                </a14:m>
                <a:r>
                  <a:rPr lang="en-US" altLang="en-US" sz="2400" dirty="0">
                    <a:latin typeface="Segoe UI" panose="020B0502040204020203" pitchFamily="34" charset="0"/>
                    <a:cs typeface="Segoe UI" panose="020B0502040204020203" pitchFamily="34" charset="0"/>
                  </a:rPr>
                  <a:t> </a:t>
                </a:r>
                <a:r>
                  <a:rPr lang="mn-MN" altLang="en-US" sz="2400" dirty="0">
                    <a:latin typeface="Segoe UI" panose="020B0502040204020203" pitchFamily="34" charset="0"/>
                    <a:cs typeface="Segoe UI" panose="020B0502040204020203" pitchFamily="34" charset="0"/>
                  </a:rPr>
                  <a:t>: тогтмол логик утга (</a:t>
                </a:r>
                <a:r>
                  <a:rPr lang="en-US" altLang="en-US" sz="2400" b="1" dirty="0" err="1">
                    <a:latin typeface="Segoe UI" panose="020B0502040204020203" pitchFamily="34" charset="0"/>
                    <a:cs typeface="Segoe UI" panose="020B0502040204020203" pitchFamily="34" charset="0"/>
                  </a:rPr>
                  <a:t>tt</a:t>
                </a:r>
                <a:r>
                  <a:rPr lang="en-US" altLang="en-US" sz="2400" dirty="0">
                    <a:latin typeface="Segoe UI" panose="020B0502040204020203" pitchFamily="34" charset="0"/>
                    <a:cs typeface="Segoe UI" panose="020B0502040204020203" pitchFamily="34" charset="0"/>
                  </a:rPr>
                  <a:t> </a:t>
                </a:r>
                <a:r>
                  <a:rPr lang="mn-MN" altLang="en-US" sz="2400" dirty="0">
                    <a:latin typeface="Segoe UI" panose="020B0502040204020203" pitchFamily="34" charset="0"/>
                    <a:cs typeface="Segoe UI" panose="020B0502040204020203" pitchFamily="34" charset="0"/>
                  </a:rPr>
                  <a:t>эсвэл </a:t>
                </a:r>
                <a:r>
                  <a:rPr lang="en-US" altLang="en-US" sz="2400" b="1" dirty="0">
                    <a:latin typeface="Segoe UI" panose="020B0502040204020203" pitchFamily="34" charset="0"/>
                    <a:cs typeface="Segoe UI" panose="020B0502040204020203" pitchFamily="34" charset="0"/>
                  </a:rPr>
                  <a:t>ff</a:t>
                </a:r>
                <a:r>
                  <a:rPr lang="en-US" altLang="en-US" sz="2400" dirty="0">
                    <a:latin typeface="Segoe UI" panose="020B0502040204020203" pitchFamily="34" charset="0"/>
                    <a:cs typeface="Segoe UI" panose="020B0502040204020203" pitchFamily="34" charset="0"/>
                  </a:rPr>
                  <a:t>)</a:t>
                </a:r>
                <a:r>
                  <a:rPr lang="mn-MN" altLang="en-US" sz="2400" dirty="0">
                    <a:latin typeface="Segoe UI" panose="020B0502040204020203" pitchFamily="34" charset="0"/>
                    <a:cs typeface="Segoe UI" panose="020B0502040204020203" pitchFamily="34" charset="0"/>
                  </a:rPr>
                  <a:t>. </a:t>
                </a:r>
              </a:p>
            </p:txBody>
          </p:sp>
        </mc:Choice>
        <mc:Fallback>
          <p:sp>
            <p:nvSpPr>
              <p:cNvPr id="19" name="Content Placeholder 2">
                <a:extLst>
                  <a:ext uri="{FF2B5EF4-FFF2-40B4-BE49-F238E27FC236}">
                    <a16:creationId xmlns:a16="http://schemas.microsoft.com/office/drawing/2014/main" id="{35339ABD-9BF7-4E2C-878C-F582FFDDB692}"/>
                  </a:ext>
                </a:extLst>
              </p:cNvPr>
              <p:cNvSpPr txBox="1">
                <a:spLocks noRot="1" noChangeAspect="1" noMove="1" noResize="1" noEditPoints="1" noAdjustHandles="1" noChangeArrowheads="1" noChangeShapeType="1" noTextEdit="1"/>
              </p:cNvSpPr>
              <p:nvPr/>
            </p:nvSpPr>
            <p:spPr>
              <a:xfrm>
                <a:off x="669917" y="1654088"/>
                <a:ext cx="2096143" cy="1303020"/>
              </a:xfrm>
              <a:prstGeom prst="rect">
                <a:avLst/>
              </a:prstGeom>
              <a:blipFill>
                <a:blip r:embed="rId4"/>
                <a:stretch>
                  <a:fillRect l="-3757" t="-5556" r="-4913"/>
                </a:stretch>
              </a:blipFill>
              <a:ln>
                <a:solidFill>
                  <a:schemeClr val="accent6">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68047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Командын семантик</a:t>
            </a:r>
            <a:endParaRPr lang="en-US"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417E6D73-AA22-4904-AE58-4D5B1979FAF4}"/>
              </a:ext>
            </a:extLst>
          </p:cNvPr>
          <p:cNvPicPr>
            <a:picLocks noChangeAspect="1"/>
          </p:cNvPicPr>
          <p:nvPr/>
        </p:nvPicPr>
        <p:blipFill>
          <a:blip r:embed="rId3"/>
          <a:stretch>
            <a:fillRect/>
          </a:stretch>
        </p:blipFill>
        <p:spPr>
          <a:xfrm>
            <a:off x="2296046" y="1081088"/>
            <a:ext cx="7599907" cy="4695823"/>
          </a:xfrm>
          <a:prstGeom prst="rect">
            <a:avLst/>
          </a:prstGeom>
        </p:spPr>
      </p:pic>
      <p:sp>
        <p:nvSpPr>
          <p:cNvPr id="12" name="Content Placeholder 2">
            <a:extLst>
              <a:ext uri="{FF2B5EF4-FFF2-40B4-BE49-F238E27FC236}">
                <a16:creationId xmlns:a16="http://schemas.microsoft.com/office/drawing/2014/main" id="{4C39E34A-12D0-4A84-875D-A891864EF21A}"/>
              </a:ext>
            </a:extLst>
          </p:cNvPr>
          <p:cNvSpPr txBox="1">
            <a:spLocks noChangeArrowheads="1"/>
          </p:cNvSpPr>
          <p:nvPr/>
        </p:nvSpPr>
        <p:spPr>
          <a:xfrm>
            <a:off x="669917" y="5925419"/>
            <a:ext cx="10850565" cy="905807"/>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en-US" sz="2400" dirty="0">
                <a:latin typeface="Segoe UI" panose="020B0502040204020203" pitchFamily="34" charset="0"/>
                <a:cs typeface="Segoe UI" panose="020B0502040204020203" pitchFamily="34" charset="0"/>
              </a:rPr>
              <a:t>(c1), (c2), (c6), (c7) </a:t>
            </a:r>
            <a:r>
              <a:rPr lang="mn-MN" altLang="en-US" sz="2400" dirty="0">
                <a:latin typeface="Segoe UI" panose="020B0502040204020203" pitchFamily="34" charset="0"/>
                <a:cs typeface="Segoe UI" panose="020B0502040204020203" pitchFamily="34" charset="0"/>
              </a:rPr>
              <a:t>терминал дүрмүүд, </a:t>
            </a:r>
            <a:r>
              <a:rPr lang="en-US" sz="2400" dirty="0">
                <a:effectLst/>
                <a:latin typeface="Calibri" panose="020F0502020204030204" pitchFamily="34" charset="0"/>
                <a:ea typeface="Calibri" panose="020F0502020204030204" pitchFamily="34" charset="0"/>
                <a:cs typeface="Times New Roman" panose="02020603050405020304" pitchFamily="18" charset="0"/>
              </a:rPr>
              <a:t>(c</a:t>
            </a:r>
            <a:r>
              <a:rPr lang="mn-MN" sz="2400" dirty="0">
                <a:effectLst/>
                <a:latin typeface="Calibri" panose="020F0502020204030204" pitchFamily="34" charset="0"/>
                <a:ea typeface="Calibri" panose="020F0502020204030204" pitchFamily="34" charset="0"/>
                <a:cs typeface="Times New Roman" panose="02020603050405020304" pitchFamily="18" charset="0"/>
              </a:rPr>
              <a:t>4</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mn-MN" sz="2400" dirty="0">
                <a:effectLst/>
                <a:latin typeface="Calibri" panose="020F0502020204030204" pitchFamily="34" charset="0"/>
                <a:ea typeface="Calibri" panose="020F0502020204030204" pitchFamily="34" charset="0"/>
                <a:cs typeface="Times New Roman" panose="02020603050405020304" pitchFamily="18" charset="0"/>
              </a:rPr>
              <a:t> терминал шилжилт, Бусад нь дэд команд</a:t>
            </a:r>
            <a:endParaRPr lang="mn-MN" alt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15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5BC81A0-C7F5-41AB-AD2B-8DA4B1DF6867}"/>
              </a:ext>
            </a:extLst>
          </p:cNvPr>
          <p:cNvPicPr/>
          <p:nvPr/>
        </p:nvPicPr>
        <p:blipFill>
          <a:blip r:embed="rId3"/>
          <a:stretch>
            <a:fillRect/>
          </a:stretch>
        </p:blipFill>
        <p:spPr>
          <a:xfrm>
            <a:off x="4928367" y="1639935"/>
            <a:ext cx="6618096" cy="4972009"/>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435818" y="444279"/>
            <a:ext cx="908466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6">
                    <a:lumMod val="75000"/>
                  </a:schemeClr>
                </a:solidFill>
                <a:latin typeface="Segoe UI Light" panose="020B0502040204020203" pitchFamily="34" charset="0"/>
                <a:cs typeface="Segoe UI Light" panose="020B0502040204020203" pitchFamily="34" charset="0"/>
              </a:rPr>
              <a:t>Тооцоолол </a:t>
            </a:r>
            <a:r>
              <a:rPr lang="en-US" dirty="0">
                <a:solidFill>
                  <a:schemeClr val="accent6">
                    <a:lumMod val="75000"/>
                  </a:schemeClr>
                </a:solidFill>
                <a:latin typeface="Segoe UI Light" panose="020B0502040204020203" pitchFamily="34" charset="0"/>
                <a:cs typeface="Segoe UI Light" panose="020B0502040204020203" pitchFamily="34" charset="0"/>
              </a:rPr>
              <a:t>(Computations)</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1905584" y="444279"/>
            <a:ext cx="530233"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1699224" cy="484864"/>
          </a:xfrm>
          <a:prstGeom prst="homePlate">
            <a:avLst>
              <a:gd name="adj" fmla="val 48572"/>
            </a:avLst>
          </a:prstGeom>
          <a:solidFill>
            <a:schemeClr val="accent6">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8" name="Content Placeholder 2">
            <a:extLst>
              <a:ext uri="{FF2B5EF4-FFF2-40B4-BE49-F238E27FC236}">
                <a16:creationId xmlns:a16="http://schemas.microsoft.com/office/drawing/2014/main" id="{B943BC95-F4FD-490C-8057-0EDC72F2F295}"/>
              </a:ext>
            </a:extLst>
          </p:cNvPr>
          <p:cNvSpPr txBox="1">
            <a:spLocks noChangeArrowheads="1"/>
          </p:cNvSpPr>
          <p:nvPr/>
        </p:nvSpPr>
        <p:spPr>
          <a:xfrm>
            <a:off x="669917" y="1154430"/>
            <a:ext cx="4004953" cy="5247696"/>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mn-MN" altLang="en-US" sz="2400" b="1" i="1" dirty="0">
                <a:latin typeface="Segoe UI" panose="020B0502040204020203" pitchFamily="34" charset="0"/>
                <a:cs typeface="Segoe UI" panose="020B0502040204020203" pitchFamily="34" charset="0"/>
              </a:rPr>
              <a:t>Тооцоолол</a:t>
            </a:r>
            <a:r>
              <a:rPr lang="mn-MN" altLang="en-US" sz="2400" dirty="0">
                <a:latin typeface="Segoe UI" panose="020B0502040204020203" pitchFamily="34" charset="0"/>
                <a:cs typeface="Segoe UI" panose="020B0502040204020203" pitchFamily="34" charset="0"/>
              </a:rPr>
              <a:t> бол өөр шилжилтээр өргөтгөх боломжгүй шилжилтийн дараалал. </a:t>
            </a:r>
          </a:p>
          <a:p>
            <a:pPr marL="628627" lvl="1" indent="-171450"/>
            <a:r>
              <a:rPr lang="mn-MN" altLang="en-US" sz="2200" dirty="0">
                <a:latin typeface="Segoe UI" panose="020B0502040204020203" pitchFamily="34" charset="0"/>
                <a:cs typeface="Segoe UI" panose="020B0502040204020203" pitchFamily="34" charset="0"/>
              </a:rPr>
              <a:t>Хувиралт бүр нь тодорхой дүрмээр зөвшөөрөгдсөн байх ёстой.</a:t>
            </a:r>
          </a:p>
          <a:p>
            <a:pPr marL="171450" indent="-171450"/>
            <a:endParaRPr lang="mn-MN" altLang="en-US" sz="2200"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7AF6B522-03F9-42FC-B0F0-F5AC66E79816}"/>
              </a:ext>
            </a:extLst>
          </p:cNvPr>
          <p:cNvPicPr/>
          <p:nvPr/>
        </p:nvPicPr>
        <p:blipFill>
          <a:blip r:embed="rId4">
            <a:duotone>
              <a:prstClr val="black"/>
              <a:schemeClr val="accent2">
                <a:tint val="45000"/>
                <a:satMod val="400000"/>
              </a:schemeClr>
            </a:duotone>
          </a:blip>
          <a:stretch>
            <a:fillRect/>
          </a:stretch>
        </p:blipFill>
        <p:spPr>
          <a:xfrm>
            <a:off x="4928367" y="1175291"/>
            <a:ext cx="5186680" cy="320040"/>
          </a:xfrm>
          <a:prstGeom prst="rect">
            <a:avLst/>
          </a:prstGeom>
        </p:spPr>
      </p:pic>
    </p:spTree>
    <p:extLst>
      <p:ext uri="{BB962C8B-B14F-4D97-AF65-F5344CB8AC3E}">
        <p14:creationId xmlns:p14="http://schemas.microsoft.com/office/powerpoint/2010/main" val="28389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3</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8054201" cy="4841822"/>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Компилятор</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Лексик шинжилгээ </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Синтакс шинжилгээ </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Семантик шинжилгээ</a:t>
            </a:r>
            <a:endParaRPr lang="en-US" altLang="zh-CN" sz="2200" b="0" dirty="0">
              <a:latin typeface="Segoe UI" panose="020B0502040204020203" pitchFamily="34" charset="0"/>
              <a:cs typeface="Segoe UI" panose="020B0502040204020203" pitchFamily="34" charset="0"/>
              <a:sym typeface="+mn-lt"/>
            </a:endParaRP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Семантик</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Төлөв, шилжилт</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Илэрхийллийн семантик</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Командын семантик</a:t>
            </a: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Тооцоолол</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Үл шийдэгдэх байдал</a:t>
            </a:r>
            <a:endParaRPr lang="en-US" altLang="zh-CN" sz="2400" b="0" dirty="0">
              <a:latin typeface="Segoe UI" panose="020B0502040204020203" pitchFamily="34" charset="0"/>
              <a:cs typeface="Segoe UI" panose="020B0502040204020203" pitchFamily="34" charset="0"/>
              <a:sym typeface="+mn-lt"/>
            </a:endParaRPr>
          </a:p>
          <a:p>
            <a:pPr marL="1085850" lvl="1" indent="-342900">
              <a:spcBef>
                <a:spcPts val="600"/>
              </a:spcBef>
              <a:buFont typeface="Arial" panose="020B0604020202020204" pitchFamily="34" charset="0"/>
              <a:buChar char="•"/>
            </a:pPr>
            <a:r>
              <a:rPr lang="mn-MN" altLang="zh-CN" sz="2200" b="0" dirty="0">
                <a:latin typeface="Segoe UI" panose="020B0502040204020203" pitchFamily="34" charset="0"/>
                <a:cs typeface="Segoe UI" panose="020B0502040204020203" pitchFamily="34" charset="0"/>
                <a:sym typeface="+mn-lt"/>
              </a:rPr>
              <a:t>Зогсох асуудал</a:t>
            </a:r>
          </a:p>
          <a:p>
            <a:pPr marL="342900" indent="-342900">
              <a:spcBef>
                <a:spcPts val="600"/>
              </a:spcBef>
              <a:buFont typeface="Arial" panose="020B0604020202020204" pitchFamily="34" charset="0"/>
              <a:buChar char="•"/>
            </a:pPr>
            <a:endParaRPr lang="mn-MN" altLang="zh-CN" sz="600" b="0" dirty="0">
              <a:latin typeface="Segoe UI" panose="020B0502040204020203" pitchFamily="34" charset="0"/>
              <a:cs typeface="Segoe UI" panose="020B0502040204020203" pitchFamily="34" charset="0"/>
              <a:sym typeface="+mn-lt"/>
            </a:endParaRP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Программын чадвар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object 3">
            <a:extLst>
              <a:ext uri="{FF2B5EF4-FFF2-40B4-BE49-F238E27FC236}">
                <a16:creationId xmlns:a16="http://schemas.microsoft.com/office/drawing/2014/main" id="{9362EFE4-8DB9-42BD-A356-1E8D6E08B937}"/>
              </a:ext>
            </a:extLst>
          </p:cNvPr>
          <p:cNvSpPr txBox="1"/>
          <p:nvPr/>
        </p:nvSpPr>
        <p:spPr>
          <a:xfrm>
            <a:off x="669917" y="4927470"/>
            <a:ext cx="10850564" cy="1773926"/>
          </a:xfrm>
          <a:prstGeom prst="rect">
            <a:avLst/>
          </a:prstGeom>
        </p:spPr>
        <p:txBody>
          <a:bodyPr vert="horz" wrap="square" lIns="0" tIns="16933" rIns="0" bIns="0" rtlCol="0">
            <a:spAutoFit/>
          </a:bodyPr>
          <a:lstStyle/>
          <a:p>
            <a:pPr marR="0" algn="ctr">
              <a:lnSpc>
                <a:spcPct val="107000"/>
              </a:lnSpc>
              <a:spcBef>
                <a:spcPts val="0"/>
              </a:spcBef>
              <a:spcAft>
                <a:spcPts val="800"/>
              </a:spcAft>
            </a:pPr>
            <a:r>
              <a:rPr lang="mn-MN" sz="2400" b="1" spc="-7" dirty="0">
                <a:latin typeface="Segoe UI" panose="020B0502040204020203" pitchFamily="34" charset="0"/>
                <a:cs typeface="Segoe UI" panose="020B0502040204020203" pitchFamily="34" charset="0"/>
              </a:rPr>
              <a:t>Я</a:t>
            </a:r>
            <a:r>
              <a:rPr lang="en-US" sz="2400" b="1" spc="-7" dirty="0" err="1">
                <a:latin typeface="Segoe UI" panose="020B0502040204020203" pitchFamily="34" charset="0"/>
                <a:cs typeface="Segoe UI" panose="020B0502040204020203" pitchFamily="34" charset="0"/>
              </a:rPr>
              <a:t>мар</a:t>
            </a:r>
            <a:r>
              <a:rPr lang="en-US" sz="2400" b="1" spc="-7" dirty="0">
                <a:latin typeface="Segoe UI" panose="020B0502040204020203" pitchFamily="34" charset="0"/>
                <a:cs typeface="Segoe UI" panose="020B0502040204020203" pitchFamily="34" charset="0"/>
              </a:rPr>
              <a:t> ч </a:t>
            </a:r>
            <a:r>
              <a:rPr lang="en-US" sz="2400" b="1" spc="-7" dirty="0" err="1">
                <a:latin typeface="Segoe UI" panose="020B0502040204020203" pitchFamily="34" charset="0"/>
                <a:cs typeface="Segoe UI" panose="020B0502040204020203" pitchFamily="34" charset="0"/>
              </a:rPr>
              <a:t>программ</a:t>
            </a:r>
            <a:r>
              <a:rPr lang="mn-MN" sz="2400" b="1" spc="-7" dirty="0">
                <a:latin typeface="Segoe UI" panose="020B0502040204020203" pitchFamily="34" charset="0"/>
                <a:cs typeface="Segoe UI" panose="020B0502040204020203" pitchFamily="34" charset="0"/>
              </a:rPr>
              <a:t>аар</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шийдэж</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чадахгүй</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асуудал</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бай</a:t>
            </a:r>
            <a:r>
              <a:rPr lang="mn-MN" sz="2400" b="1" spc="-7" dirty="0">
                <a:latin typeface="Segoe UI" panose="020B0502040204020203" pitchFamily="34" charset="0"/>
                <a:cs typeface="Segoe UI" panose="020B0502040204020203" pitchFamily="34" charset="0"/>
              </a:rPr>
              <a:t>даг</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эсэх</a:t>
            </a:r>
            <a:r>
              <a:rPr lang="en-US" sz="2400" b="1" spc="-7" dirty="0">
                <a:latin typeface="Segoe UI" panose="020B0502040204020203" pitchFamily="34" charset="0"/>
                <a:cs typeface="Segoe UI" panose="020B0502040204020203" pitchFamily="34" charset="0"/>
              </a:rPr>
              <a:t>?</a:t>
            </a:r>
          </a:p>
          <a:p>
            <a:pPr marR="0" algn="ctr">
              <a:lnSpc>
                <a:spcPct val="107000"/>
              </a:lnSpc>
              <a:spcBef>
                <a:spcPts val="0"/>
              </a:spcBef>
              <a:spcAft>
                <a:spcPts val="800"/>
              </a:spcAft>
            </a:pPr>
            <a:r>
              <a:rPr lang="mn-MN" sz="2400" b="1" spc="-7" dirty="0">
                <a:latin typeface="Segoe UI" panose="020B0502040204020203" pitchFamily="34" charset="0"/>
                <a:cs typeface="Segoe UI" panose="020B0502040204020203" pitchFamily="34" charset="0"/>
              </a:rPr>
              <a:t>П</a:t>
            </a:r>
            <a:r>
              <a:rPr lang="en-US" sz="2400" b="1" spc="-7" dirty="0" err="1">
                <a:latin typeface="Segoe UI" panose="020B0502040204020203" pitchFamily="34" charset="0"/>
                <a:cs typeface="Segoe UI" panose="020B0502040204020203" pitchFamily="34" charset="0"/>
              </a:rPr>
              <a:t>рогра</a:t>
            </a:r>
            <a:r>
              <a:rPr lang="mn-MN" sz="2400" b="1" spc="-7" dirty="0">
                <a:latin typeface="Segoe UI" panose="020B0502040204020203" pitchFamily="34" charset="0"/>
                <a:cs typeface="Segoe UI" panose="020B0502040204020203" pitchFamily="34" charset="0"/>
              </a:rPr>
              <a:t>м</a:t>
            </a:r>
            <a:r>
              <a:rPr lang="en-US" sz="2400" b="1" spc="-7" dirty="0" err="1">
                <a:latin typeface="Segoe UI" panose="020B0502040204020203" pitchFamily="34" charset="0"/>
                <a:cs typeface="Segoe UI" panose="020B0502040204020203" pitchFamily="34" charset="0"/>
              </a:rPr>
              <a:t>мчлалын</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хэлний</a:t>
            </a:r>
            <a:r>
              <a:rPr lang="en-US" sz="2400" b="1" spc="-7" dirty="0">
                <a:latin typeface="Segoe UI" panose="020B0502040204020203" pitchFamily="34" charset="0"/>
                <a:cs typeface="Segoe UI" panose="020B0502040204020203" pitchFamily="34" charset="0"/>
              </a:rPr>
              <a:t> </a:t>
            </a:r>
            <a:r>
              <a:rPr lang="mn-MN" sz="2400" b="1" spc="-7" dirty="0">
                <a:latin typeface="Segoe UI" panose="020B0502040204020203" pitchFamily="34" charset="0"/>
                <a:cs typeface="Segoe UI" panose="020B0502040204020203" pitchFamily="34" charset="0"/>
              </a:rPr>
              <a:t>тайлбараар бий болох шаардлагыг</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шалгаж</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чадах</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статик</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семантик</a:t>
            </a:r>
            <a:r>
              <a:rPr lang="en-US" sz="2400" b="1" spc="-7" dirty="0">
                <a:latin typeface="Segoe UI" panose="020B0502040204020203" pitchFamily="34" charset="0"/>
                <a:cs typeface="Segoe UI" panose="020B0502040204020203" pitchFamily="34" charset="0"/>
              </a:rPr>
              <a:t> </a:t>
            </a:r>
            <a:r>
              <a:rPr lang="mn-MN" sz="2400" b="1" spc="-7" dirty="0">
                <a:latin typeface="Segoe UI" panose="020B0502040204020203" pitchFamily="34" charset="0"/>
                <a:cs typeface="Segoe UI" panose="020B0502040204020203" pitchFamily="34" charset="0"/>
              </a:rPr>
              <a:t>задлан шинжлэгч </a:t>
            </a:r>
            <a:r>
              <a:rPr lang="en-US" sz="2400" b="1" spc="-7" dirty="0" err="1">
                <a:latin typeface="Segoe UI" panose="020B0502040204020203" pitchFamily="34" charset="0"/>
                <a:cs typeface="Segoe UI" panose="020B0502040204020203" pitchFamily="34" charset="0"/>
              </a:rPr>
              <a:t>байгуулах</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боломжтой</a:t>
            </a:r>
            <a:r>
              <a:rPr lang="en-US" sz="2400" b="1" spc="-7" dirty="0">
                <a:latin typeface="Segoe UI" panose="020B0502040204020203" pitchFamily="34" charset="0"/>
                <a:cs typeface="Segoe UI" panose="020B0502040204020203" pitchFamily="34" charset="0"/>
              </a:rPr>
              <a:t> </a:t>
            </a:r>
            <a:r>
              <a:rPr lang="en-US" sz="2400" b="1" spc="-7" dirty="0" err="1">
                <a:latin typeface="Segoe UI" panose="020B0502040204020203" pitchFamily="34" charset="0"/>
                <a:cs typeface="Segoe UI" panose="020B0502040204020203" pitchFamily="34" charset="0"/>
              </a:rPr>
              <a:t>юу</a:t>
            </a:r>
            <a:r>
              <a:rPr lang="en-US" sz="2400" b="1" spc="-7" dirty="0">
                <a:latin typeface="Segoe UI" panose="020B0502040204020203" pitchFamily="34" charset="0"/>
                <a:cs typeface="Segoe UI" panose="020B0502040204020203" pitchFamily="34" charset="0"/>
              </a:rPr>
              <a:t>? </a:t>
            </a:r>
          </a:p>
          <a:p>
            <a:pPr marR="0" algn="ctr">
              <a:lnSpc>
                <a:spcPct val="107000"/>
              </a:lnSpc>
              <a:spcBef>
                <a:spcPts val="0"/>
              </a:spcBef>
              <a:spcAft>
                <a:spcPts val="800"/>
              </a:spcAft>
            </a:pPr>
            <a:endParaRPr lang="mn-MN" sz="2400" b="1" spc="-7" dirty="0">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AFB61C8A-15E9-4A23-BE47-96D571A03848}"/>
              </a:ext>
            </a:extLst>
          </p:cNvPr>
          <p:cNvSpPr txBox="1"/>
          <p:nvPr/>
        </p:nvSpPr>
        <p:spPr>
          <a:xfrm>
            <a:off x="669919" y="1142695"/>
            <a:ext cx="10850564" cy="584775"/>
          </a:xfrm>
          <a:prstGeom prst="rect">
            <a:avLst/>
          </a:prstGeom>
          <a:noFill/>
        </p:spPr>
        <p:txBody>
          <a:bodyPr wrap="square">
            <a:spAutoFit/>
          </a:bodyPr>
          <a:lstStyle/>
          <a:p>
            <a:pPr marR="6773">
              <a:spcBef>
                <a:spcPts val="133"/>
              </a:spcBef>
            </a:pPr>
            <a:r>
              <a:rPr lang="ru-RU" sz="3200" b="1" spc="-7" dirty="0">
                <a:solidFill>
                  <a:schemeClr val="accent2">
                    <a:lumMod val="75000"/>
                  </a:schemeClr>
                </a:solidFill>
                <a:latin typeface="Verdana"/>
                <a:cs typeface="Segoe UI" panose="020B0502040204020203" pitchFamily="34" charset="0"/>
              </a:rPr>
              <a:t>Бидний программ бичиж чадах хязгаар</a:t>
            </a:r>
            <a:r>
              <a:rPr lang="mn-MN" sz="3200" b="1" spc="-7" dirty="0">
                <a:solidFill>
                  <a:schemeClr val="accent2">
                    <a:lumMod val="75000"/>
                  </a:schemeClr>
                </a:solidFill>
                <a:latin typeface="Verdana"/>
                <a:cs typeface="Segoe UI" panose="020B0502040204020203" pitchFamily="34" charset="0"/>
              </a:rPr>
              <a:t>:</a:t>
            </a:r>
            <a:endParaRPr lang="ru-RU" sz="3200" dirty="0">
              <a:solidFill>
                <a:schemeClr val="accent2">
                  <a:lumMod val="75000"/>
                </a:schemeClr>
              </a:solidFill>
              <a:latin typeface="Verdana"/>
              <a:cs typeface="Segoe UI" panose="020B0502040204020203" pitchFamily="34" charset="0"/>
            </a:endParaRPr>
          </a:p>
        </p:txBody>
      </p:sp>
      <p:sp>
        <p:nvSpPr>
          <p:cNvPr id="14" name="TextBox 13">
            <a:extLst>
              <a:ext uri="{FF2B5EF4-FFF2-40B4-BE49-F238E27FC236}">
                <a16:creationId xmlns:a16="http://schemas.microsoft.com/office/drawing/2014/main" id="{E7DD4680-F9EF-42A5-B9C7-9A381DFCF3D4}"/>
              </a:ext>
            </a:extLst>
          </p:cNvPr>
          <p:cNvSpPr txBox="1"/>
          <p:nvPr/>
        </p:nvSpPr>
        <p:spPr>
          <a:xfrm>
            <a:off x="669918" y="2263202"/>
            <a:ext cx="10850563" cy="2009974"/>
          </a:xfrm>
          <a:prstGeom prst="rect">
            <a:avLst/>
          </a:prstGeom>
          <a:noFill/>
        </p:spPr>
        <p:txBody>
          <a:bodyPr wrap="square">
            <a:spAutoFit/>
          </a:bodyPr>
          <a:lstStyle/>
          <a:p>
            <a:pPr marR="0" algn="ctr">
              <a:lnSpc>
                <a:spcPct val="107000"/>
              </a:lnSpc>
              <a:spcBef>
                <a:spcPts val="0"/>
              </a:spcBef>
              <a:spcAft>
                <a:spcPts val="800"/>
              </a:spcAft>
            </a:pPr>
            <a:r>
              <a:rPr lang="en-US" sz="4000" b="1" spc="-7" dirty="0" err="1">
                <a:latin typeface="Verdana" panose="020B0604030504040204" pitchFamily="34" charset="0"/>
                <a:ea typeface="Verdana" panose="020B0604030504040204" pitchFamily="34" charset="0"/>
                <a:cs typeface="Segoe UI" panose="020B0502040204020203" pitchFamily="34" charset="0"/>
              </a:rPr>
              <a:t>Компьютерээр</a:t>
            </a:r>
            <a:r>
              <a:rPr lang="en-US" sz="4000" b="1" spc="-7" dirty="0">
                <a:latin typeface="Verdana" panose="020B0604030504040204" pitchFamily="34" charset="0"/>
                <a:ea typeface="Verdana" panose="020B0604030504040204" pitchFamily="34" charset="0"/>
                <a:cs typeface="Segoe UI" panose="020B0502040204020203" pitchFamily="34" charset="0"/>
              </a:rPr>
              <a:t> </a:t>
            </a:r>
            <a:r>
              <a:rPr lang="en-US" sz="4000" b="1" spc="-7" dirty="0" err="1">
                <a:latin typeface="Verdana" panose="020B0604030504040204" pitchFamily="34" charset="0"/>
                <a:ea typeface="Verdana" panose="020B0604030504040204" pitchFamily="34" charset="0"/>
                <a:cs typeface="Segoe UI" panose="020B0502040204020203" pitchFamily="34" charset="0"/>
              </a:rPr>
              <a:t>юу</a:t>
            </a:r>
            <a:r>
              <a:rPr lang="en-US" sz="4000" b="1" spc="-7" dirty="0">
                <a:latin typeface="Verdana" panose="020B0604030504040204" pitchFamily="34" charset="0"/>
                <a:ea typeface="Verdana" panose="020B0604030504040204" pitchFamily="34" charset="0"/>
                <a:cs typeface="Segoe UI" panose="020B0502040204020203" pitchFamily="34" charset="0"/>
              </a:rPr>
              <a:t> </a:t>
            </a:r>
            <a:r>
              <a:rPr lang="en-US" sz="4000" b="1" spc="-7" dirty="0" err="1">
                <a:latin typeface="Verdana" panose="020B0604030504040204" pitchFamily="34" charset="0"/>
                <a:ea typeface="Verdana" panose="020B0604030504040204" pitchFamily="34" charset="0"/>
                <a:cs typeface="Segoe UI" panose="020B0502040204020203" pitchFamily="34" charset="0"/>
              </a:rPr>
              <a:t>хийж</a:t>
            </a:r>
            <a:r>
              <a:rPr lang="en-US" sz="4000" b="1" spc="-7" dirty="0">
                <a:latin typeface="Verdana" panose="020B0604030504040204" pitchFamily="34" charset="0"/>
                <a:ea typeface="Verdana" panose="020B0604030504040204" pitchFamily="34" charset="0"/>
                <a:cs typeface="Segoe UI" panose="020B0502040204020203" pitchFamily="34" charset="0"/>
              </a:rPr>
              <a:t> </a:t>
            </a:r>
            <a:r>
              <a:rPr lang="en-US" sz="4000" b="1" spc="-7" dirty="0" err="1">
                <a:latin typeface="Verdana" panose="020B0604030504040204" pitchFamily="34" charset="0"/>
                <a:ea typeface="Verdana" panose="020B0604030504040204" pitchFamily="34" charset="0"/>
                <a:cs typeface="Segoe UI" panose="020B0502040204020203" pitchFamily="34" charset="0"/>
              </a:rPr>
              <a:t>болох</a:t>
            </a:r>
            <a:r>
              <a:rPr lang="mn-MN" sz="4000" b="1" spc="-7" dirty="0">
                <a:latin typeface="Verdana" panose="020B0604030504040204" pitchFamily="34" charset="0"/>
                <a:ea typeface="Verdana" panose="020B0604030504040204" pitchFamily="34" charset="0"/>
                <a:cs typeface="Segoe UI" panose="020B0502040204020203" pitchFamily="34" charset="0"/>
              </a:rPr>
              <a:t>/</a:t>
            </a:r>
            <a:r>
              <a:rPr lang="en-US" sz="4000" b="1" spc="-7" dirty="0" err="1">
                <a:latin typeface="Verdana" panose="020B0604030504040204" pitchFamily="34" charset="0"/>
                <a:ea typeface="Verdana" panose="020B0604030504040204" pitchFamily="34" charset="0"/>
                <a:cs typeface="Segoe UI" panose="020B0502040204020203" pitchFamily="34" charset="0"/>
              </a:rPr>
              <a:t>болохгүй</a:t>
            </a:r>
            <a:r>
              <a:rPr lang="en-US" sz="4000" b="1" spc="-7" dirty="0">
                <a:latin typeface="Verdana" panose="020B0604030504040204" pitchFamily="34" charset="0"/>
                <a:ea typeface="Verdana" panose="020B0604030504040204" pitchFamily="34" charset="0"/>
                <a:cs typeface="Segoe UI" panose="020B0502040204020203" pitchFamily="34" charset="0"/>
              </a:rPr>
              <a:t> </a:t>
            </a:r>
            <a:r>
              <a:rPr lang="mn-MN" sz="4000" b="1" spc="-7" dirty="0">
                <a:latin typeface="Verdana" panose="020B0604030504040204" pitchFamily="34" charset="0"/>
                <a:ea typeface="Verdana" panose="020B0604030504040204" pitchFamily="34" charset="0"/>
                <a:cs typeface="Segoe UI" panose="020B0502040204020203" pitchFamily="34" charset="0"/>
              </a:rPr>
              <a:t>зүйлийн эцийн </a:t>
            </a:r>
            <a:r>
              <a:rPr lang="en-US" sz="4000" b="1" spc="-7" dirty="0" err="1">
                <a:latin typeface="Verdana" panose="020B0604030504040204" pitchFamily="34" charset="0"/>
                <a:ea typeface="Verdana" panose="020B0604030504040204" pitchFamily="34" charset="0"/>
                <a:cs typeface="Segoe UI" panose="020B0502040204020203" pitchFamily="34" charset="0"/>
              </a:rPr>
              <a:t>хязгаа</a:t>
            </a:r>
            <a:r>
              <a:rPr lang="mn-MN" sz="4000" b="1" spc="-7" dirty="0">
                <a:latin typeface="Verdana" panose="020B0604030504040204" pitchFamily="34" charset="0"/>
                <a:ea typeface="Verdana" panose="020B0604030504040204" pitchFamily="34" charset="0"/>
                <a:cs typeface="Segoe UI" panose="020B0502040204020203" pitchFamily="34" charset="0"/>
              </a:rPr>
              <a:t>р</a:t>
            </a:r>
            <a:r>
              <a:rPr lang="en-US" sz="4000" b="1" spc="-7" dirty="0">
                <a:latin typeface="Verdana" panose="020B0604030504040204" pitchFamily="34" charset="0"/>
                <a:ea typeface="Verdana" panose="020B0604030504040204" pitchFamily="34" charset="0"/>
                <a:cs typeface="Segoe UI" panose="020B0502040204020203" pitchFamily="34" charset="0"/>
              </a:rPr>
              <a:t>!!! </a:t>
            </a:r>
          </a:p>
        </p:txBody>
      </p:sp>
    </p:spTree>
    <p:extLst>
      <p:ext uri="{BB962C8B-B14F-4D97-AF65-F5344CB8AC3E}">
        <p14:creationId xmlns:p14="http://schemas.microsoft.com/office/powerpoint/2010/main" val="241276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773412" y="444279"/>
            <a:ext cx="77470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Зогсох асуудал</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28587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69913" y="444279"/>
            <a:ext cx="303540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ПРОГРАММЫН ЧАДВАР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2154232" y="3742563"/>
            <a:ext cx="2235233"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en-US" sz="2400" dirty="0">
                <a:solidFill>
                  <a:schemeClr val="bg1"/>
                </a:solidFill>
                <a:latin typeface="Segoe UI" panose="020B0502040204020203" pitchFamily="34" charset="0"/>
                <a:cs typeface="Segoe UI" panose="020B0502040204020203" pitchFamily="34" charset="0"/>
              </a:rPr>
              <a:t>Х</a:t>
            </a:r>
            <a:r>
              <a:rPr lang="mn-MN" sz="2400" dirty="0">
                <a:solidFill>
                  <a:schemeClr val="bg1"/>
                </a:solidFill>
                <a:latin typeface="Segoe UI" panose="020B0502040204020203" pitchFamily="34" charset="0"/>
                <a:cs typeface="Segoe UI" panose="020B0502040204020203" pitchFamily="34" charset="0"/>
              </a:rPr>
              <a:t>элзүй</a:t>
            </a:r>
            <a:r>
              <a:rPr lang="en-US" sz="2400" dirty="0">
                <a:solidFill>
                  <a:schemeClr val="bg1"/>
                </a:solidFill>
                <a:latin typeface="Segoe UI" panose="020B0502040204020203" pitchFamily="34" charset="0"/>
                <a:cs typeface="Segoe UI" panose="020B0502040204020203" pitchFamily="34" charset="0"/>
              </a:rPr>
              <a:t> (grammar)</a:t>
            </a:r>
          </a:p>
        </p:txBody>
      </p:sp>
      <p:sp>
        <p:nvSpPr>
          <p:cNvPr id="19" name="Rectangle 3">
            <a:extLst>
              <a:ext uri="{FF2B5EF4-FFF2-40B4-BE49-F238E27FC236}">
                <a16:creationId xmlns:a16="http://schemas.microsoft.com/office/drawing/2014/main" id="{43A2BFBC-E2F3-428C-AAEC-B1351606CD11}"/>
              </a:ext>
            </a:extLst>
          </p:cNvPr>
          <p:cNvSpPr txBox="1">
            <a:spLocks noChangeArrowheads="1"/>
          </p:cNvSpPr>
          <p:nvPr/>
        </p:nvSpPr>
        <p:spPr>
          <a:xfrm>
            <a:off x="4964578" y="3747018"/>
            <a:ext cx="2428875"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Семантик</a:t>
            </a:r>
            <a:r>
              <a:rPr lang="en-US" sz="2400" dirty="0">
                <a:solidFill>
                  <a:schemeClr val="bg1"/>
                </a:solidFill>
                <a:latin typeface="Segoe UI" panose="020B0502040204020203" pitchFamily="34" charset="0"/>
                <a:cs typeface="Segoe UI" panose="020B0502040204020203" pitchFamily="34" charset="0"/>
              </a:rPr>
              <a:t> (semantic)</a:t>
            </a:r>
            <a:endParaRPr lang="mn-MN" sz="2400" dirty="0">
              <a:solidFill>
                <a:schemeClr val="bg1"/>
              </a:solidFill>
              <a:latin typeface="Segoe UI" panose="020B0502040204020203" pitchFamily="34" charset="0"/>
              <a:cs typeface="Segoe UI" panose="020B0502040204020203" pitchFamily="34" charset="0"/>
            </a:endParaRP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6820CB6-D490-43B0-8C43-BC17AB6E6721}"/>
                  </a:ext>
                </a:extLst>
              </p:cNvPr>
              <p:cNvSpPr txBox="1"/>
              <p:nvPr/>
            </p:nvSpPr>
            <p:spPr>
              <a:xfrm>
                <a:off x="669913" y="3742563"/>
                <a:ext cx="10850570" cy="2062103"/>
              </a:xfrm>
              <a:prstGeom prst="rect">
                <a:avLst/>
              </a:prstGeom>
              <a:noFill/>
            </p:spPr>
            <p:txBody>
              <a:bodyPr wrap="square">
                <a:spAutoFit/>
              </a:bodyPr>
              <a:lstStyle/>
              <a:p>
                <a:pPr algn="ctr"/>
                <a14:m>
                  <m:oMath xmlns:m="http://schemas.openxmlformats.org/officeDocument/2006/math">
                    <m:r>
                      <a:rPr lang="en-US" sz="3200" i="1" dirty="0" smtClean="0">
                        <a:effectLst/>
                        <a:latin typeface="Cambria Math" panose="02040503050406030204" pitchFamily="18" charset="0"/>
                        <a:ea typeface="Calibri" panose="020F0502020204030204" pitchFamily="34" charset="0"/>
                        <a:cs typeface="Segoe UI" panose="020B0502040204020203" pitchFamily="34" charset="0"/>
                      </a:rPr>
                      <m:t>𝑃</m:t>
                    </m:r>
                  </m:oMath>
                </a14:m>
                <a:r>
                  <a:rPr lang="en-US" sz="3200" dirty="0">
                    <a:effectLst/>
                    <a:latin typeface="Segoe UI" panose="020B0502040204020203" pitchFamily="34" charset="0"/>
                    <a:ea typeface="Calibri" panose="020F0502020204030204" pitchFamily="34" charset="0"/>
                    <a:cs typeface="Segoe UI" panose="020B0502040204020203" pitchFamily="34" charset="0"/>
                  </a:rPr>
                  <a:t> </a:t>
                </a:r>
                <a:r>
                  <a:rPr lang="mn-MN" sz="3200" dirty="0">
                    <a:effectLst/>
                    <a:latin typeface="Segoe UI" panose="020B0502040204020203" pitchFamily="34" charset="0"/>
                    <a:ea typeface="Calibri" panose="020F0502020204030204" pitchFamily="34" charset="0"/>
                    <a:cs typeface="Segoe UI" panose="020B0502040204020203" pitchFamily="34" charset="0"/>
                  </a:rPr>
                  <a:t>программ болон түүний оролтын </a:t>
                </a:r>
                <a14:m>
                  <m:oMath xmlns:m="http://schemas.openxmlformats.org/officeDocument/2006/math">
                    <m:r>
                      <a:rPr lang="en-US" sz="3200" i="1" dirty="0" smtClean="0">
                        <a:effectLst/>
                        <a:latin typeface="Cambria Math" panose="02040503050406030204" pitchFamily="18" charset="0"/>
                        <a:ea typeface="Calibri" panose="020F0502020204030204" pitchFamily="34" charset="0"/>
                        <a:cs typeface="Segoe UI" panose="020B0502040204020203" pitchFamily="34" charset="0"/>
                      </a:rPr>
                      <m:t>𝑥</m:t>
                    </m:r>
                  </m:oMath>
                </a14:m>
                <a:r>
                  <a:rPr lang="en-US" sz="3200" dirty="0">
                    <a:effectLst/>
                    <a:latin typeface="Segoe UI" panose="020B0502040204020203" pitchFamily="34" charset="0"/>
                    <a:ea typeface="Calibri" panose="020F0502020204030204" pitchFamily="34" charset="0"/>
                    <a:cs typeface="Segoe UI" panose="020B0502040204020203" pitchFamily="34" charset="0"/>
                  </a:rPr>
                  <a:t> </a:t>
                </a:r>
                <a:r>
                  <a:rPr lang="mn-MN" sz="3200" dirty="0">
                    <a:effectLst/>
                    <a:latin typeface="Segoe UI" panose="020B0502040204020203" pitchFamily="34" charset="0"/>
                    <a:ea typeface="Calibri" panose="020F0502020204030204" pitchFamily="34" charset="0"/>
                    <a:cs typeface="Segoe UI" panose="020B0502040204020203" pitchFamily="34" charset="0"/>
                  </a:rPr>
                  <a:t>өгөгдлийг авч хэрэв </a:t>
                </a:r>
                <a14:m>
                  <m:oMath xmlns:m="http://schemas.openxmlformats.org/officeDocument/2006/math">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𝑃</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𝑥</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oMath>
                </a14:m>
                <a:r>
                  <a:rPr lang="en-US" sz="32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32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зогсвол </a:t>
                </a:r>
                <a:r>
                  <a:rPr lang="mn-MN"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a:t>
                </a:r>
                <a:r>
                  <a:rPr lang="en-US"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YES</a:t>
                </a:r>
                <a:r>
                  <a:rPr lang="mn-MN"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 гэж хэвлээд зогсдог</a:t>
                </a:r>
                <a:r>
                  <a:rPr lang="mn-MN" sz="3200" dirty="0">
                    <a:effectLst/>
                    <a:latin typeface="Segoe UI" panose="020B0502040204020203" pitchFamily="34" charset="0"/>
                    <a:ea typeface="Calibri" panose="020F0502020204030204" pitchFamily="34" charset="0"/>
                    <a:cs typeface="Segoe UI" panose="020B0502040204020203" pitchFamily="34" charset="0"/>
                  </a:rPr>
                  <a:t>,</a:t>
                </a:r>
                <a:r>
                  <a:rPr lang="en-US" sz="3200" dirty="0">
                    <a:effectLst/>
                    <a:latin typeface="Segoe UI" panose="020B0502040204020203" pitchFamily="34" charset="0"/>
                    <a:ea typeface="Calibri" panose="020F0502020204030204" pitchFamily="34" charset="0"/>
                    <a:cs typeface="Segoe UI" panose="020B0502040204020203" pitchFamily="34" charset="0"/>
                  </a:rPr>
                  <a:t> </a:t>
                </a:r>
                <a:r>
                  <a:rPr lang="mn-MN" sz="3200" dirty="0">
                    <a:effectLst/>
                    <a:latin typeface="Segoe UI" panose="020B0502040204020203" pitchFamily="34" charset="0"/>
                    <a:ea typeface="Calibri" panose="020F0502020204030204" pitchFamily="34" charset="0"/>
                    <a:cs typeface="Segoe UI" panose="020B0502040204020203" pitchFamily="34" charset="0"/>
                  </a:rPr>
                  <a:t>хэрэв</a:t>
                </a:r>
              </a:p>
              <a:p>
                <a:pPr algn="ctr"/>
                <a:r>
                  <a:rPr lang="mn-MN" sz="3200" dirty="0">
                    <a:effectLst/>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𝑃</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𝑥</m:t>
                    </m:r>
                    <m:r>
                      <a:rPr lang="en-US" sz="32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oMath>
                </a14:m>
                <a:r>
                  <a:rPr lang="en-US" sz="32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32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хязгааргүй давталттай</a:t>
                </a:r>
                <a:r>
                  <a:rPr lang="mn-MN" sz="3200" dirty="0">
                    <a:effectLst/>
                    <a:latin typeface="Segoe UI" panose="020B0502040204020203" pitchFamily="34" charset="0"/>
                    <a:ea typeface="Calibri" panose="020F0502020204030204" pitchFamily="34" charset="0"/>
                    <a:cs typeface="Segoe UI" panose="020B0502040204020203" pitchFamily="34" charset="0"/>
                  </a:rPr>
                  <a:t> бол </a:t>
                </a:r>
                <a:r>
                  <a:rPr lang="mn-MN"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a:t>
                </a:r>
                <a:r>
                  <a:rPr lang="en-US"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NO</a:t>
                </a:r>
                <a:r>
                  <a:rPr lang="mn-MN" sz="32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 гэж хэвлээд зосдог</a:t>
                </a:r>
                <a:r>
                  <a:rPr lang="en-US" sz="3200" dirty="0">
                    <a:effectLst/>
                    <a:latin typeface="Segoe UI" panose="020B0502040204020203" pitchFamily="34" charset="0"/>
                    <a:ea typeface="Calibri" panose="020F0502020204030204" pitchFamily="34" charset="0"/>
                    <a:cs typeface="Segoe UI" panose="020B0502040204020203" pitchFamily="34" charset="0"/>
                  </a:rPr>
                  <a:t> </a:t>
                </a:r>
                <a:endParaRPr lang="mn-MN" sz="3200" dirty="0">
                  <a:effectLst/>
                  <a:latin typeface="Segoe UI" panose="020B0502040204020203" pitchFamily="34" charset="0"/>
                  <a:ea typeface="Calibri" panose="020F0502020204030204" pitchFamily="34" charset="0"/>
                  <a:cs typeface="Segoe UI" panose="020B0502040204020203" pitchFamily="34" charset="0"/>
                </a:endParaRPr>
              </a:p>
              <a:p>
                <a:pPr algn="ctr"/>
                <a14:m>
                  <m:oMath xmlns:m="http://schemas.openxmlformats.org/officeDocument/2006/math">
                    <m:r>
                      <a:rPr lang="en-US" sz="3200" b="0" i="1" dirty="0" smtClean="0">
                        <a:effectLst/>
                        <a:latin typeface="Cambria Math" panose="02040503050406030204" pitchFamily="18" charset="0"/>
                        <a:ea typeface="Calibri" panose="020F0502020204030204" pitchFamily="34" charset="0"/>
                        <a:cs typeface="Segoe UI" panose="020B0502040204020203" pitchFamily="34" charset="0"/>
                      </a:rPr>
                      <m:t>𝐻</m:t>
                    </m:r>
                  </m:oMath>
                </a14:m>
                <a:r>
                  <a:rPr lang="en-US" sz="3200" b="1" dirty="0">
                    <a:effectLst/>
                    <a:latin typeface="Segoe UI" panose="020B0502040204020203" pitchFamily="34" charset="0"/>
                    <a:ea typeface="Calibri" panose="020F0502020204030204" pitchFamily="34" charset="0"/>
                    <a:cs typeface="Segoe UI" panose="020B0502040204020203" pitchFamily="34" charset="0"/>
                  </a:rPr>
                  <a:t> </a:t>
                </a:r>
                <a:r>
                  <a:rPr lang="mn-MN" sz="3200" dirty="0">
                    <a:effectLst/>
                    <a:latin typeface="Segoe UI" panose="020B0502040204020203" pitchFamily="34" charset="0"/>
                    <a:ea typeface="Calibri" panose="020F0502020204030204" pitchFamily="34" charset="0"/>
                    <a:cs typeface="Segoe UI" panose="020B0502040204020203" pitchFamily="34" charset="0"/>
                  </a:rPr>
                  <a:t>програм </a:t>
                </a:r>
                <a:r>
                  <a:rPr lang="mn-MN" sz="3200" b="1" dirty="0">
                    <a:effectLst/>
                    <a:latin typeface="Segoe UI" panose="020B0502040204020203" pitchFamily="34" charset="0"/>
                    <a:ea typeface="Calibri" panose="020F0502020204030204" pitchFamily="34" charset="0"/>
                    <a:cs typeface="Segoe UI" panose="020B0502040204020203" pitchFamily="34" charset="0"/>
                  </a:rPr>
                  <a:t>байж болох</a:t>
                </a:r>
                <a:r>
                  <a:rPr lang="mn-MN" sz="3200" dirty="0">
                    <a:effectLst/>
                    <a:latin typeface="Segoe UI" panose="020B0502040204020203" pitchFamily="34" charset="0"/>
                    <a:ea typeface="Calibri" panose="020F0502020204030204" pitchFamily="34" charset="0"/>
                    <a:cs typeface="Segoe UI" panose="020B0502040204020203" pitchFamily="34" charset="0"/>
                  </a:rPr>
                  <a:t> уу?</a:t>
                </a:r>
                <a:endParaRPr lang="en-US" sz="3200" dirty="0">
                  <a:latin typeface="Segoe UI" panose="020B0502040204020203" pitchFamily="34" charset="0"/>
                  <a:cs typeface="Segoe UI" panose="020B0502040204020203" pitchFamily="34" charset="0"/>
                </a:endParaRPr>
              </a:p>
            </p:txBody>
          </p:sp>
        </mc:Choice>
        <mc:Fallback>
          <p:sp>
            <p:nvSpPr>
              <p:cNvPr id="37" name="TextBox 36">
                <a:extLst>
                  <a:ext uri="{FF2B5EF4-FFF2-40B4-BE49-F238E27FC236}">
                    <a16:creationId xmlns:a16="http://schemas.microsoft.com/office/drawing/2014/main" id="{86820CB6-D490-43B0-8C43-BC17AB6E6721}"/>
                  </a:ext>
                </a:extLst>
              </p:cNvPr>
              <p:cNvSpPr txBox="1">
                <a:spLocks noRot="1" noChangeAspect="1" noMove="1" noResize="1" noEditPoints="1" noAdjustHandles="1" noChangeArrowheads="1" noChangeShapeType="1" noTextEdit="1"/>
              </p:cNvSpPr>
              <p:nvPr/>
            </p:nvSpPr>
            <p:spPr>
              <a:xfrm>
                <a:off x="669913" y="3742563"/>
                <a:ext cx="10850570" cy="2062103"/>
              </a:xfrm>
              <a:prstGeom prst="rect">
                <a:avLst/>
              </a:prstGeom>
              <a:blipFill>
                <a:blip r:embed="rId3"/>
                <a:stretch>
                  <a:fillRect t="-3846" r="-955" b="-887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6BB9D1D-4471-426D-A841-087F1043FE2D}"/>
              </a:ext>
            </a:extLst>
          </p:cNvPr>
          <p:cNvSpPr txBox="1"/>
          <p:nvPr/>
        </p:nvSpPr>
        <p:spPr>
          <a:xfrm>
            <a:off x="670715" y="1191655"/>
            <a:ext cx="10850569" cy="1860702"/>
          </a:xfrm>
          <a:prstGeom prst="rect">
            <a:avLst/>
          </a:prstGeom>
          <a:noFill/>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r>
              <a:rPr lang="mn-MN" sz="2400" dirty="0">
                <a:effectLst/>
                <a:latin typeface="Calibri" panose="020F0502020204030204" pitchFamily="34" charset="0"/>
                <a:ea typeface="Calibri" panose="020F0502020204030204" pitchFamily="34" charset="0"/>
                <a:cs typeface="Times New Roman" panose="02020603050405020304" pitchFamily="18" charset="0"/>
              </a:rPr>
              <a:t>Тодорхой оролтын өгөгдөл өгөхөд программ хязгааргүй давталт </a:t>
            </a:r>
            <a:r>
              <a:rPr lang="en-US" sz="2400" dirty="0">
                <a:effectLst/>
                <a:latin typeface="Calibri" panose="020F0502020204030204" pitchFamily="34" charset="0"/>
                <a:ea typeface="Calibri" panose="020F0502020204030204" pitchFamily="34" charset="0"/>
                <a:cs typeface="Times New Roman" panose="02020603050405020304" pitchFamily="18" charset="0"/>
              </a:rPr>
              <a:t>(loop)</a:t>
            </a:r>
            <a:r>
              <a:rPr lang="mn-MN" sz="2400" dirty="0">
                <a:effectLst/>
                <a:latin typeface="Calibri" panose="020F0502020204030204" pitchFamily="34" charset="0"/>
                <a:ea typeface="Calibri" panose="020F0502020204030204" pitchFamily="34" charset="0"/>
                <a:cs typeface="Times New Roman" panose="02020603050405020304" pitchFamily="18" charset="0"/>
              </a:rPr>
              <a:t> болох боломжтой бол илрүүлдэг статик задлан шинжлэгч байдаг эсэхийг шалгана.</a:t>
            </a:r>
          </a:p>
          <a:p>
            <a:pPr marL="342900" marR="0" indent="-342900" algn="just">
              <a:lnSpc>
                <a:spcPct val="107000"/>
              </a:lnSpc>
              <a:spcBef>
                <a:spcPts val="0"/>
              </a:spcBef>
              <a:spcAft>
                <a:spcPts val="800"/>
              </a:spcAft>
              <a:buFont typeface="Arial" panose="020B0604020202020204" pitchFamily="34" charset="0"/>
              <a:buChar char="•"/>
            </a:pPr>
            <a:r>
              <a:rPr lang="mn-MN" sz="2400" dirty="0">
                <a:latin typeface="Calibri" panose="020F0502020204030204" pitchFamily="34" charset="0"/>
                <a:ea typeface="Calibri" panose="020F0502020204030204" pitchFamily="34" charset="0"/>
                <a:cs typeface="Times New Roman" panose="02020603050405020304" pitchFamily="18" charset="0"/>
              </a:rPr>
              <a:t>Өөртөө зориулсан интерпретаторыг бичих боломжтой </a:t>
            </a:r>
            <a:r>
              <a:rPr lang="en-US" sz="2400" dirty="0">
                <a:latin typeface="Calibri" panose="020F0502020204030204" pitchFamily="34" charset="0"/>
                <a:ea typeface="Calibri" panose="020F0502020204030204" pitchFamily="34" charset="0"/>
                <a:cs typeface="Times New Roman" panose="02020603050405020304" pitchFamily="18" charset="0"/>
              </a:rPr>
              <a:t>L </a:t>
            </a:r>
            <a:r>
              <a:rPr lang="mn-MN" sz="2400" dirty="0">
                <a:latin typeface="Calibri" panose="020F0502020204030204" pitchFamily="34" charset="0"/>
                <a:ea typeface="Calibri" panose="020F0502020204030204" pitchFamily="34" charset="0"/>
                <a:cs typeface="Times New Roman" panose="02020603050405020304" pitchFamily="18" charset="0"/>
              </a:rPr>
              <a:t>хэлийг авч үзнэ.</a:t>
            </a:r>
          </a:p>
          <a:p>
            <a:pPr marL="342900" marR="0" indent="-342900" algn="just">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D6C39FCE-BD92-48FA-B0E0-CF1436EA18EA}"/>
              </a:ext>
            </a:extLst>
          </p:cNvPr>
          <p:cNvSpPr txBox="1"/>
          <p:nvPr/>
        </p:nvSpPr>
        <p:spPr>
          <a:xfrm>
            <a:off x="678283" y="3288280"/>
            <a:ext cx="6097904" cy="430887"/>
          </a:xfrm>
          <a:prstGeom prst="rect">
            <a:avLst/>
          </a:prstGeom>
          <a:noFill/>
        </p:spPr>
        <p:txBody>
          <a:bodyPr wrap="square">
            <a:spAutoFit/>
          </a:bodyPr>
          <a:lstStyle/>
          <a:p>
            <a:r>
              <a:rPr lang="mn-MN" sz="22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ЗОГСОХ АСУУДАЛ </a:t>
            </a:r>
            <a:r>
              <a:rPr lang="en-US" sz="22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(HALTING PROBLEM):</a:t>
            </a:r>
            <a:endParaRPr lang="en-US" sz="2200" b="1" dirty="0">
              <a:solidFill>
                <a:srgbClr val="FF0000"/>
              </a:solidFill>
            </a:endParaRPr>
          </a:p>
        </p:txBody>
      </p:sp>
    </p:spTree>
    <p:extLst>
      <p:ext uri="{BB962C8B-B14F-4D97-AF65-F5344CB8AC3E}">
        <p14:creationId xmlns:p14="http://schemas.microsoft.com/office/powerpoint/2010/main" val="267663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5887616" y="444279"/>
            <a:ext cx="563286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Няцаалт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4" name="ïṩḻïďè">
            <a:extLst>
              <a:ext uri="{FF2B5EF4-FFF2-40B4-BE49-F238E27FC236}">
                <a16:creationId xmlns:a16="http://schemas.microsoft.com/office/drawing/2014/main" id="{45DD2F1E-34D6-46B9-99F0-C322448F7169}"/>
              </a:ext>
            </a:extLst>
          </p:cNvPr>
          <p:cNvSpPr/>
          <p:nvPr/>
        </p:nvSpPr>
        <p:spPr bwMode="auto">
          <a:xfrm>
            <a:off x="669916" y="1129413"/>
            <a:ext cx="10850569" cy="759810"/>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Н байж болно гэсэн эсрэг нөхцөл тавьж, улмаар зөрчилд хүргэх болно. </a:t>
            </a:r>
            <a:endParaRPr lang="mn-MN" sz="2400" b="1" i="1" dirty="0">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305194" y="444279"/>
            <a:ext cx="3582422"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ЗОГСОХ АСУУДАЛ</a:t>
            </a:r>
          </a:p>
        </p:txBody>
      </p:sp>
      <p:sp>
        <p:nvSpPr>
          <p:cNvPr id="11" name="ïṩḻïďè">
            <a:extLst>
              <a:ext uri="{FF2B5EF4-FFF2-40B4-BE49-F238E27FC236}">
                <a16:creationId xmlns:a16="http://schemas.microsoft.com/office/drawing/2014/main" id="{E7D9C262-4073-449B-8916-13A23458B863}"/>
              </a:ext>
            </a:extLst>
          </p:cNvPr>
          <p:cNvSpPr/>
          <p:nvPr/>
        </p:nvSpPr>
        <p:spPr bwMode="auto">
          <a:xfrm>
            <a:off x="669913" y="444279"/>
            <a:ext cx="300634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 ПРОГРАММЫН ЧАДВАР</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A8F4A78-6109-4433-9CFE-F33049CBE301}"/>
                  </a:ext>
                </a:extLst>
              </p:cNvPr>
              <p:cNvSpPr txBox="1"/>
              <p:nvPr/>
            </p:nvSpPr>
            <p:spPr>
              <a:xfrm>
                <a:off x="669909" y="2358659"/>
                <a:ext cx="10850569" cy="830997"/>
              </a:xfrm>
              <a:prstGeom prst="rect">
                <a:avLst/>
              </a:prstGeom>
              <a:noFill/>
              <a:ln>
                <a:solidFill>
                  <a:schemeClr val="accent3">
                    <a:lumMod val="50000"/>
                  </a:schemeClr>
                </a:solidFill>
              </a:ln>
            </p:spPr>
            <p:txBody>
              <a:bodyPr wrap="square">
                <a:spAutoFit/>
              </a:bodyPr>
              <a:lstStyle/>
              <a:p>
                <a:pPr algn="ct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Segoe UI" panose="020B0502040204020203" pitchFamily="34" charset="0"/>
                      </a:rPr>
                      <m:t>𝑃</m:t>
                    </m:r>
                  </m:oMath>
                </a14:m>
                <a:r>
                  <a:rPr lang="mn-MN" sz="2400" dirty="0">
                    <a:effectLst/>
                    <a:latin typeface="Segoe UI" panose="020B0502040204020203" pitchFamily="34" charset="0"/>
                    <a:ea typeface="Calibri" panose="020F0502020204030204" pitchFamily="34" charset="0"/>
                    <a:cs typeface="Segoe UI" panose="020B0502040204020203" pitchFamily="34" charset="0"/>
                  </a:rPr>
                  <a:t> –г оролтор авч, хэрэв </a:t>
                </a:r>
                <a14:m>
                  <m:oMath xmlns:m="http://schemas.openxmlformats.org/officeDocument/2006/math">
                    <m:r>
                      <a:rPr lang="en-US" sz="2400" b="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𝐻</m:t>
                    </m:r>
                    <m:r>
                      <a:rPr lang="en-US" sz="24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r>
                      <a:rPr lang="en-US" sz="2400" b="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𝑃</m:t>
                    </m:r>
                    <m:r>
                      <a:rPr lang="en-US" sz="2400" b="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r>
                      <a:rPr lang="en-US" sz="2400" b="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𝑃</m:t>
                    </m:r>
                    <m:r>
                      <a:rPr lang="en-US" sz="2400" i="1" dirty="0" smtClean="0">
                        <a:solidFill>
                          <a:schemeClr val="accent3">
                            <a:lumMod val="50000"/>
                          </a:schemeClr>
                        </a:solidFill>
                        <a:effectLst/>
                        <a:latin typeface="Cambria Math" panose="02040503050406030204" pitchFamily="18" charset="0"/>
                        <a:ea typeface="Calibri" panose="020F0502020204030204" pitchFamily="34" charset="0"/>
                        <a:cs typeface="Segoe UI" panose="020B0502040204020203" pitchFamily="34" charset="0"/>
                      </a:rPr>
                      <m:t>)</m:t>
                    </m:r>
                  </m:oMath>
                </a14:m>
                <a:r>
                  <a:rPr lang="en-US" sz="24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2400"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нь </a:t>
                </a:r>
                <a:r>
                  <a:rPr lang="mn-MN" sz="24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a:t>
                </a:r>
                <a:r>
                  <a:rPr lang="en-US" sz="24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NO</a:t>
                </a:r>
                <a:r>
                  <a:rPr lang="mn-MN" sz="2400" dirty="0">
                    <a:solidFill>
                      <a:schemeClr val="accent3">
                        <a:lumMod val="50000"/>
                      </a:schemeClr>
                    </a:solidFill>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гэж хэвлэдэг</a:t>
                </a:r>
                <a:r>
                  <a:rPr lang="mn-MN" sz="24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бол</a:t>
                </a:r>
                <a:r>
                  <a:rPr lang="mn-MN" sz="2400"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 </a:t>
                </a:r>
                <a:r>
                  <a:rPr lang="mn-MN" sz="2400" dirty="0">
                    <a:solidFill>
                      <a:srgbClr val="FF0000"/>
                    </a:solidFill>
                    <a:latin typeface="Segoe UI" panose="020B0502040204020203" pitchFamily="34" charset="0"/>
                    <a:ea typeface="Calibri" panose="020F0502020204030204" pitchFamily="34" charset="0"/>
                    <a:cs typeface="Segoe UI" panose="020B0502040204020203" pitchFamily="34" charset="0"/>
                  </a:rPr>
                  <a:t>“</a:t>
                </a:r>
                <a:r>
                  <a:rPr lang="en-US" sz="2400" dirty="0">
                    <a:solidFill>
                      <a:srgbClr val="FF0000"/>
                    </a:solidFill>
                    <a:latin typeface="Segoe UI" panose="020B0502040204020203" pitchFamily="34" charset="0"/>
                    <a:ea typeface="Calibri" panose="020F0502020204030204" pitchFamily="34" charset="0"/>
                    <a:cs typeface="Segoe UI" panose="020B0502040204020203" pitchFamily="34" charset="0"/>
                  </a:rPr>
                  <a:t>YES</a:t>
                </a:r>
                <a:r>
                  <a:rPr lang="mn-MN" sz="2400" dirty="0">
                    <a:solidFill>
                      <a:srgbClr val="FF0000"/>
                    </a:solidFill>
                    <a:latin typeface="Segoe UI" panose="020B0502040204020203" pitchFamily="34" charset="0"/>
                    <a:ea typeface="Calibri" panose="020F0502020204030204" pitchFamily="34" charset="0"/>
                    <a:cs typeface="Segoe UI" panose="020B0502040204020203" pitchFamily="34" charset="0"/>
                  </a:rPr>
                  <a:t>" гэж хэвлэн зогсдог</a:t>
                </a:r>
                <a:r>
                  <a:rPr lang="mn-MN" sz="2400" dirty="0">
                    <a:effectLst/>
                    <a:latin typeface="Segoe UI" panose="020B0502040204020203" pitchFamily="34" charset="0"/>
                    <a:ea typeface="Calibri" panose="020F0502020204030204" pitchFamily="34" charset="0"/>
                    <a:cs typeface="Segoe UI" panose="020B0502040204020203" pitchFamily="34" charset="0"/>
                  </a:rPr>
                  <a:t>,</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хэрэв  </a:t>
                </a:r>
                <a14:m>
                  <m:oMath xmlns:m="http://schemas.openxmlformats.org/officeDocument/2006/math">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𝐻</m:t>
                    </m:r>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m:t>
                    </m:r>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𝑃</m:t>
                    </m:r>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m:t>
                    </m:r>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𝑃</m:t>
                    </m:r>
                    <m:r>
                      <a:rPr lang="en-US" sz="2400" i="1" dirty="0">
                        <a:solidFill>
                          <a:schemeClr val="accent3">
                            <a:lumMod val="50000"/>
                          </a:schemeClr>
                        </a:solidFill>
                        <a:latin typeface="Cambria Math" panose="02040503050406030204" pitchFamily="18" charset="0"/>
                        <a:ea typeface="Calibri" panose="020F0502020204030204" pitchFamily="34" charset="0"/>
                        <a:cs typeface="Segoe UI" panose="020B0502040204020203" pitchFamily="34" charset="0"/>
                      </a:rPr>
                      <m:t>)</m:t>
                    </m:r>
                  </m:oMath>
                </a14:m>
                <a:r>
                  <a:rPr lang="en-US" sz="2400"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 </a:t>
                </a:r>
                <a:r>
                  <a:rPr lang="mn-MN" sz="2400"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нь “</a:t>
                </a:r>
                <a:r>
                  <a:rPr lang="en-US" sz="2400"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YES</a:t>
                </a:r>
                <a:r>
                  <a:rPr lang="mn-MN" sz="2400"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гэж хэвлэдэг</a:t>
                </a:r>
                <a:r>
                  <a:rPr lang="mn-MN"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бол</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хязгааргүй давтдаг</a:t>
                </a:r>
                <a:r>
                  <a:rPr lang="mn-MN" sz="2400" dirty="0">
                    <a:effectLst/>
                    <a:latin typeface="Segoe UI" panose="020B0502040204020203" pitchFamily="34" charset="0"/>
                    <a:ea typeface="Calibri" panose="020F0502020204030204"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p:txBody>
          </p:sp>
        </mc:Choice>
        <mc:Fallback>
          <p:sp>
            <p:nvSpPr>
              <p:cNvPr id="10" name="TextBox 9">
                <a:extLst>
                  <a:ext uri="{FF2B5EF4-FFF2-40B4-BE49-F238E27FC236}">
                    <a16:creationId xmlns:a16="http://schemas.microsoft.com/office/drawing/2014/main" id="{3A8F4A78-6109-4433-9CFE-F33049CBE301}"/>
                  </a:ext>
                </a:extLst>
              </p:cNvPr>
              <p:cNvSpPr txBox="1">
                <a:spLocks noRot="1" noChangeAspect="1" noMove="1" noResize="1" noEditPoints="1" noAdjustHandles="1" noChangeArrowheads="1" noChangeShapeType="1" noTextEdit="1"/>
              </p:cNvSpPr>
              <p:nvPr/>
            </p:nvSpPr>
            <p:spPr>
              <a:xfrm>
                <a:off x="669909" y="2358659"/>
                <a:ext cx="10850569" cy="830997"/>
              </a:xfrm>
              <a:prstGeom prst="rect">
                <a:avLst/>
              </a:prstGeom>
              <a:blipFill>
                <a:blip r:embed="rId3"/>
                <a:stretch>
                  <a:fillRect t="-4348" r="-168" b="-15942"/>
                </a:stretch>
              </a:blipFill>
              <a:ln>
                <a:solidFill>
                  <a:schemeClr val="accent3">
                    <a:lumMod val="50000"/>
                  </a:schemeClr>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77688DB-C0C2-4EC9-BDB4-2C797AA71177}"/>
              </a:ext>
            </a:extLst>
          </p:cNvPr>
          <p:cNvSpPr txBox="1"/>
          <p:nvPr/>
        </p:nvSpPr>
        <p:spPr>
          <a:xfrm>
            <a:off x="669912" y="1908810"/>
            <a:ext cx="10850565" cy="430887"/>
          </a:xfrm>
          <a:prstGeom prst="rect">
            <a:avLst/>
          </a:prstGeom>
          <a:noFill/>
        </p:spPr>
        <p:txBody>
          <a:bodyPr wrap="square">
            <a:spAutoFit/>
          </a:bodyPr>
          <a:lstStyle/>
          <a:p>
            <a:r>
              <a:rPr lang="mn-MN" sz="2200" dirty="0">
                <a:latin typeface="Segoe UI" panose="020B0502040204020203" pitchFamily="34" charset="0"/>
                <a:ea typeface="Calibri" panose="020F0502020204030204" pitchFamily="34" charset="0"/>
                <a:cs typeface="Segoe UI" panose="020B0502040204020203" pitchFamily="34" charset="0"/>
              </a:rPr>
              <a:t>К программыг байгуулья:</a:t>
            </a:r>
            <a:endParaRPr lang="en-US" sz="2200" dirty="0"/>
          </a:p>
        </p:txBody>
      </p:sp>
      <p:pic>
        <p:nvPicPr>
          <p:cNvPr id="16" name="Picture 15">
            <a:extLst>
              <a:ext uri="{FF2B5EF4-FFF2-40B4-BE49-F238E27FC236}">
                <a16:creationId xmlns:a16="http://schemas.microsoft.com/office/drawing/2014/main" id="{AA8B13C5-DDB6-4648-993C-63E9C2CA4F42}"/>
              </a:ext>
            </a:extLst>
          </p:cNvPr>
          <p:cNvPicPr/>
          <p:nvPr/>
        </p:nvPicPr>
        <p:blipFill>
          <a:blip r:embed="rId4"/>
          <a:stretch>
            <a:fillRect/>
          </a:stretch>
        </p:blipFill>
        <p:spPr>
          <a:xfrm>
            <a:off x="1453513" y="3632848"/>
            <a:ext cx="8868205" cy="1092902"/>
          </a:xfrm>
          <a:prstGeom prst="rect">
            <a:avLst/>
          </a:prstGeom>
        </p:spPr>
      </p:pic>
      <p:sp>
        <p:nvSpPr>
          <p:cNvPr id="18" name="TextBox 17">
            <a:extLst>
              <a:ext uri="{FF2B5EF4-FFF2-40B4-BE49-F238E27FC236}">
                <a16:creationId xmlns:a16="http://schemas.microsoft.com/office/drawing/2014/main" id="{C0219D88-4DD4-4C36-989F-3E46A52DD2E6}"/>
              </a:ext>
            </a:extLst>
          </p:cNvPr>
          <p:cNvSpPr txBox="1"/>
          <p:nvPr/>
        </p:nvSpPr>
        <p:spPr>
          <a:xfrm>
            <a:off x="669912" y="3270971"/>
            <a:ext cx="10850565" cy="430887"/>
          </a:xfrm>
          <a:prstGeom prst="rect">
            <a:avLst/>
          </a:prstGeom>
          <a:noFill/>
        </p:spPr>
        <p:txBody>
          <a:bodyPr wrap="square">
            <a:spAutoFit/>
          </a:bodyPr>
          <a:lstStyle/>
          <a:p>
            <a:r>
              <a:rPr lang="mn-MN" sz="2200" dirty="0">
                <a:latin typeface="Segoe UI" panose="020B0502040204020203" pitchFamily="34" charset="0"/>
                <a:ea typeface="Calibri" panose="020F0502020204030204" pitchFamily="34" charset="0"/>
                <a:cs typeface="Segoe UI" panose="020B0502040204020203" pitchFamily="34" charset="0"/>
              </a:rPr>
              <a:t>1. К программын семантик тайлбар:</a:t>
            </a:r>
            <a:endParaRPr lang="en-US" sz="2200" dirty="0"/>
          </a:p>
        </p:txBody>
      </p:sp>
      <p:pic>
        <p:nvPicPr>
          <p:cNvPr id="19" name="Picture 18">
            <a:extLst>
              <a:ext uri="{FF2B5EF4-FFF2-40B4-BE49-F238E27FC236}">
                <a16:creationId xmlns:a16="http://schemas.microsoft.com/office/drawing/2014/main" id="{903CCFC0-9DA5-40B8-A8B9-F52ED5E988A9}"/>
              </a:ext>
            </a:extLst>
          </p:cNvPr>
          <p:cNvPicPr/>
          <p:nvPr/>
        </p:nvPicPr>
        <p:blipFill>
          <a:blip r:embed="rId5">
            <a:extLst>
              <a:ext uri="{28A0092B-C50C-407E-A947-70E740481C1C}">
                <a14:useLocalDpi xmlns:a14="http://schemas.microsoft.com/office/drawing/2010/main" val="0"/>
              </a:ext>
            </a:extLst>
          </a:blip>
          <a:srcRect/>
          <a:stretch/>
        </p:blipFill>
        <p:spPr>
          <a:xfrm>
            <a:off x="1590218" y="5241788"/>
            <a:ext cx="8594794" cy="1092902"/>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6E32440-2BFB-46AA-92FE-D780EFDDD420}"/>
                  </a:ext>
                </a:extLst>
              </p:cNvPr>
              <p:cNvSpPr txBox="1"/>
              <p:nvPr/>
            </p:nvSpPr>
            <p:spPr>
              <a:xfrm>
                <a:off x="669912" y="4879398"/>
                <a:ext cx="10850565" cy="430887"/>
              </a:xfrm>
              <a:prstGeom prst="rect">
                <a:avLst/>
              </a:prstGeom>
              <a:noFill/>
            </p:spPr>
            <p:txBody>
              <a:bodyPr wrap="square">
                <a:spAutoFit/>
              </a:bodyPr>
              <a:lstStyle/>
              <a:p>
                <a:r>
                  <a:rPr lang="mn-MN" sz="2200" dirty="0">
                    <a:latin typeface="Segoe UI" panose="020B0502040204020203" pitchFamily="34" charset="0"/>
                    <a:ea typeface="Calibri" panose="020F0502020204030204" pitchFamily="34" charset="0"/>
                    <a:cs typeface="Segoe UI" panose="020B0502040204020203" pitchFamily="34" charset="0"/>
                  </a:rPr>
                  <a:t>2. К программын семантик тайлбар</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Оролт нь </a:t>
                </a:r>
                <a14:m>
                  <m:oMath xmlns:m="http://schemas.openxmlformats.org/officeDocument/2006/math">
                    <m:r>
                      <a:rPr lang="en-US" sz="2200" b="0" i="1" dirty="0" smtClean="0">
                        <a:latin typeface="Cambria Math" panose="02040503050406030204" pitchFamily="18" charset="0"/>
                        <a:ea typeface="Calibri" panose="020F0502020204030204" pitchFamily="34" charset="0"/>
                        <a:cs typeface="Segoe UI" panose="020B0502040204020203" pitchFamily="34" charset="0"/>
                      </a:rPr>
                      <m:t>𝐾</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өөрөө байх үед</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a:t>
                </a:r>
                <a:endParaRPr lang="en-US" sz="2200" dirty="0"/>
              </a:p>
            </p:txBody>
          </p:sp>
        </mc:Choice>
        <mc:Fallback>
          <p:sp>
            <p:nvSpPr>
              <p:cNvPr id="20" name="TextBox 19">
                <a:extLst>
                  <a:ext uri="{FF2B5EF4-FFF2-40B4-BE49-F238E27FC236}">
                    <a16:creationId xmlns:a16="http://schemas.microsoft.com/office/drawing/2014/main" id="{16E32440-2BFB-46AA-92FE-D780EFDDD420}"/>
                  </a:ext>
                </a:extLst>
              </p:cNvPr>
              <p:cNvSpPr txBox="1">
                <a:spLocks noRot="1" noChangeAspect="1" noMove="1" noResize="1" noEditPoints="1" noAdjustHandles="1" noChangeArrowheads="1" noChangeShapeType="1" noTextEdit="1"/>
              </p:cNvSpPr>
              <p:nvPr/>
            </p:nvSpPr>
            <p:spPr>
              <a:xfrm>
                <a:off x="669912" y="4879398"/>
                <a:ext cx="10850565" cy="430887"/>
              </a:xfrm>
              <a:prstGeom prst="rect">
                <a:avLst/>
              </a:prstGeom>
              <a:blipFill>
                <a:blip r:embed="rId6"/>
                <a:stretch>
                  <a:fillRect l="-730" t="-7042" b="-295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9E9C374-0C81-4B7C-93D1-039863997F3C}"/>
                  </a:ext>
                </a:extLst>
              </p:cNvPr>
              <p:cNvSpPr txBox="1"/>
              <p:nvPr/>
            </p:nvSpPr>
            <p:spPr>
              <a:xfrm>
                <a:off x="669909" y="6333790"/>
                <a:ext cx="6097904" cy="430887"/>
              </a:xfrm>
              <a:prstGeom prst="rect">
                <a:avLst/>
              </a:prstGeom>
              <a:noFill/>
            </p:spPr>
            <p:txBody>
              <a:bodyPr wrap="square">
                <a:spAutoFit/>
              </a:bodyPr>
              <a:lstStyle/>
              <a:p>
                <a:r>
                  <a:rPr lang="mn-MN" sz="2200" b="1" dirty="0">
                    <a:effectLst/>
                    <a:latin typeface="Segoe UI" panose="020B0502040204020203" pitchFamily="34" charset="0"/>
                    <a:ea typeface="Calibri" panose="020F0502020204030204" pitchFamily="34" charset="0"/>
                    <a:cs typeface="Segoe UI" panose="020B0502040204020203" pitchFamily="34" charset="0"/>
                  </a:rPr>
                  <a:t>Тиймээс </a:t>
                </a:r>
                <a14:m>
                  <m:oMath xmlns:m="http://schemas.openxmlformats.org/officeDocument/2006/math">
                    <m:r>
                      <a:rPr lang="mn-MN" sz="2200" b="1" i="1" dirty="0" smtClean="0">
                        <a:effectLst/>
                        <a:latin typeface="Cambria Math" panose="02040503050406030204" pitchFamily="18" charset="0"/>
                        <a:ea typeface="Calibri" panose="020F0502020204030204" pitchFamily="34" charset="0"/>
                        <a:cs typeface="Segoe UI" panose="020B0502040204020203" pitchFamily="34" charset="0"/>
                      </a:rPr>
                      <m:t>𝑯</m:t>
                    </m:r>
                  </m:oMath>
                </a14:m>
                <a:r>
                  <a:rPr lang="mn-MN" sz="2200" b="1" dirty="0">
                    <a:effectLst/>
                    <a:latin typeface="Segoe UI" panose="020B0502040204020203" pitchFamily="34" charset="0"/>
                    <a:ea typeface="Calibri" panose="020F0502020204030204" pitchFamily="34" charset="0"/>
                    <a:cs typeface="Segoe UI" panose="020B0502040204020203" pitchFamily="34" charset="0"/>
                  </a:rPr>
                  <a:t> оршин байх боломжгүй</a:t>
                </a:r>
                <a:endParaRPr lang="en-US" sz="2200" b="1" dirty="0">
                  <a:latin typeface="Segoe UI" panose="020B0502040204020203" pitchFamily="34" charset="0"/>
                  <a:cs typeface="Segoe UI" panose="020B0502040204020203" pitchFamily="34" charset="0"/>
                </a:endParaRPr>
              </a:p>
            </p:txBody>
          </p:sp>
        </mc:Choice>
        <mc:Fallback>
          <p:sp>
            <p:nvSpPr>
              <p:cNvPr id="21" name="TextBox 20">
                <a:extLst>
                  <a:ext uri="{FF2B5EF4-FFF2-40B4-BE49-F238E27FC236}">
                    <a16:creationId xmlns:a16="http://schemas.microsoft.com/office/drawing/2014/main" id="{79E9C374-0C81-4B7C-93D1-039863997F3C}"/>
                  </a:ext>
                </a:extLst>
              </p:cNvPr>
              <p:cNvSpPr txBox="1">
                <a:spLocks noRot="1" noChangeAspect="1" noMove="1" noResize="1" noEditPoints="1" noAdjustHandles="1" noChangeArrowheads="1" noChangeShapeType="1" noTextEdit="1"/>
              </p:cNvSpPr>
              <p:nvPr/>
            </p:nvSpPr>
            <p:spPr>
              <a:xfrm>
                <a:off x="669909" y="6333790"/>
                <a:ext cx="6097904" cy="430887"/>
              </a:xfrm>
              <a:prstGeom prst="rect">
                <a:avLst/>
              </a:prstGeom>
              <a:blipFill>
                <a:blip r:embed="rId7"/>
                <a:stretch>
                  <a:fillRect l="-1300" t="-8451" b="-29577"/>
                </a:stretch>
              </a:blipFill>
            </p:spPr>
            <p:txBody>
              <a:bodyPr/>
              <a:lstStyle/>
              <a:p>
                <a:r>
                  <a:rPr lang="en-US">
                    <a:noFill/>
                  </a:rPr>
                  <a:t> </a:t>
                </a:r>
              </a:p>
            </p:txBody>
          </p:sp>
        </mc:Fallback>
      </mc:AlternateContent>
    </p:spTree>
    <p:extLst>
      <p:ext uri="{BB962C8B-B14F-4D97-AF65-F5344CB8AC3E}">
        <p14:creationId xmlns:p14="http://schemas.microsoft.com/office/powerpoint/2010/main" val="118218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773412" y="444279"/>
            <a:ext cx="77470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Үл шийдэгдэх асуудал</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28587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69913" y="444279"/>
            <a:ext cx="303540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ПРОГРАММЫН ЧАДВАР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2154232" y="3742563"/>
            <a:ext cx="2235233"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en-US" sz="2400" dirty="0">
                <a:solidFill>
                  <a:schemeClr val="bg1"/>
                </a:solidFill>
                <a:latin typeface="Segoe UI" panose="020B0502040204020203" pitchFamily="34" charset="0"/>
                <a:cs typeface="Segoe UI" panose="020B0502040204020203" pitchFamily="34" charset="0"/>
              </a:rPr>
              <a:t>Х</a:t>
            </a:r>
            <a:r>
              <a:rPr lang="mn-MN" sz="2400" dirty="0">
                <a:solidFill>
                  <a:schemeClr val="bg1"/>
                </a:solidFill>
                <a:latin typeface="Segoe UI" panose="020B0502040204020203" pitchFamily="34" charset="0"/>
                <a:cs typeface="Segoe UI" panose="020B0502040204020203" pitchFamily="34" charset="0"/>
              </a:rPr>
              <a:t>элзүй</a:t>
            </a:r>
            <a:r>
              <a:rPr lang="en-US" sz="2400" dirty="0">
                <a:solidFill>
                  <a:schemeClr val="bg1"/>
                </a:solidFill>
                <a:latin typeface="Segoe UI" panose="020B0502040204020203" pitchFamily="34" charset="0"/>
                <a:cs typeface="Segoe UI" panose="020B0502040204020203" pitchFamily="34" charset="0"/>
              </a:rPr>
              <a:t> (grammar)</a:t>
            </a:r>
          </a:p>
        </p:txBody>
      </p:sp>
      <p:sp>
        <p:nvSpPr>
          <p:cNvPr id="19" name="Rectangle 3">
            <a:extLst>
              <a:ext uri="{FF2B5EF4-FFF2-40B4-BE49-F238E27FC236}">
                <a16:creationId xmlns:a16="http://schemas.microsoft.com/office/drawing/2014/main" id="{43A2BFBC-E2F3-428C-AAEC-B1351606CD11}"/>
              </a:ext>
            </a:extLst>
          </p:cNvPr>
          <p:cNvSpPr txBox="1">
            <a:spLocks noChangeArrowheads="1"/>
          </p:cNvSpPr>
          <p:nvPr/>
        </p:nvSpPr>
        <p:spPr>
          <a:xfrm>
            <a:off x="4964578" y="3747018"/>
            <a:ext cx="2428875"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Семантик</a:t>
            </a:r>
            <a:r>
              <a:rPr lang="en-US" sz="2400" dirty="0">
                <a:solidFill>
                  <a:schemeClr val="bg1"/>
                </a:solidFill>
                <a:latin typeface="Segoe UI" panose="020B0502040204020203" pitchFamily="34" charset="0"/>
                <a:cs typeface="Segoe UI" panose="020B0502040204020203" pitchFamily="34" charset="0"/>
              </a:rPr>
              <a:t> (semantic)</a:t>
            </a:r>
            <a:endParaRPr lang="mn-MN" sz="2400" dirty="0">
              <a:solidFill>
                <a:schemeClr val="bg1"/>
              </a:solidFill>
              <a:latin typeface="Segoe UI" panose="020B0502040204020203" pitchFamily="34" charset="0"/>
              <a:cs typeface="Segoe UI" panose="020B0502040204020203" pitchFamily="34" charset="0"/>
            </a:endParaRP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6820CB6-D490-43B0-8C43-BC17AB6E6721}"/>
                  </a:ext>
                </a:extLst>
              </p:cNvPr>
              <p:cNvSpPr txBox="1"/>
              <p:nvPr/>
            </p:nvSpPr>
            <p:spPr>
              <a:xfrm>
                <a:off x="669913" y="2194559"/>
                <a:ext cx="10850570" cy="3631763"/>
              </a:xfrm>
              <a:prstGeom prst="rect">
                <a:avLst/>
              </a:prstGeom>
              <a:noFill/>
            </p:spPr>
            <p:txBody>
              <a:bodyPr wrap="square">
                <a:spAutoFit/>
              </a:bodyPr>
              <a:lstStyle/>
              <a:p>
                <a:pPr marL="342900" indent="-342900" algn="just">
                  <a:buFont typeface="Arial" panose="020B0604020202020204" pitchFamily="34" charset="0"/>
                  <a:buChar char="•"/>
                </a:pP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Segoe UI" panose="020B0502040204020203" pitchFamily="34" charset="0"/>
                      </a:rPr>
                      <m:t>𝐻</m:t>
                    </m:r>
                  </m:oMath>
                </a14:m>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нь өгөгдсөн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Segoe UI" panose="020B0502040204020203" pitchFamily="34" charset="0"/>
                      </a:rPr>
                      <m:t>𝐾</m:t>
                    </m:r>
                  </m:oMath>
                </a14:m>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программыг тодорхойлохдоо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Segoe UI" panose="020B0502040204020203" pitchFamily="34" charset="0"/>
                      </a:rPr>
                      <m:t>𝐿</m:t>
                    </m:r>
                  </m:oMath>
                </a14:m>
                <a:r>
                  <a:rPr lang="en-US" sz="2400" dirty="0">
                    <a:effectLst/>
                    <a:latin typeface="Segoe UI" panose="020B0502040204020203" pitchFamily="34" charset="0"/>
                    <a:ea typeface="Calibri" panose="020F0502020204030204" pitchFamily="34" charset="0"/>
                    <a:cs typeface="Segoe UI" panose="020B0502040204020203" pitchFamily="34" charset="0"/>
                  </a:rPr>
                  <a:t>-</a:t>
                </a:r>
                <a:r>
                  <a:rPr lang="mn-MN" sz="2400" dirty="0">
                    <a:effectLst/>
                    <a:latin typeface="Segoe UI" panose="020B0502040204020203" pitchFamily="34" charset="0"/>
                    <a:ea typeface="Calibri" panose="020F0502020204030204" pitchFamily="34" charset="0"/>
                    <a:cs typeface="Segoe UI" panose="020B0502040204020203" pitchFamily="34" charset="0"/>
                  </a:rPr>
                  <a:t>г далд хэлбэрээр ашигласан. </a:t>
                </a:r>
                <a:r>
                  <a:rPr lang="en-US" sz="2400" dirty="0">
                    <a:effectLst/>
                    <a:latin typeface="Segoe UI" panose="020B0502040204020203" pitchFamily="34" charset="0"/>
                    <a:ea typeface="Calibri" panose="020F0502020204030204" pitchFamily="34" charset="0"/>
                    <a:cs typeface="Segoe UI" panose="020B0502040204020203" pitchFamily="34" charset="0"/>
                  </a:rPr>
                  <a:t>K-</a:t>
                </a:r>
                <a:r>
                  <a:rPr lang="mn-MN" sz="2400" dirty="0">
                    <a:effectLst/>
                    <a:latin typeface="Segoe UI" panose="020B0502040204020203" pitchFamily="34" charset="0"/>
                    <a:ea typeface="Calibri" panose="020F0502020204030204" pitchFamily="34" charset="0"/>
                    <a:cs typeface="Segoe UI" panose="020B0502040204020203" pitchFamily="34" charset="0"/>
                  </a:rPr>
                  <a:t>г бичихийн тулд дараах нөхцөлүүдийг хангасан байх ёстой.</a:t>
                </a:r>
              </a:p>
              <a:p>
                <a:pPr marL="914400" lvl="1" indent="-457200" algn="just">
                  <a:spcBef>
                    <a:spcPts val="600"/>
                  </a:spcBef>
                  <a:buFont typeface="+mj-lt"/>
                  <a:buAutoNum type="arabicPeriod"/>
                </a:pPr>
                <a14:m>
                  <m:oMath xmlns:m="http://schemas.openxmlformats.org/officeDocument/2006/math">
                    <m:r>
                      <a:rPr lang="en-US" sz="2200" i="1" dirty="0" smtClean="0">
                        <a:latin typeface="Cambria Math" panose="02040503050406030204" pitchFamily="18" charset="0"/>
                        <a:cs typeface="Segoe UI" panose="020B0502040204020203" pitchFamily="34" charset="0"/>
                      </a:rPr>
                      <m:t>𝐾</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ийн одорхойлолт дахь тохиолдлуудыг таних нөхцөл </a:t>
                </a:r>
                <a:r>
                  <a:rPr lang="en-US" sz="2200" dirty="0">
                    <a:latin typeface="Segoe UI" panose="020B0502040204020203" pitchFamily="34" charset="0"/>
                    <a:cs typeface="Segoe UI" panose="020B0502040204020203" pitchFamily="34" charset="0"/>
                  </a:rPr>
                  <a:t>L-</a:t>
                </a:r>
                <a:r>
                  <a:rPr lang="mn-MN" sz="2200" dirty="0">
                    <a:latin typeface="Segoe UI" panose="020B0502040204020203" pitchFamily="34" charset="0"/>
                    <a:cs typeface="Segoe UI" panose="020B0502040204020203" pitchFamily="34" charset="0"/>
                  </a:rPr>
                  <a:t>д байх ёстой;</a:t>
                </a:r>
              </a:p>
              <a:p>
                <a:pPr marL="914400" lvl="1" indent="-457200" algn="just">
                  <a:spcBef>
                    <a:spcPts val="600"/>
                  </a:spcBef>
                  <a:buFont typeface="+mj-lt"/>
                  <a:buAutoNum type="arabicPeriod"/>
                </a:pPr>
                <a14:m>
                  <m:oMath xmlns:m="http://schemas.openxmlformats.org/officeDocument/2006/math">
                    <m:r>
                      <a:rPr lang="en-US" sz="2200" i="1" dirty="0" smtClean="0">
                        <a:latin typeface="Cambria Math" panose="02040503050406030204" pitchFamily="18" charset="0"/>
                        <a:cs typeface="Segoe UI" panose="020B0502040204020203" pitchFamily="34" charset="0"/>
                      </a:rPr>
                      <m:t>𝐿</m:t>
                    </m:r>
                  </m:oMath>
                </a14:m>
                <a:r>
                  <a:rPr lang="mn-MN" sz="2200" dirty="0">
                    <a:latin typeface="Segoe UI" panose="020B0502040204020203" pitchFamily="34" charset="0"/>
                    <a:cs typeface="Segoe UI" panose="020B0502040204020203" pitchFamily="34" charset="0"/>
                  </a:rPr>
                  <a:t> хэлэнд зогсдоггүй функцийг тодорхойлох боломжтой байх ёстой (давталт эсвэл рекурсийн хэлбэрээр).</a:t>
                </a:r>
              </a:p>
              <a:p>
                <a:pPr marL="342900" indent="-342900" algn="just">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Нарийвчилсан түвшинд </a:t>
                </a:r>
                <a14:m>
                  <m:oMath xmlns:m="http://schemas.openxmlformats.org/officeDocument/2006/math">
                    <m:r>
                      <a:rPr lang="en-US" sz="2400" i="1" dirty="0" smtClean="0">
                        <a:latin typeface="Cambria Math" panose="02040503050406030204" pitchFamily="18" charset="0"/>
                        <a:cs typeface="Segoe UI" panose="020B0502040204020203" pitchFamily="34" charset="0"/>
                      </a:rPr>
                      <m:t>𝐿</m:t>
                    </m:r>
                  </m:oMath>
                </a14:m>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нь тийм ч онцгой биш. Ямар програмчлалын хэл эдгээр бүтцийг хангадаггүй байх вэ? Хэрэв хэл нь эдгээр бүтцийг хангах бол түүнийг </a:t>
                </a:r>
                <a14:m>
                  <m:oMath xmlns:m="http://schemas.openxmlformats.org/officeDocument/2006/math">
                    <m:r>
                      <a:rPr lang="en-US" sz="2400" i="1" dirty="0" smtClean="0">
                        <a:latin typeface="Cambria Math" panose="02040503050406030204" pitchFamily="18" charset="0"/>
                        <a:cs typeface="Segoe UI" panose="020B0502040204020203" pitchFamily="34" charset="0"/>
                      </a:rPr>
                      <m:t>𝐿</m:t>
                    </m:r>
                  </m:oMath>
                </a14:m>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оронд ашиглаж болох бөгөөд </a:t>
                </a:r>
                <a14:m>
                  <m:oMath xmlns:m="http://schemas.openxmlformats.org/officeDocument/2006/math">
                    <m:r>
                      <a:rPr lang="en-US" sz="2400" i="1" dirty="0" smtClean="0">
                        <a:latin typeface="Cambria Math" panose="02040503050406030204" pitchFamily="18" charset="0"/>
                        <a:cs typeface="Segoe UI" panose="020B0502040204020203" pitchFamily="34" charset="0"/>
                      </a:rPr>
                      <m:t>𝐻</m:t>
                    </m:r>
                  </m:oMath>
                </a14:m>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шиг програм нь ямар ч програмчлалын хэлэнд байхгүй гэдгийг харуулж байна.</a:t>
                </a:r>
                <a:endParaRPr lang="en-US" sz="2400" dirty="0">
                  <a:latin typeface="Segoe UI" panose="020B0502040204020203" pitchFamily="34" charset="0"/>
                  <a:cs typeface="Segoe UI" panose="020B0502040204020203" pitchFamily="34" charset="0"/>
                </a:endParaRPr>
              </a:p>
            </p:txBody>
          </p:sp>
        </mc:Choice>
        <mc:Fallback>
          <p:sp>
            <p:nvSpPr>
              <p:cNvPr id="37" name="TextBox 36">
                <a:extLst>
                  <a:ext uri="{FF2B5EF4-FFF2-40B4-BE49-F238E27FC236}">
                    <a16:creationId xmlns:a16="http://schemas.microsoft.com/office/drawing/2014/main" id="{86820CB6-D490-43B0-8C43-BC17AB6E6721}"/>
                  </a:ext>
                </a:extLst>
              </p:cNvPr>
              <p:cNvSpPr txBox="1">
                <a:spLocks noRot="1" noChangeAspect="1" noMove="1" noResize="1" noEditPoints="1" noAdjustHandles="1" noChangeArrowheads="1" noChangeShapeType="1" noTextEdit="1"/>
              </p:cNvSpPr>
              <p:nvPr/>
            </p:nvSpPr>
            <p:spPr>
              <a:xfrm>
                <a:off x="669913" y="2194559"/>
                <a:ext cx="10850570" cy="3631763"/>
              </a:xfrm>
              <a:prstGeom prst="rect">
                <a:avLst/>
              </a:prstGeom>
              <a:blipFill>
                <a:blip r:embed="rId3"/>
                <a:stretch>
                  <a:fillRect l="-787" t="-1174" r="-843" b="-3020"/>
                </a:stretch>
              </a:blipFill>
            </p:spPr>
            <p:txBody>
              <a:bodyPr/>
              <a:lstStyle/>
              <a:p>
                <a:r>
                  <a:rPr lang="en-US">
                    <a:noFill/>
                  </a:rPr>
                  <a:t> </a:t>
                </a:r>
              </a:p>
            </p:txBody>
          </p:sp>
        </mc:Fallback>
      </mc:AlternateContent>
      <p:sp>
        <p:nvSpPr>
          <p:cNvPr id="17" name="ïṩḻïďè">
            <a:extLst>
              <a:ext uri="{FF2B5EF4-FFF2-40B4-BE49-F238E27FC236}">
                <a16:creationId xmlns:a16="http://schemas.microsoft.com/office/drawing/2014/main" id="{5500E5F8-D726-4CF8-9A81-8070B7F8E681}"/>
              </a:ext>
            </a:extLst>
          </p:cNvPr>
          <p:cNvSpPr/>
          <p:nvPr/>
        </p:nvSpPr>
        <p:spPr bwMode="auto">
          <a:xfrm>
            <a:off x="669916" y="1129412"/>
            <a:ext cx="10850569" cy="1065147"/>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Хэрэв бид </a:t>
            </a:r>
            <a:r>
              <a:rPr lang="en-US" sz="2400" i="1" dirty="0">
                <a:latin typeface="Segoe UI" panose="020B0502040204020203" pitchFamily="34" charset="0"/>
                <a:cs typeface="Segoe UI" panose="020B0502040204020203" pitchFamily="34" charset="0"/>
              </a:rPr>
              <a:t>L </a:t>
            </a:r>
            <a:r>
              <a:rPr lang="mn-MN" sz="2400" i="1" dirty="0">
                <a:latin typeface="Segoe UI" panose="020B0502040204020203" pitchFamily="34" charset="0"/>
                <a:cs typeface="Segoe UI" panose="020B0502040204020203" pitchFamily="34" charset="0"/>
              </a:rPr>
              <a:t>хэлнээс өөр хэлийг авбал </a:t>
            </a:r>
            <a:r>
              <a:rPr lang="en-US" sz="2400" i="1" dirty="0">
                <a:latin typeface="Segoe UI" panose="020B0502040204020203" pitchFamily="34" charset="0"/>
                <a:cs typeface="Segoe UI" panose="020B0502040204020203" pitchFamily="34" charset="0"/>
              </a:rPr>
              <a:t>H </a:t>
            </a:r>
            <a:r>
              <a:rPr lang="mn-MN" sz="2400" i="1" dirty="0">
                <a:latin typeface="Segoe UI" panose="020B0502040204020203" pitchFamily="34" charset="0"/>
                <a:cs typeface="Segoe UI" panose="020B0502040204020203" pitchFamily="34" charset="0"/>
              </a:rPr>
              <a:t>программ нь зөрчил үүсгэхгүйгээр оршин байх боломжтой.</a:t>
            </a:r>
            <a:endParaRPr lang="mn-MN" sz="2400" b="1"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0261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736703" y="444279"/>
            <a:ext cx="478378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Стандарт загвар</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305195" y="444279"/>
            <a:ext cx="443150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ҮЛ ШИЙДЭГДЭХ АСУУДАЛ</a:t>
            </a:r>
          </a:p>
        </p:txBody>
      </p:sp>
      <p:sp>
        <p:nvSpPr>
          <p:cNvPr id="11" name="ïṩḻïďè">
            <a:extLst>
              <a:ext uri="{FF2B5EF4-FFF2-40B4-BE49-F238E27FC236}">
                <a16:creationId xmlns:a16="http://schemas.microsoft.com/office/drawing/2014/main" id="{E7D9C262-4073-449B-8916-13A23458B863}"/>
              </a:ext>
            </a:extLst>
          </p:cNvPr>
          <p:cNvSpPr/>
          <p:nvPr/>
        </p:nvSpPr>
        <p:spPr bwMode="auto">
          <a:xfrm>
            <a:off x="669913" y="444279"/>
            <a:ext cx="300634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 ПРОГРАММЫН ЧАДВАР</a:t>
            </a:r>
          </a:p>
        </p:txBody>
      </p:sp>
    </p:spTree>
    <p:extLst>
      <p:ext uri="{BB962C8B-B14F-4D97-AF65-F5344CB8AC3E}">
        <p14:creationId xmlns:p14="http://schemas.microsoft.com/office/powerpoint/2010/main" val="3026977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736703" y="444279"/>
            <a:ext cx="478378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Жишээ</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669914" y="1154430"/>
            <a:ext cx="10850570" cy="5354323"/>
          </a:xfrm>
          <a:prstGeom prst="rect">
            <a:avLst/>
          </a:prstGeom>
        </p:spPr>
        <p:txBody>
          <a:bodyPr vert="horz" lIns="91440" tIns="45720" rIns="91440" bIns="45720" rtlCol="0">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pPr>
            <a:r>
              <a:rPr lang="mn-MN" sz="2400" dirty="0">
                <a:latin typeface="Segoe UI" panose="020B0502040204020203" pitchFamily="34" charset="0"/>
                <a:cs typeface="Segoe UI" panose="020B0502040204020203" pitchFamily="34" charset="0"/>
              </a:rPr>
              <a:t>Шийдэлд нь зориулсан программ байдаг буюу шийдвэрлэх боломжтой асуудлууд нь бүх боломжит асуудлын өчүүхэн.</a:t>
            </a:r>
          </a:p>
          <a:p>
            <a:pPr algn="just">
              <a:spcBef>
                <a:spcPts val="1200"/>
              </a:spcBef>
            </a:pPr>
            <a:r>
              <a:rPr lang="mn-MN" sz="2400" dirty="0">
                <a:latin typeface="Segoe UI" panose="020B0502040204020203" pitchFamily="34" charset="0"/>
                <a:cs typeface="Segoe UI" panose="020B0502040204020203" pitchFamily="34" charset="0"/>
              </a:rPr>
              <a:t>Зогсоох асуудлын нэгэн адил асуудлыг шийдвэрлэх боломжгүй гэдэг нь дараах программ байхгүй гэсэн үг: </a:t>
            </a:r>
          </a:p>
          <a:p>
            <a:pPr lvl="1" algn="just">
              <a:spcBef>
                <a:spcPts val="1200"/>
              </a:spcBef>
            </a:pPr>
            <a:r>
              <a:rPr lang="mn-MN" sz="2200" dirty="0">
                <a:latin typeface="Segoe UI" panose="020B0502040204020203" pitchFamily="34" charset="0"/>
                <a:cs typeface="Segoe UI" panose="020B0502040204020203" pitchFamily="34" charset="0"/>
              </a:rPr>
              <a:t>(</a:t>
            </a:r>
            <a:r>
              <a:rPr lang="en-US" sz="2200" dirty="0" err="1">
                <a:latin typeface="Segoe UI" panose="020B0502040204020203" pitchFamily="34" charset="0"/>
                <a:cs typeface="Segoe UI" panose="020B0502040204020203" pitchFamily="34" charset="0"/>
              </a:rPr>
              <a:t>i</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дурын аргументууд авдаг; (</a:t>
            </a:r>
            <a:r>
              <a:rPr lang="en-US" sz="2200" dirty="0">
                <a:latin typeface="Segoe UI" panose="020B0502040204020203" pitchFamily="34" charset="0"/>
                <a:cs typeface="Segoe UI" panose="020B0502040204020203" pitchFamily="34" charset="0"/>
              </a:rPr>
              <a:t>ii) </a:t>
            </a:r>
            <a:r>
              <a:rPr lang="mn-MN" sz="2200" dirty="0">
                <a:latin typeface="Segoe UI" panose="020B0502040204020203" pitchFamily="34" charset="0"/>
                <a:cs typeface="Segoe UI" panose="020B0502040204020203" pitchFamily="34" charset="0"/>
              </a:rPr>
              <a:t>үргэлж зогсдог ба (</a:t>
            </a:r>
            <a:r>
              <a:rPr lang="en-US" sz="2200" dirty="0">
                <a:latin typeface="Segoe UI" panose="020B0502040204020203" pitchFamily="34" charset="0"/>
                <a:cs typeface="Segoe UI" panose="020B0502040204020203" pitchFamily="34" charset="0"/>
              </a:rPr>
              <a:t>iii) </a:t>
            </a:r>
            <a:r>
              <a:rPr lang="mn-MN" sz="2200" dirty="0">
                <a:latin typeface="Segoe UI" panose="020B0502040204020203" pitchFamily="34" charset="0"/>
                <a:cs typeface="Segoe UI" panose="020B0502040204020203" pitchFamily="34" charset="0"/>
              </a:rPr>
              <a:t>аль аргумент нь асуудлын шийдэл, аль нь биш болохыг тодорхойлдог. </a:t>
            </a:r>
          </a:p>
          <a:p>
            <a:pPr algn="just">
              <a:spcBef>
                <a:spcPts val="1200"/>
              </a:spcBef>
            </a:pPr>
            <a:r>
              <a:rPr lang="mn-MN" sz="2400" dirty="0">
                <a:latin typeface="Segoe UI" panose="020B0502040204020203" pitchFamily="34" charset="0"/>
                <a:cs typeface="Segoe UI" panose="020B0502040204020203" pitchFamily="34" charset="0"/>
              </a:rPr>
              <a:t>Зарим шийдэгдээгүй асуудлууд.</a:t>
            </a:r>
          </a:p>
          <a:p>
            <a:pPr lvl="1" algn="just">
              <a:spcBef>
                <a:spcPts val="1200"/>
              </a:spcBef>
            </a:pPr>
            <a:r>
              <a:rPr lang="mn-MN" sz="2200" dirty="0">
                <a:latin typeface="Segoe UI" panose="020B0502040204020203" pitchFamily="34" charset="0"/>
                <a:cs typeface="Segoe UI" panose="020B0502040204020203" pitchFamily="34" charset="0"/>
              </a:rPr>
              <a:t>Программ нь тогтмол функцийг тооцоолох эсэхийг тодорхойлох;</a:t>
            </a:r>
          </a:p>
          <a:p>
            <a:pPr lvl="1" algn="just">
              <a:spcBef>
                <a:spcPts val="1200"/>
              </a:spcBef>
            </a:pPr>
            <a:r>
              <a:rPr lang="mn-MN" sz="2200" dirty="0">
                <a:latin typeface="Segoe UI" panose="020B0502040204020203" pitchFamily="34" charset="0"/>
                <a:cs typeface="Segoe UI" panose="020B0502040204020203" pitchFamily="34" charset="0"/>
              </a:rPr>
              <a:t>Хоёр программ ижил функцийг тооцоолж байгаа эсэхийг тодорхойлох;</a:t>
            </a:r>
          </a:p>
          <a:p>
            <a:pPr lvl="1" algn="just">
              <a:spcBef>
                <a:spcPts val="1200"/>
              </a:spcBef>
            </a:pPr>
            <a:r>
              <a:rPr lang="mn-MN" sz="2200" dirty="0">
                <a:latin typeface="Segoe UI" panose="020B0502040204020203" pitchFamily="34" charset="0"/>
                <a:cs typeface="Segoe UI" panose="020B0502040204020203" pitchFamily="34" charset="0"/>
              </a:rPr>
              <a:t>Оролт бүр дээр программ зогсдог эсэхийг тодорхойлох;</a:t>
            </a:r>
          </a:p>
          <a:p>
            <a:pPr lvl="1" algn="just">
              <a:spcBef>
                <a:spcPts val="1200"/>
              </a:spcBef>
            </a:pPr>
            <a:r>
              <a:rPr lang="mn-MN" sz="2200" dirty="0">
                <a:latin typeface="Segoe UI" panose="020B0502040204020203" pitchFamily="34" charset="0"/>
                <a:cs typeface="Segoe UI" panose="020B0502040204020203" pitchFamily="34" charset="0"/>
              </a:rPr>
              <a:t>Программ нь оролт болгонд ялгарах эсэхийг тодорхойлох;</a:t>
            </a:r>
          </a:p>
          <a:p>
            <a:pPr lvl="1" algn="just">
              <a:spcBef>
                <a:spcPts val="1200"/>
              </a:spcBef>
            </a:pPr>
            <a:r>
              <a:rPr lang="mn-MN" sz="2200" dirty="0">
                <a:latin typeface="Segoe UI" panose="020B0502040204020203" pitchFamily="34" charset="0"/>
                <a:cs typeface="Segoe UI" panose="020B0502040204020203" pitchFamily="34" charset="0"/>
              </a:rPr>
              <a:t>Оролтоор өгсөн программыг биелэлтийн явцад алдаа гаргах эсэхийг тодорхойлох;</a:t>
            </a:r>
          </a:p>
          <a:p>
            <a:pPr lvl="1" algn="just">
              <a:spcBef>
                <a:spcPts val="1200"/>
              </a:spcBef>
            </a:pPr>
            <a:r>
              <a:rPr lang="mn-MN" sz="2200" dirty="0">
                <a:latin typeface="Segoe UI" panose="020B0502040204020203" pitchFamily="34" charset="0"/>
                <a:cs typeface="Segoe UI" panose="020B0502040204020203" pitchFamily="34" charset="0"/>
              </a:rPr>
              <a:t>Программыг гүйцэтгэх явцад алдаа гаргах эсэхийг тодорхойлох.</a:t>
            </a:r>
            <a:endParaRPr lang="en-US" sz="2200" dirty="0">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305195" y="444279"/>
            <a:ext cx="443150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ҮЛ ШИЙДЭГДЭХ АСУУДАЛ</a:t>
            </a:r>
          </a:p>
        </p:txBody>
      </p:sp>
      <p:sp>
        <p:nvSpPr>
          <p:cNvPr id="11" name="ïṩḻïďè">
            <a:extLst>
              <a:ext uri="{FF2B5EF4-FFF2-40B4-BE49-F238E27FC236}">
                <a16:creationId xmlns:a16="http://schemas.microsoft.com/office/drawing/2014/main" id="{E7D9C262-4073-449B-8916-13A23458B863}"/>
              </a:ext>
            </a:extLst>
          </p:cNvPr>
          <p:cNvSpPr/>
          <p:nvPr/>
        </p:nvSpPr>
        <p:spPr bwMode="auto">
          <a:xfrm>
            <a:off x="669913" y="444279"/>
            <a:ext cx="300634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 ПРОГРАММЫН ЧАДВАР</a:t>
            </a:r>
          </a:p>
        </p:txBody>
      </p:sp>
    </p:spTree>
    <p:extLst>
      <p:ext uri="{BB962C8B-B14F-4D97-AF65-F5344CB8AC3E}">
        <p14:creationId xmlns:p14="http://schemas.microsoft.com/office/powerpoint/2010/main" val="3501223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773412" y="444279"/>
            <a:ext cx="77470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Тооцоологдох байдлын формалчлал</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28587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69913" y="444279"/>
            <a:ext cx="303540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ПРОГРАММЫН ЧАДВАР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2154232" y="3742563"/>
            <a:ext cx="2235233"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en-US" sz="2400" dirty="0">
                <a:solidFill>
                  <a:schemeClr val="bg1"/>
                </a:solidFill>
                <a:latin typeface="Segoe UI" panose="020B0502040204020203" pitchFamily="34" charset="0"/>
                <a:cs typeface="Segoe UI" panose="020B0502040204020203" pitchFamily="34" charset="0"/>
              </a:rPr>
              <a:t>Х</a:t>
            </a:r>
            <a:r>
              <a:rPr lang="mn-MN" sz="2400" dirty="0">
                <a:solidFill>
                  <a:schemeClr val="bg1"/>
                </a:solidFill>
                <a:latin typeface="Segoe UI" panose="020B0502040204020203" pitchFamily="34" charset="0"/>
                <a:cs typeface="Segoe UI" panose="020B0502040204020203" pitchFamily="34" charset="0"/>
              </a:rPr>
              <a:t>элзүй</a:t>
            </a:r>
            <a:r>
              <a:rPr lang="en-US" sz="2400" dirty="0">
                <a:solidFill>
                  <a:schemeClr val="bg1"/>
                </a:solidFill>
                <a:latin typeface="Segoe UI" panose="020B0502040204020203" pitchFamily="34" charset="0"/>
                <a:cs typeface="Segoe UI" panose="020B0502040204020203" pitchFamily="34" charset="0"/>
              </a:rPr>
              <a:t> (grammar)</a:t>
            </a: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80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773412" y="444279"/>
            <a:ext cx="77470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Алгоритмаас Функц нь олон</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D3ED6E12-1869-4CC2-9A71-EC49F287A423}"/>
              </a:ext>
            </a:extLst>
          </p:cNvPr>
          <p:cNvSpPr/>
          <p:nvPr/>
        </p:nvSpPr>
        <p:spPr bwMode="auto">
          <a:xfrm>
            <a:off x="2285874"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743AA6C3-528D-4BF3-867E-654C3F5AE60D}"/>
              </a:ext>
            </a:extLst>
          </p:cNvPr>
          <p:cNvSpPr/>
          <p:nvPr/>
        </p:nvSpPr>
        <p:spPr bwMode="auto">
          <a:xfrm>
            <a:off x="669913" y="444279"/>
            <a:ext cx="3035406"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ПРОГРАММЫН ЧАДВАР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2154232" y="3742563"/>
            <a:ext cx="2235233"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en-US" sz="2400" dirty="0">
                <a:solidFill>
                  <a:schemeClr val="bg1"/>
                </a:solidFill>
                <a:latin typeface="Segoe UI" panose="020B0502040204020203" pitchFamily="34" charset="0"/>
                <a:cs typeface="Segoe UI" panose="020B0502040204020203" pitchFamily="34" charset="0"/>
              </a:rPr>
              <a:t>Х</a:t>
            </a:r>
            <a:r>
              <a:rPr lang="mn-MN" sz="2400" dirty="0">
                <a:solidFill>
                  <a:schemeClr val="bg1"/>
                </a:solidFill>
                <a:latin typeface="Segoe UI" panose="020B0502040204020203" pitchFamily="34" charset="0"/>
                <a:cs typeface="Segoe UI" panose="020B0502040204020203" pitchFamily="34" charset="0"/>
              </a:rPr>
              <a:t>элзүй</a:t>
            </a:r>
            <a:r>
              <a:rPr lang="en-US" sz="2400" dirty="0">
                <a:solidFill>
                  <a:schemeClr val="bg1"/>
                </a:solidFill>
                <a:latin typeface="Segoe UI" panose="020B0502040204020203" pitchFamily="34" charset="0"/>
                <a:cs typeface="Segoe UI" panose="020B0502040204020203" pitchFamily="34" charset="0"/>
              </a:rPr>
              <a:t> (grammar)</a:t>
            </a:r>
          </a:p>
        </p:txBody>
      </p:sp>
      <p:sp>
        <p:nvSpPr>
          <p:cNvPr id="19" name="Rectangle 3">
            <a:extLst>
              <a:ext uri="{FF2B5EF4-FFF2-40B4-BE49-F238E27FC236}">
                <a16:creationId xmlns:a16="http://schemas.microsoft.com/office/drawing/2014/main" id="{43A2BFBC-E2F3-428C-AAEC-B1351606CD11}"/>
              </a:ext>
            </a:extLst>
          </p:cNvPr>
          <p:cNvSpPr txBox="1">
            <a:spLocks noChangeArrowheads="1"/>
          </p:cNvSpPr>
          <p:nvPr/>
        </p:nvSpPr>
        <p:spPr>
          <a:xfrm>
            <a:off x="4964578" y="3747018"/>
            <a:ext cx="2428875"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Семантик</a:t>
            </a:r>
            <a:r>
              <a:rPr lang="en-US" sz="2400" dirty="0">
                <a:solidFill>
                  <a:schemeClr val="bg1"/>
                </a:solidFill>
                <a:latin typeface="Segoe UI" panose="020B0502040204020203" pitchFamily="34" charset="0"/>
                <a:cs typeface="Segoe UI" panose="020B0502040204020203" pitchFamily="34" charset="0"/>
              </a:rPr>
              <a:t> (semantic)</a:t>
            </a:r>
            <a:endParaRPr lang="mn-MN" sz="2400" dirty="0">
              <a:solidFill>
                <a:schemeClr val="bg1"/>
              </a:solidFill>
              <a:latin typeface="Segoe UI" panose="020B0502040204020203" pitchFamily="34" charset="0"/>
              <a:cs typeface="Segoe UI" panose="020B0502040204020203" pitchFamily="34" charset="0"/>
            </a:endParaRPr>
          </a:p>
        </p:txBody>
      </p:sp>
      <p:sp>
        <p:nvSpPr>
          <p:cNvPr id="20" name="Rectangle 3">
            <a:extLst>
              <a:ext uri="{FF2B5EF4-FFF2-40B4-BE49-F238E27FC236}">
                <a16:creationId xmlns:a16="http://schemas.microsoft.com/office/drawing/2014/main" id="{0D57B3C4-64E8-4D4A-9C0E-3F88D9ADB963}"/>
              </a:ext>
            </a:extLst>
          </p:cNvPr>
          <p:cNvSpPr txBox="1">
            <a:spLocks noChangeArrowheads="1"/>
          </p:cNvSpPr>
          <p:nvPr/>
        </p:nvSpPr>
        <p:spPr>
          <a:xfrm>
            <a:off x="7968566" y="3747018"/>
            <a:ext cx="2314574" cy="75713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dirty="0">
                <a:solidFill>
                  <a:schemeClr val="bg1"/>
                </a:solidFill>
                <a:latin typeface="Segoe UI" panose="020B0502040204020203" pitchFamily="34" charset="0"/>
                <a:cs typeface="Segoe UI" panose="020B0502040204020203" pitchFamily="34" charset="0"/>
              </a:rPr>
              <a:t>Прагматик</a:t>
            </a:r>
            <a:r>
              <a:rPr lang="en-US" sz="2400" dirty="0">
                <a:solidFill>
                  <a:schemeClr val="bg1"/>
                </a:solidFill>
                <a:latin typeface="Segoe UI" panose="020B0502040204020203" pitchFamily="34" charset="0"/>
                <a:cs typeface="Segoe UI" panose="020B0502040204020203" pitchFamily="34" charset="0"/>
              </a:rPr>
              <a:t> (pragmatic)</a:t>
            </a:r>
            <a:endParaRPr lang="mn-MN" sz="2400" dirty="0">
              <a:solidFill>
                <a:schemeClr val="bg1"/>
              </a:solidFill>
              <a:latin typeface="Segoe UI" panose="020B0502040204020203" pitchFamily="34" charset="0"/>
              <a:cs typeface="Segoe UI" panose="020B0502040204020203" pitchFamily="34" charset="0"/>
            </a:endParaRPr>
          </a:p>
        </p:txBody>
      </p:sp>
      <p:sp>
        <p:nvSpPr>
          <p:cNvPr id="27" name="Rectangle 3">
            <a:extLst>
              <a:ext uri="{FF2B5EF4-FFF2-40B4-BE49-F238E27FC236}">
                <a16:creationId xmlns:a16="http://schemas.microsoft.com/office/drawing/2014/main" id="{9ADD5E71-FD82-41B8-B50E-9F1ED2A05077}"/>
              </a:ext>
            </a:extLst>
          </p:cNvPr>
          <p:cNvSpPr txBox="1">
            <a:spLocks noChangeArrowheads="1"/>
          </p:cNvSpPr>
          <p:nvPr/>
        </p:nvSpPr>
        <p:spPr>
          <a:xfrm>
            <a:off x="1981200" y="1913349"/>
            <a:ext cx="2601907"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ХЭЛБЭР</a:t>
            </a:r>
            <a:endParaRPr lang="en-US" sz="2400" b="1" dirty="0">
              <a:solidFill>
                <a:schemeClr val="bg1"/>
              </a:solidFill>
              <a:latin typeface="Segoe UI" panose="020B0502040204020203" pitchFamily="34" charset="0"/>
              <a:cs typeface="Segoe UI" panose="020B0502040204020203" pitchFamily="34" charset="0"/>
            </a:endParaRPr>
          </a:p>
        </p:txBody>
      </p:sp>
      <p:sp>
        <p:nvSpPr>
          <p:cNvPr id="28" name="Rectangle 3">
            <a:extLst>
              <a:ext uri="{FF2B5EF4-FFF2-40B4-BE49-F238E27FC236}">
                <a16:creationId xmlns:a16="http://schemas.microsoft.com/office/drawing/2014/main" id="{5E2A89C0-D19A-4964-8CDA-98698AAF98DB}"/>
              </a:ext>
            </a:extLst>
          </p:cNvPr>
          <p:cNvSpPr txBox="1">
            <a:spLocks noChangeArrowheads="1"/>
          </p:cNvSpPr>
          <p:nvPr/>
        </p:nvSpPr>
        <p:spPr>
          <a:xfrm>
            <a:off x="4964579" y="1916822"/>
            <a:ext cx="24288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АГУУЛГА</a:t>
            </a:r>
          </a:p>
        </p:txBody>
      </p:sp>
      <p:sp>
        <p:nvSpPr>
          <p:cNvPr id="29" name="Rectangle 3">
            <a:extLst>
              <a:ext uri="{FF2B5EF4-FFF2-40B4-BE49-F238E27FC236}">
                <a16:creationId xmlns:a16="http://schemas.microsoft.com/office/drawing/2014/main" id="{21E88EFC-5471-4498-8A96-6180BB30ED86}"/>
              </a:ext>
            </a:extLst>
          </p:cNvPr>
          <p:cNvSpPr txBox="1">
            <a:spLocks noChangeArrowheads="1"/>
          </p:cNvSpPr>
          <p:nvPr/>
        </p:nvSpPr>
        <p:spPr>
          <a:xfrm>
            <a:off x="7968566" y="1913312"/>
            <a:ext cx="2314574" cy="424732"/>
          </a:xfrm>
          <a:prstGeom prst="rect">
            <a:avLst/>
          </a:prstGeom>
          <a:effectLst/>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200"/>
              </a:spcBef>
              <a:buNone/>
            </a:pPr>
            <a:r>
              <a:rPr lang="mn-MN" sz="2400" b="1" dirty="0">
                <a:solidFill>
                  <a:schemeClr val="bg1"/>
                </a:solidFill>
                <a:latin typeface="Segoe UI" panose="020B0502040204020203" pitchFamily="34" charset="0"/>
                <a:cs typeface="Segoe UI" panose="020B0502040204020203" pitchFamily="34" charset="0"/>
              </a:rPr>
              <a:t>ХЭРЭГЛЭЭ</a:t>
            </a:r>
            <a:endParaRPr lang="en-US"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688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320224-D6D6-48D0-AB4A-490C02DC0B41}"/>
              </a:ext>
            </a:extLst>
          </p:cNvPr>
          <p:cNvGrpSpPr/>
          <p:nvPr/>
        </p:nvGrpSpPr>
        <p:grpSpPr>
          <a:xfrm>
            <a:off x="335902" y="64482"/>
            <a:ext cx="11113168" cy="6729036"/>
            <a:chOff x="0" y="3"/>
            <a:chExt cx="11113168" cy="6729036"/>
          </a:xfrm>
        </p:grpSpPr>
        <p:pic>
          <p:nvPicPr>
            <p:cNvPr id="7" name="Picture 6">
              <a:extLst>
                <a:ext uri="{FF2B5EF4-FFF2-40B4-BE49-F238E27FC236}">
                  <a16:creationId xmlns:a16="http://schemas.microsoft.com/office/drawing/2014/main" id="{9AE4E276-F4DD-4850-9262-24BEFFCF8944}"/>
                </a:ext>
              </a:extLst>
            </p:cNvPr>
            <p:cNvPicPr/>
            <p:nvPr/>
          </p:nvPicPr>
          <p:blipFill rotWithShape="1">
            <a:blip r:embed="rId3"/>
            <a:srcRect b="37712"/>
            <a:stretch/>
          </p:blipFill>
          <p:spPr>
            <a:xfrm>
              <a:off x="0" y="3"/>
              <a:ext cx="6932642" cy="6729036"/>
            </a:xfrm>
            <a:prstGeom prst="rect">
              <a:avLst/>
            </a:prstGeom>
          </p:spPr>
        </p:pic>
        <p:pic>
          <p:nvPicPr>
            <p:cNvPr id="8" name="Picture 7">
              <a:extLst>
                <a:ext uri="{FF2B5EF4-FFF2-40B4-BE49-F238E27FC236}">
                  <a16:creationId xmlns:a16="http://schemas.microsoft.com/office/drawing/2014/main" id="{6CE526DF-03F3-4CA2-804B-9CD32E453D83}"/>
                </a:ext>
              </a:extLst>
            </p:cNvPr>
            <p:cNvPicPr/>
            <p:nvPr/>
          </p:nvPicPr>
          <p:blipFill rotWithShape="1">
            <a:blip r:embed="rId3"/>
            <a:srcRect l="59081" t="62807"/>
            <a:stretch/>
          </p:blipFill>
          <p:spPr>
            <a:xfrm>
              <a:off x="8389630" y="2871349"/>
              <a:ext cx="2723538" cy="3857690"/>
            </a:xfrm>
            <a:prstGeom prst="rect">
              <a:avLst/>
            </a:prstGeom>
          </p:spPr>
        </p:pic>
        <p:cxnSp>
          <p:nvCxnSpPr>
            <p:cNvPr id="3" name="Straight Connector 2">
              <a:extLst>
                <a:ext uri="{FF2B5EF4-FFF2-40B4-BE49-F238E27FC236}">
                  <a16:creationId xmlns:a16="http://schemas.microsoft.com/office/drawing/2014/main" id="{AA4EF858-00E3-4F24-A67D-E8DFFE3268A6}"/>
                </a:ext>
              </a:extLst>
            </p:cNvPr>
            <p:cNvCxnSpPr>
              <a:cxnSpLocks/>
            </p:cNvCxnSpPr>
            <p:nvPr/>
          </p:nvCxnSpPr>
          <p:spPr>
            <a:xfrm>
              <a:off x="5561045" y="6729039"/>
              <a:ext cx="2304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2F8966-8791-4CD5-A057-EDB8DEB38C26}"/>
                </a:ext>
              </a:extLst>
            </p:cNvPr>
            <p:cNvCxnSpPr>
              <a:cxnSpLocks/>
            </p:cNvCxnSpPr>
            <p:nvPr/>
          </p:nvCxnSpPr>
          <p:spPr>
            <a:xfrm flipV="1">
              <a:off x="7865566" y="2871346"/>
              <a:ext cx="1931077" cy="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3D36EB-F910-4F02-8925-81EEAAA8C044}"/>
                </a:ext>
              </a:extLst>
            </p:cNvPr>
            <p:cNvCxnSpPr>
              <a:cxnSpLocks/>
            </p:cNvCxnSpPr>
            <p:nvPr/>
          </p:nvCxnSpPr>
          <p:spPr>
            <a:xfrm>
              <a:off x="7865566" y="2871349"/>
              <a:ext cx="0" cy="3857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20" name="标题 1">
            <a:extLst>
              <a:ext uri="{FF2B5EF4-FFF2-40B4-BE49-F238E27FC236}">
                <a16:creationId xmlns:a16="http://schemas.microsoft.com/office/drawing/2014/main" id="{91BA9CE9-3B0D-4EE4-9B0C-736899581E40}"/>
              </a:ext>
            </a:extLst>
          </p:cNvPr>
          <p:cNvSpPr txBox="1">
            <a:spLocks/>
          </p:cNvSpPr>
          <p:nvPr/>
        </p:nvSpPr>
        <p:spPr>
          <a:xfrm>
            <a:off x="1200150" y="444279"/>
            <a:ext cx="1032033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chemeClr val="accent5">
                    <a:lumMod val="50000"/>
                  </a:schemeClr>
                </a:solidFill>
                <a:latin typeface="Segoe UI Light" panose="020B0502040204020203" pitchFamily="34" charset="0"/>
                <a:cs typeface="Segoe UI Light" panose="020B0502040204020203" pitchFamily="34" charset="0"/>
              </a:rPr>
              <a:t>Компилятор</a:t>
            </a:r>
          </a:p>
        </p:txBody>
      </p:sp>
      <p:sp>
        <p:nvSpPr>
          <p:cNvPr id="21" name="ïṩḻïďè">
            <a:extLst>
              <a:ext uri="{FF2B5EF4-FFF2-40B4-BE49-F238E27FC236}">
                <a16:creationId xmlns:a16="http://schemas.microsoft.com/office/drawing/2014/main" id="{23433A69-2413-4AF9-8722-4A1F2702FA27}"/>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2" name="ïṩḻïďè">
            <a:extLst>
              <a:ext uri="{FF2B5EF4-FFF2-40B4-BE49-F238E27FC236}">
                <a16:creationId xmlns:a16="http://schemas.microsoft.com/office/drawing/2014/main" id="{EE87DA95-D5FA-495F-A7D5-AD6E5C7412DC}"/>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cxnSp>
        <p:nvCxnSpPr>
          <p:cNvPr id="24" name="Straight Connector 23">
            <a:extLst>
              <a:ext uri="{FF2B5EF4-FFF2-40B4-BE49-F238E27FC236}">
                <a16:creationId xmlns:a16="http://schemas.microsoft.com/office/drawing/2014/main" id="{3BE11EC2-EF6B-4596-9B5F-492252374F0B}"/>
              </a:ext>
            </a:extLst>
          </p:cNvPr>
          <p:cNvCxnSpPr>
            <a:cxnSpLocks/>
          </p:cNvCxnSpPr>
          <p:nvPr/>
        </p:nvCxnSpPr>
        <p:spPr>
          <a:xfrm flipH="1">
            <a:off x="669917" y="1026367"/>
            <a:ext cx="39114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2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588F3E-EDE1-44C8-9608-337D117432EE}"/>
              </a:ext>
            </a:extLst>
          </p:cNvPr>
          <p:cNvPicPr/>
          <p:nvPr/>
        </p:nvPicPr>
        <p:blipFill rotWithShape="1">
          <a:blip r:embed="rId3"/>
          <a:srcRect l="62203" t="1519" r="1884" b="73992"/>
          <a:stretch/>
        </p:blipFill>
        <p:spPr>
          <a:xfrm>
            <a:off x="9526065" y="2329656"/>
            <a:ext cx="2489718" cy="26455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1E99D1-C32D-4E3F-B765-827B46FCF7F8}"/>
                  </a:ext>
                </a:extLst>
              </p:cNvPr>
              <p:cNvSpPr txBox="1"/>
              <p:nvPr/>
            </p:nvSpPr>
            <p:spPr>
              <a:xfrm>
                <a:off x="669916" y="1810139"/>
                <a:ext cx="10850568" cy="4416594"/>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a:t>
                </a:r>
                <a:r>
                  <a:rPr lang="mn-MN" sz="2400" dirty="0">
                    <a:effectLst/>
                    <a:latin typeface="Segoe UI" panose="020B0502040204020203" pitchFamily="34" charset="0"/>
                    <a:ea typeface="Calibri" panose="020F0502020204030204" pitchFamily="34" charset="0"/>
                    <a:cs typeface="Segoe UI" panose="020B0502040204020203" pitchFamily="34" charset="0"/>
                  </a:rPr>
                  <a:t>ролтыг нэг удаа </a:t>
                </a:r>
                <a:r>
                  <a:rPr lang="mn-MN" sz="2400" i="1" dirty="0">
                    <a:effectLst/>
                    <a:latin typeface="Segoe UI" panose="020B0502040204020203" pitchFamily="34" charset="0"/>
                    <a:ea typeface="Calibri" panose="020F0502020204030204" pitchFamily="34" charset="0"/>
                    <a:cs typeface="Segoe UI" panose="020B0502040204020203" pitchFamily="34" charset="0"/>
                  </a:rPr>
                  <a:t>зүүн-баруун</a:t>
                </a:r>
                <a:r>
                  <a:rPr lang="mn-MN" sz="2400" dirty="0">
                    <a:effectLst/>
                    <a:latin typeface="Segoe UI" panose="020B0502040204020203" pitchFamily="34" charset="0"/>
                    <a:ea typeface="Calibri" panose="020F0502020204030204" pitchFamily="34" charset="0"/>
                    <a:cs typeface="Segoe UI" panose="020B0502040204020203" pitchFamily="34" charset="0"/>
                  </a:rPr>
                  <a:t> скан хийж токенуудыг танина. </a:t>
                </a:r>
              </a:p>
              <a:p>
                <a:pPr marL="800100" lvl="1" indent="-342900" algn="just">
                  <a:spcBef>
                    <a:spcPts val="600"/>
                  </a:spcBef>
                  <a:buFont typeface="Arial" panose="020B0604020202020204" pitchFamily="34" charset="0"/>
                  <a:buChar char="•"/>
                </a:pPr>
                <a14:m>
                  <m:oMath xmlns:m="http://schemas.openxmlformats.org/officeDocument/2006/math">
                    <m:r>
                      <a:rPr lang="en-US" sz="2200" i="1" dirty="0" smtClean="0">
                        <a:effectLst/>
                        <a:latin typeface="Cambria Math" panose="02040503050406030204" pitchFamily="18" charset="0"/>
                        <a:ea typeface="Calibri" panose="020F0502020204030204" pitchFamily="34" charset="0"/>
                        <a:cs typeface="Segoe UI" panose="020B0502040204020203" pitchFamily="34" charset="0"/>
                      </a:rPr>
                      <m:t>𝑥</m:t>
                    </m:r>
                    <m:r>
                      <a:rPr lang="en-US" sz="2200" i="1" dirty="0" smtClean="0">
                        <a:effectLst/>
                        <a:latin typeface="Cambria Math" panose="02040503050406030204" pitchFamily="18" charset="0"/>
                        <a:ea typeface="Calibri" panose="020F0502020204030204" pitchFamily="34" charset="0"/>
                        <a:cs typeface="Segoe UI" panose="020B0502040204020203" pitchFamily="34" charset="0"/>
                      </a:rPr>
                      <m:t>=1+</m:t>
                    </m:r>
                    <m:r>
                      <m:rPr>
                        <m:sty m:val="p"/>
                      </m:rPr>
                      <a:rPr lang="en-US" sz="2200" i="0" dirty="0" smtClean="0">
                        <a:effectLst/>
                        <a:latin typeface="Cambria Math" panose="02040503050406030204" pitchFamily="18" charset="0"/>
                        <a:ea typeface="Calibri" panose="020F0502020204030204" pitchFamily="34" charset="0"/>
                        <a:cs typeface="Segoe UI" panose="020B0502040204020203" pitchFamily="34" charset="0"/>
                      </a:rPr>
                      <m:t>foo</m:t>
                    </m:r>
                    <m:r>
                      <a:rPr lang="en-US" sz="2200" b="0" i="1" dirty="0" smtClean="0">
                        <a:effectLst/>
                        <a:latin typeface="Cambria Math" panose="02040503050406030204" pitchFamily="18" charset="0"/>
                        <a:ea typeface="Calibri" panose="020F0502020204030204" pitchFamily="34" charset="0"/>
                        <a:cs typeface="Segoe UI" panose="020B0502040204020203" pitchFamily="34" charset="0"/>
                      </a:rPr>
                      <m:t>++;</m:t>
                    </m:r>
                  </m:oMath>
                </a14:m>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7 токен. </a:t>
                </a:r>
                <a:r>
                  <a:rPr lang="en-US" sz="2200" dirty="0">
                    <a:effectLst/>
                    <a:latin typeface="Segoe UI" panose="020B0502040204020203" pitchFamily="34" charset="0"/>
                    <a:ea typeface="Calibri" panose="020F0502020204030204" pitchFamily="34" charset="0"/>
                    <a:cs typeface="Segoe UI" panose="020B0502040204020203" pitchFamily="34" charset="0"/>
                  </a:rPr>
                  <a:t>C</a:t>
                </a:r>
                <a:r>
                  <a:rPr lang="mn-MN" sz="2200" dirty="0">
                    <a:effectLst/>
                    <a:latin typeface="Segoe UI" panose="020B0502040204020203" pitchFamily="34" charset="0"/>
                    <a:ea typeface="Calibri" panose="020F0502020204030204" pitchFamily="34" charset="0"/>
                    <a:cs typeface="Segoe UI" panose="020B0502040204020203" pitchFamily="34" charset="0"/>
                  </a:rPr>
                  <a:t>/</a:t>
                </a:r>
                <a:r>
                  <a:rPr lang="en-US" sz="2200" dirty="0">
                    <a:effectLst/>
                    <a:latin typeface="Segoe UI" panose="020B0502040204020203" pitchFamily="34" charset="0"/>
                    <a:ea typeface="Calibri" panose="020F0502020204030204" pitchFamily="34" charset="0"/>
                    <a:cs typeface="Segoe UI" panose="020B0502040204020203" pitchFamily="34" charset="0"/>
                  </a:rPr>
                  <a:t>Java lexical analyzer)</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Тусгай үгс (</a:t>
                </a:r>
                <a:r>
                  <a:rPr lang="en-US" sz="2200" dirty="0">
                    <a:effectLst/>
                    <a:latin typeface="Bahnschrift" panose="020B0502040204020203" pitchFamily="34" charset="0"/>
                    <a:ea typeface="Calibri" panose="020F0502020204030204" pitchFamily="34" charset="0"/>
                    <a:cs typeface="Segoe UI" panose="020B0502040204020203" pitchFamily="34" charset="0"/>
                  </a:rPr>
                  <a:t>for, if, else </a:t>
                </a:r>
                <a:r>
                  <a:rPr lang="mn-MN" sz="2200" dirty="0">
                    <a:effectLst/>
                    <a:latin typeface="Segoe UI" panose="020B0502040204020203" pitchFamily="34" charset="0"/>
                    <a:ea typeface="Calibri" panose="020F0502020204030204" pitchFamily="34" charset="0"/>
                    <a:cs typeface="Segoe UI" panose="020B0502040204020203" pitchFamily="34" charset="0"/>
                  </a:rPr>
                  <a:t>г.м), оператор, хаалт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mn-MN" sz="2200" dirty="0">
                    <a:effectLst/>
                    <a:latin typeface="Segoe UI" panose="020B0502040204020203" pitchFamily="34" charset="0"/>
                    <a:ea typeface="Calibri" panose="020F0502020204030204" pitchFamily="34" charset="0"/>
                    <a:cs typeface="Segoe UI" panose="020B0502040204020203" pitchFamily="34" charset="0"/>
                  </a:rPr>
                  <a:t>, догол мөр...)</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Токен дарааллыг хараахан шалгаагүй</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Регуляр хэлзүй </a:t>
                </a:r>
                <a:r>
                  <a:rPr lang="en-US" sz="2400" dirty="0">
                    <a:effectLst/>
                    <a:latin typeface="Segoe UI" panose="020B0502040204020203" pitchFamily="34" charset="0"/>
                    <a:ea typeface="Calibri" panose="020F0502020204030204" pitchFamily="34" charset="0"/>
                    <a:cs typeface="Segoe UI" panose="020B0502040204020203" pitchFamily="34" charset="0"/>
                  </a:rPr>
                  <a:t>(</a:t>
                </a:r>
                <a:r>
                  <a:rPr lang="mn-MN" sz="2400" dirty="0">
                    <a:effectLst/>
                    <a:latin typeface="Segoe UI" panose="020B0502040204020203" pitchFamily="34" charset="0"/>
                    <a:ea typeface="Calibri" panose="020F0502020204030204" pitchFamily="34" charset="0"/>
                    <a:cs typeface="Segoe UI" panose="020B0502040204020203" pitchFamily="34" charset="0"/>
                  </a:rPr>
                  <a:t>Үүсгэгч</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хэлзүйн</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анги</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г</a:t>
                </a:r>
                <a:r>
                  <a:rPr lang="en-US"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ашигладаг</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i="1" dirty="0">
                    <a:latin typeface="Segoe UI" panose="020B0502040204020203" pitchFamily="34" charset="0"/>
                    <a:ea typeface="Calibri" panose="020F0502020204030204" pitchFamily="34" charset="0"/>
                    <a:cs typeface="Segoe UI" panose="020B0502040204020203" pitchFamily="34" charset="0"/>
                  </a:rPr>
                  <a:t>Гаралтын дүрэм:</a:t>
                </a:r>
                <a:r>
                  <a:rPr lang="mn-MN" sz="22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𝐴</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a:rPr lang="en-US" sz="2200" i="1" dirty="0" err="1" smtClean="0">
                        <a:latin typeface="Cambria Math" panose="02040503050406030204" pitchFamily="18" charset="0"/>
                        <a:ea typeface="Calibri" panose="020F0502020204030204" pitchFamily="34" charset="0"/>
                        <a:cs typeface="Segoe UI" panose="020B0502040204020203" pitchFamily="34" charset="0"/>
                      </a:rPr>
                      <m:t>𝑏𝐵</m:t>
                    </m:r>
                    <m:r>
                      <a:rPr lang="en-US" sz="2200" i="1" dirty="0" smtClean="0">
                        <a:latin typeface="Cambria Math" panose="02040503050406030204" pitchFamily="18" charset="0"/>
                        <a:ea typeface="Calibri" panose="020F0502020204030204" pitchFamily="34" charset="0"/>
                        <a:cs typeface="Segoe UI" panose="020B0502040204020203" pitchFamily="34" charset="0"/>
                      </a:rPr>
                      <m:t>; </m:t>
                    </m:r>
                    <m:r>
                      <a:rPr lang="en-US" sz="2200" i="1" dirty="0" smtClean="0">
                        <a:latin typeface="Cambria Math" panose="02040503050406030204" pitchFamily="18" charset="0"/>
                        <a:ea typeface="Calibri" panose="020F0502020204030204" pitchFamily="34" charset="0"/>
                        <a:cs typeface="Segoe UI" panose="020B0502040204020203" pitchFamily="34" charset="0"/>
                      </a:rPr>
                      <m:t>𝐴</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a:rPr lang="en-US" sz="2200" i="1" dirty="0" smtClean="0">
                        <a:latin typeface="Cambria Math" panose="02040503050406030204" pitchFamily="18" charset="0"/>
                        <a:ea typeface="Calibri" panose="020F0502020204030204" pitchFamily="34" charset="0"/>
                        <a:cs typeface="Segoe UI" panose="020B0502040204020203" pitchFamily="34" charset="0"/>
                      </a:rPr>
                      <m:t>𝐵</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a:rPr lang="en-US" sz="2200" i="1" dirty="0" smtClean="0">
                        <a:latin typeface="Cambria Math" panose="02040503050406030204" pitchFamily="18" charset="0"/>
                        <a:ea typeface="Calibri" panose="020F0502020204030204" pitchFamily="34" charset="0"/>
                        <a:cs typeface="Segoe UI" panose="020B0502040204020203" pitchFamily="34" charset="0"/>
                      </a:rPr>
                      <m:t>𝑁𝑇</m:t>
                    </m:r>
                    <m:r>
                      <a:rPr lang="en-US" sz="2200" i="1" dirty="0" smtClean="0">
                        <a:latin typeface="Cambria Math" panose="02040503050406030204" pitchFamily="18" charset="0"/>
                        <a:ea typeface="Calibri" panose="020F0502020204030204" pitchFamily="34" charset="0"/>
                        <a:cs typeface="Segoe UI" panose="020B0502040204020203" pitchFamily="34" charset="0"/>
                      </a:rPr>
                      <m:t>, </m:t>
                    </m:r>
                    <m:r>
                      <a:rPr lang="en-US" sz="2200" i="1" dirty="0" smtClean="0">
                        <a:latin typeface="Cambria Math" panose="02040503050406030204" pitchFamily="18" charset="0"/>
                        <a:ea typeface="Calibri" panose="020F0502020204030204" pitchFamily="34" charset="0"/>
                        <a:cs typeface="Segoe UI" panose="020B0502040204020203" pitchFamily="34" charset="0"/>
                      </a:rPr>
                      <m:t>𝑏</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m:rPr>
                        <m:sty m:val="p"/>
                      </m:rPr>
                      <a:rPr lang="en-US" sz="2200" i="1" dirty="0" err="1" smtClean="0">
                        <a:latin typeface="Cambria Math" panose="02040503050406030204" pitchFamily="18" charset="0"/>
                        <a:ea typeface="Calibri" panose="020F0502020204030204" pitchFamily="34" charset="0"/>
                        <a:cs typeface="Segoe UI" panose="020B0502040204020203" pitchFamily="34" charset="0"/>
                      </a:rPr>
                      <m:t>T</m:t>
                    </m:r>
                  </m:oMath>
                </a14:m>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Тэмдэгтүүдийг тоолох, хаалтны тэнцвэрийг хянах боломжгүй, </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Тайлбар толь (</a:t>
                </a:r>
                <a:r>
                  <a:rPr lang="en-US" sz="2400" dirty="0">
                    <a:effectLst/>
                    <a:latin typeface="Segoe UI" panose="020B0502040204020203" pitchFamily="34" charset="0"/>
                    <a:ea typeface="Calibri" panose="020F0502020204030204" pitchFamily="34" charset="0"/>
                    <a:cs typeface="Segoe UI" panose="020B0502040204020203" pitchFamily="34" charset="0"/>
                  </a:rPr>
                  <a:t>lexicon) </a:t>
                </a:r>
                <a:r>
                  <a:rPr lang="mn-MN" sz="2400" dirty="0">
                    <a:effectLst/>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энгийн</a:t>
                </a:r>
                <a:r>
                  <a:rPr lang="mn-MN" sz="2400" dirty="0">
                    <a:effectLst/>
                    <a:latin typeface="Segoe UI" panose="020B0502040204020203" pitchFamily="34" charset="0"/>
                    <a:ea typeface="Calibri" panose="020F0502020204030204" pitchFamily="34" charset="0"/>
                    <a:cs typeface="Segoe UI" panose="020B0502040204020203" pitchFamily="34" charset="0"/>
                  </a:rPr>
                  <a:t> жагсаалт </a:t>
                </a:r>
                <a:r>
                  <a:rPr lang="en-US" sz="2400" dirty="0">
                    <a:effectLst/>
                    <a:latin typeface="Segoe UI" panose="020B0502040204020203" pitchFamily="34" charset="0"/>
                    <a:ea typeface="Calibri" panose="020F0502020204030204" pitchFamily="34" charset="0"/>
                    <a:cs typeface="Segoe UI" panose="020B0502040204020203" pitchFamily="34" charset="0"/>
                  </a:rPr>
                  <a:t>(</a:t>
                </a:r>
                <a:r>
                  <a:rPr lang="mn-MN" sz="2400" dirty="0">
                    <a:effectLst/>
                    <a:latin typeface="Segoe UI" panose="020B0502040204020203" pitchFamily="34" charset="0"/>
                    <a:ea typeface="Calibri" panose="020F0502020204030204" pitchFamily="34" charset="0"/>
                    <a:cs typeface="Segoe UI" panose="020B0502040204020203" pitchFamily="34" charset="0"/>
                  </a:rPr>
                  <a:t>ердийн толь бичиг</a:t>
                </a:r>
                <a:r>
                  <a:rPr lang="en-US" sz="2400" dirty="0">
                    <a:effectLst/>
                    <a:latin typeface="Segoe UI" panose="020B0502040204020203" pitchFamily="34" charset="0"/>
                    <a:ea typeface="Calibri" panose="020F0502020204030204" pitchFamily="34" charset="0"/>
                    <a:cs typeface="Segoe UI" panose="020B0502040204020203" pitchFamily="34" charset="0"/>
                  </a:rPr>
                  <a:t>)</a:t>
                </a:r>
                <a:r>
                  <a:rPr lang="mn-MN" sz="2400" dirty="0">
                    <a:effectLst/>
                    <a:latin typeface="Segoe UI" panose="020B0502040204020203" pitchFamily="34" charset="0"/>
                    <a:ea typeface="Calibri" panose="020F0502020204030204" pitchFamily="34" charset="0"/>
                    <a:cs typeface="Segoe UI" panose="020B0502040204020203" pitchFamily="34" charset="0"/>
                  </a:rPr>
                  <a:t> хангалтгүй</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Элементийг </a:t>
                </a:r>
                <a:r>
                  <a:rPr lang="mn-MN" sz="2200" dirty="0">
                    <a:latin typeface="Segoe UI" panose="020B0502040204020203" pitchFamily="34" charset="0"/>
                    <a:ea typeface="Calibri" panose="020F0502020204030204" pitchFamily="34" charset="0"/>
                    <a:cs typeface="Segoe UI" panose="020B0502040204020203" pitchFamily="34" charset="0"/>
                  </a:rPr>
                  <a:t>нь </a:t>
                </a:r>
                <a:r>
                  <a:rPr lang="mn-MN" sz="2200" dirty="0">
                    <a:effectLst/>
                    <a:latin typeface="Segoe UI" panose="020B0502040204020203" pitchFamily="34" charset="0"/>
                    <a:ea typeface="Calibri" panose="020F0502020204030204" pitchFamily="34" charset="0"/>
                    <a:cs typeface="Segoe UI" panose="020B0502040204020203" pitchFamily="34" charset="0"/>
                  </a:rPr>
                  <a:t>үр ашигтайгаар таних </a:t>
                </a:r>
              </a:p>
              <a:p>
                <a:pPr marL="800100" lvl="1" indent="-342900" algn="just">
                  <a:spcBef>
                    <a:spcPts val="600"/>
                  </a:spcBef>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Байгалийн хэлнийхтэй адилгүй, хязгааргүй элементтэй байх боломжтой</a:t>
                </a:r>
              </a:p>
            </p:txBody>
          </p:sp>
        </mc:Choice>
        <mc:Fallback xmlns="">
          <p:sp>
            <p:nvSpPr>
              <p:cNvPr id="6" name="TextBox 5">
                <a:extLst>
                  <a:ext uri="{FF2B5EF4-FFF2-40B4-BE49-F238E27FC236}">
                    <a16:creationId xmlns:a16="http://schemas.microsoft.com/office/drawing/2014/main" id="{501E99D1-C32D-4E3F-B765-827B46FCF7F8}"/>
                  </a:ext>
                </a:extLst>
              </p:cNvPr>
              <p:cNvSpPr txBox="1">
                <a:spLocks noRot="1" noChangeAspect="1" noMove="1" noResize="1" noEditPoints="1" noAdjustHandles="1" noChangeArrowheads="1" noChangeShapeType="1" noTextEdit="1"/>
              </p:cNvSpPr>
              <p:nvPr/>
            </p:nvSpPr>
            <p:spPr>
              <a:xfrm>
                <a:off x="669916" y="1810139"/>
                <a:ext cx="10850568" cy="4416594"/>
              </a:xfrm>
              <a:prstGeom prst="rect">
                <a:avLst/>
              </a:prstGeom>
              <a:blipFill>
                <a:blip r:embed="rId4"/>
                <a:stretch>
                  <a:fillRect l="-787" t="-967" b="-1934"/>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6DD481CA-8222-43C9-9858-23605170F599}"/>
              </a:ext>
            </a:extLst>
          </p:cNvPr>
          <p:cNvPicPr/>
          <p:nvPr/>
        </p:nvPicPr>
        <p:blipFill rotWithShape="1">
          <a:blip r:embed="rId3"/>
          <a:srcRect t="33262" r="64087" b="59515"/>
          <a:stretch/>
        </p:blipFill>
        <p:spPr>
          <a:xfrm>
            <a:off x="12671258" y="2329656"/>
            <a:ext cx="2489718" cy="780292"/>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Лексик шинжилгээ буюу </a:t>
            </a:r>
            <a:r>
              <a:rPr lang="en-US" dirty="0">
                <a:solidFill>
                  <a:schemeClr val="accent5">
                    <a:lumMod val="50000"/>
                  </a:schemeClr>
                </a:solidFill>
                <a:latin typeface="Segoe UI Light" panose="020B0502040204020203" pitchFamily="34" charset="0"/>
                <a:cs typeface="Segoe UI Light" panose="020B0502040204020203" pitchFamily="34" charset="0"/>
              </a:rPr>
              <a:t>Scanning</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7" name="ïṩḻïďè">
            <a:extLst>
              <a:ext uri="{FF2B5EF4-FFF2-40B4-BE49-F238E27FC236}">
                <a16:creationId xmlns:a16="http://schemas.microsoft.com/office/drawing/2014/main" id="{BF658010-A9D9-47B1-A84C-A9B0A23079A1}"/>
              </a:ext>
            </a:extLst>
          </p:cNvPr>
          <p:cNvSpPr/>
          <p:nvPr/>
        </p:nvSpPr>
        <p:spPr bwMode="auto">
          <a:xfrm>
            <a:off x="669916" y="1129412"/>
            <a:ext cx="10850569" cy="680727"/>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Эх кодын текстийг задлан уншиж логик нэгж </a:t>
            </a:r>
            <a:r>
              <a:rPr lang="en-US" sz="2400" i="1" dirty="0">
                <a:latin typeface="Segoe UI" panose="020B0502040204020203" pitchFamily="34" charset="0"/>
                <a:cs typeface="Segoe UI" panose="020B0502040204020203" pitchFamily="34" charset="0"/>
              </a:rPr>
              <a:t>(token)</a:t>
            </a:r>
            <a:r>
              <a:rPr lang="mn-MN" sz="2400" i="1" dirty="0">
                <a:latin typeface="Segoe UI" panose="020B0502040204020203" pitchFamily="34" charset="0"/>
                <a:cs typeface="Segoe UI" panose="020B0502040204020203" pitchFamily="34" charset="0"/>
              </a:rPr>
              <a:t> болгон бүлэглэдэг</a:t>
            </a:r>
            <a:endParaRPr lang="mn-MN" sz="2400" b="1"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119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5A4414-823A-4AC4-9CD2-20ED4CFEBBF4}"/>
              </a:ext>
            </a:extLst>
          </p:cNvPr>
          <p:cNvPicPr/>
          <p:nvPr/>
        </p:nvPicPr>
        <p:blipFill rotWithShape="1">
          <a:blip r:embed="rId3"/>
          <a:srcRect l="62340" t="20300" b="60920"/>
          <a:stretch/>
        </p:blipFill>
        <p:spPr>
          <a:xfrm>
            <a:off x="669911" y="2893942"/>
            <a:ext cx="2610819" cy="2028826"/>
          </a:xfrm>
          <a:prstGeom prst="rect">
            <a:avLst/>
          </a:prstGeom>
        </p:spPr>
      </p:pic>
      <p:sp>
        <p:nvSpPr>
          <p:cNvPr id="7" name="TextBox 6">
            <a:extLst>
              <a:ext uri="{FF2B5EF4-FFF2-40B4-BE49-F238E27FC236}">
                <a16:creationId xmlns:a16="http://schemas.microsoft.com/office/drawing/2014/main" id="{B50D5B64-2CC3-4F14-BE4B-C09681B813EC}"/>
              </a:ext>
            </a:extLst>
          </p:cNvPr>
          <p:cNvSpPr txBox="1"/>
          <p:nvPr/>
        </p:nvSpPr>
        <p:spPr>
          <a:xfrm>
            <a:off x="669915" y="1810139"/>
            <a:ext cx="10850568" cy="4632037"/>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Навч нь токен</a:t>
            </a:r>
            <a:r>
              <a:rPr lang="mn-MN" sz="2400" dirty="0">
                <a:latin typeface="Segoe UI" panose="020B0502040204020203" pitchFamily="34" charset="0"/>
                <a:ea typeface="Calibri" panose="020F0502020204030204" pitchFamily="34" charset="0"/>
                <a:cs typeface="Segoe UI" panose="020B0502040204020203" pitchFamily="34" charset="0"/>
              </a:rPr>
              <a:t>, </a:t>
            </a:r>
            <a:r>
              <a:rPr lang="mn-MN" sz="2400" dirty="0">
                <a:effectLst/>
                <a:latin typeface="Segoe UI" panose="020B0502040204020203" pitchFamily="34" charset="0"/>
                <a:ea typeface="Calibri" panose="020F0502020204030204" pitchFamily="34" charset="0"/>
                <a:cs typeface="Segoe UI" panose="020B0502040204020203" pitchFamily="34" charset="0"/>
              </a:rPr>
              <a:t>зүүн-баруун уншилт зөв хэллэг (эсвэл терминал) үүсгэнэ. </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12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endParaRPr lang="mn-MN" sz="24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800100" lvl="1" indent="-342900" algn="just">
              <a:spcBef>
                <a:spcPts val="600"/>
              </a:spcBef>
              <a:buFont typeface="Arial" panose="020B0604020202020204" pitchFamily="34" charset="0"/>
              <a:buChar char="•"/>
            </a:pP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indent="-342900" algn="just">
              <a:spcBef>
                <a:spcPts val="120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Гаргалгааны модыг бүтээх боломжгүй – алдаа өгч, компиляц зогсоно.</a:t>
            </a:r>
            <a:r>
              <a:rPr lang="mn-MN" sz="2200" dirty="0">
                <a:effectLst/>
                <a:latin typeface="Segoe UI" panose="020B0502040204020203" pitchFamily="34" charset="0"/>
                <a:ea typeface="Calibri" panose="020F0502020204030204" pitchFamily="34" charset="0"/>
                <a:cs typeface="Segoe UI" panose="020B0502040204020203" pitchFamily="34" charset="0"/>
              </a:rPr>
              <a:t> </a:t>
            </a:r>
          </a:p>
          <a:p>
            <a:pPr marL="800100" lvl="1" indent="-342900" algn="just">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a:t>
            </a:r>
            <a:r>
              <a:rPr lang="mn-MN" sz="2200" dirty="0">
                <a:effectLst/>
                <a:latin typeface="Segoe UI" panose="020B0502040204020203" pitchFamily="34" charset="0"/>
                <a:ea typeface="Calibri" panose="020F0502020204030204" pitchFamily="34" charset="0"/>
                <a:cs typeface="Segoe UI" panose="020B0502040204020203" pitchFamily="34" charset="0"/>
              </a:rPr>
              <a:t>элзүйн үүднээс оролтын тэмдэг мөр буруу байх. </a:t>
            </a:r>
          </a:p>
        </p:txBody>
      </p:sp>
      <p:pic>
        <p:nvPicPr>
          <p:cNvPr id="12" name="Picture 11">
            <a:extLst>
              <a:ext uri="{FF2B5EF4-FFF2-40B4-BE49-F238E27FC236}">
                <a16:creationId xmlns:a16="http://schemas.microsoft.com/office/drawing/2014/main" id="{23FBA4CC-09A9-442E-847D-9473C006F7E7}"/>
              </a:ext>
            </a:extLst>
          </p:cNvPr>
          <p:cNvPicPr/>
          <p:nvPr/>
        </p:nvPicPr>
        <p:blipFill>
          <a:blip r:embed="rId4">
            <a:duotone>
              <a:prstClr val="black"/>
              <a:schemeClr val="accent4">
                <a:tint val="45000"/>
                <a:satMod val="400000"/>
              </a:schemeClr>
            </a:duotone>
          </a:blip>
          <a:stretch>
            <a:fillRect/>
          </a:stretch>
        </p:blipFill>
        <p:spPr>
          <a:xfrm>
            <a:off x="3217450" y="2550071"/>
            <a:ext cx="6766782" cy="2977933"/>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Синтакс шинжилгээ</a:t>
            </a:r>
            <a:r>
              <a:rPr lang="en-US" dirty="0">
                <a:solidFill>
                  <a:schemeClr val="accent5">
                    <a:lumMod val="50000"/>
                  </a:schemeClr>
                </a:solidFill>
                <a:latin typeface="Segoe UI Light" panose="020B0502040204020203" pitchFamily="34" charset="0"/>
                <a:cs typeface="Segoe UI Light" panose="020B0502040204020203" pitchFamily="34" charset="0"/>
              </a:rPr>
              <a:t> </a:t>
            </a:r>
            <a:r>
              <a:rPr lang="mn-MN" dirty="0">
                <a:solidFill>
                  <a:schemeClr val="accent5">
                    <a:lumMod val="50000"/>
                  </a:schemeClr>
                </a:solidFill>
                <a:latin typeface="Segoe UI Light" panose="020B0502040204020203" pitchFamily="34" charset="0"/>
                <a:cs typeface="Segoe UI Light" panose="020B0502040204020203" pitchFamily="34" charset="0"/>
              </a:rPr>
              <a:t>буюу </a:t>
            </a:r>
            <a:r>
              <a:rPr lang="en-US" dirty="0">
                <a:solidFill>
                  <a:schemeClr val="accent5">
                    <a:lumMod val="50000"/>
                  </a:schemeClr>
                </a:solidFill>
                <a:latin typeface="Segoe UI Light" panose="020B0502040204020203" pitchFamily="34" charset="0"/>
                <a:cs typeface="Segoe UI Light" panose="020B0502040204020203" pitchFamily="34" charset="0"/>
              </a:rPr>
              <a:t>Parser</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4" name="TextBox 13">
            <a:extLst>
              <a:ext uri="{FF2B5EF4-FFF2-40B4-BE49-F238E27FC236}">
                <a16:creationId xmlns:a16="http://schemas.microsoft.com/office/drawing/2014/main" id="{2447CC50-64EC-4E83-BE4F-7BC1AA45E20D}"/>
              </a:ext>
            </a:extLst>
          </p:cNvPr>
          <p:cNvSpPr txBox="1"/>
          <p:nvPr/>
        </p:nvSpPr>
        <p:spPr>
          <a:xfrm>
            <a:off x="9984232" y="4600095"/>
            <a:ext cx="1536251" cy="923330"/>
          </a:xfrm>
          <a:prstGeom prst="rect">
            <a:avLst/>
          </a:prstGeom>
          <a:noFill/>
        </p:spPr>
        <p:txBody>
          <a:bodyPr wrap="square">
            <a:spAutoFit/>
          </a:bodyPr>
          <a:lstStyle/>
          <a:p>
            <a:pPr>
              <a:spcBef>
                <a:spcPts val="600"/>
              </a:spcBef>
            </a:pPr>
            <a:r>
              <a:rPr lang="mn-MN" i="1" dirty="0">
                <a:latin typeface="Segoe UI" panose="020B0502040204020203" pitchFamily="34" charset="0"/>
                <a:ea typeface="Calibri" panose="020F0502020204030204" pitchFamily="34" charset="0"/>
                <a:cs typeface="Segoe UI" panose="020B0502040204020203" pitchFamily="34" charset="0"/>
              </a:rPr>
              <a:t>Х</a:t>
            </a:r>
            <a:r>
              <a:rPr lang="mn-MN" i="1" dirty="0">
                <a:effectLst/>
                <a:latin typeface="Segoe UI" panose="020B0502040204020203" pitchFamily="34" charset="0"/>
                <a:ea typeface="Calibri" panose="020F0502020204030204" pitchFamily="34" charset="0"/>
                <a:cs typeface="Segoe UI" panose="020B0502040204020203" pitchFamily="34" charset="0"/>
              </a:rPr>
              <a:t>элзүйн гаргалгааны мод</a:t>
            </a:r>
            <a:endParaRPr lang="mn-MN" i="1" u="sng" dirty="0">
              <a:latin typeface="Segoe UI" panose="020B0502040204020203" pitchFamily="34" charset="0"/>
              <a:ea typeface="Calibri" panose="020F0502020204030204" pitchFamily="34" charset="0"/>
              <a:cs typeface="Segoe UI" panose="020B0502040204020203" pitchFamily="34" charset="0"/>
            </a:endParaRPr>
          </a:p>
        </p:txBody>
      </p:sp>
      <p:sp>
        <p:nvSpPr>
          <p:cNvPr id="13" name="ïṩḻïďè">
            <a:extLst>
              <a:ext uri="{FF2B5EF4-FFF2-40B4-BE49-F238E27FC236}">
                <a16:creationId xmlns:a16="http://schemas.microsoft.com/office/drawing/2014/main" id="{9E0C3286-F4D3-4691-89AE-DACD1027CA15}"/>
              </a:ext>
            </a:extLst>
          </p:cNvPr>
          <p:cNvSpPr/>
          <p:nvPr/>
        </p:nvSpPr>
        <p:spPr bwMode="auto">
          <a:xfrm>
            <a:off x="669916" y="1129412"/>
            <a:ext cx="10850569" cy="680727"/>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Токен жагсаалтаас туханй хэлний гаргалгааны модыг байгуулдаг.</a:t>
            </a:r>
            <a:endParaRPr lang="mn-MN" sz="2400" b="1"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969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78689D-0DD7-4FC0-BE99-D36E182E5B2D}"/>
              </a:ext>
            </a:extLst>
          </p:cNvPr>
          <p:cNvPicPr/>
          <p:nvPr/>
        </p:nvPicPr>
        <p:blipFill rotWithShape="1">
          <a:blip r:embed="rId3"/>
          <a:srcRect l="-105" t="32346" r="2054" b="46053"/>
          <a:stretch/>
        </p:blipFill>
        <p:spPr>
          <a:xfrm>
            <a:off x="4723003" y="4175128"/>
            <a:ext cx="6797480" cy="2333625"/>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Семантик шинжилгээ</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5" name="Rectangle 3">
            <a:extLst>
              <a:ext uri="{FF2B5EF4-FFF2-40B4-BE49-F238E27FC236}">
                <a16:creationId xmlns:a16="http://schemas.microsoft.com/office/drawing/2014/main" id="{DC8897E1-087C-4508-ADA7-FDF8545FCC51}"/>
              </a:ext>
            </a:extLst>
          </p:cNvPr>
          <p:cNvSpPr txBox="1">
            <a:spLocks noChangeArrowheads="1"/>
          </p:cNvSpPr>
          <p:nvPr/>
        </p:nvSpPr>
        <p:spPr>
          <a:xfrm>
            <a:off x="669917" y="1810140"/>
            <a:ext cx="10850566" cy="2218936"/>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Контекст дээр суурилсан шаардлага</a:t>
            </a:r>
            <a:endParaRPr lang="en-US" altLang="en-US" sz="24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000" dirty="0">
                <a:latin typeface="Segoe UI" panose="020B0502040204020203" pitchFamily="34" charset="0"/>
                <a:cs typeface="Segoe UI" panose="020B0502040204020203" pitchFamily="34" charset="0"/>
              </a:rPr>
              <a:t>Зарлалт, төрөл, функцийн параметрийн тоо гэх мэт...</a:t>
            </a:r>
            <a:endParaRPr lang="en-US" altLang="en-US" sz="2200" dirty="0">
              <a:latin typeface="Segoe UI" panose="020B0502040204020203" pitchFamily="34" charset="0"/>
              <a:cs typeface="Segoe UI" panose="020B0502040204020203" pitchFamily="34" charset="0"/>
            </a:endParaRP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Шинэ бүтэц бий болдог.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Жнь, хувьсагч-токеныг төрөл, зарласан байрлал</a:t>
            </a:r>
            <a:r>
              <a:rPr lang="en-US" altLang="en-US" sz="2200" dirty="0">
                <a:latin typeface="Segoe UI" panose="020B0502040204020203" pitchFamily="34" charset="0"/>
                <a:cs typeface="Segoe UI" panose="020B0502040204020203" pitchFamily="34" charset="0"/>
              </a:rPr>
              <a:t> </a:t>
            </a:r>
            <a:r>
              <a:rPr lang="mn-MN" altLang="en-US" sz="2200" dirty="0">
                <a:latin typeface="Segoe UI" panose="020B0502040204020203" pitchFamily="34" charset="0"/>
                <a:cs typeface="Segoe UI" panose="020B0502040204020203" pitchFamily="34" charset="0"/>
              </a:rPr>
              <a:t>зэрэг мэдээлэлтэй холбоно</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Ашиггүй давхардлаас зайлсхийхийн тулд модноос тусдаа бүтэц. </a:t>
            </a:r>
          </a:p>
        </p:txBody>
      </p:sp>
      <p:sp>
        <p:nvSpPr>
          <p:cNvPr id="7" name="ïṩḻïďè">
            <a:extLst>
              <a:ext uri="{FF2B5EF4-FFF2-40B4-BE49-F238E27FC236}">
                <a16:creationId xmlns:a16="http://schemas.microsoft.com/office/drawing/2014/main" id="{950743E2-C76E-4931-9074-D1B9AEBB4EDF}"/>
              </a:ext>
            </a:extLst>
          </p:cNvPr>
          <p:cNvSpPr/>
          <p:nvPr/>
        </p:nvSpPr>
        <p:spPr bwMode="auto">
          <a:xfrm>
            <a:off x="669916" y="1129412"/>
            <a:ext cx="10850569" cy="680727"/>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sz="2400" i="1" dirty="0">
                <a:latin typeface="Segoe UI" panose="020B0502040204020203" pitchFamily="34" charset="0"/>
                <a:cs typeface="Segoe UI" panose="020B0502040204020203" pitchFamily="34" charset="0"/>
              </a:rPr>
              <a:t>Context-based</a:t>
            </a:r>
            <a:r>
              <a:rPr lang="mn-MN" sz="2400" i="1" dirty="0">
                <a:latin typeface="Segoe UI" panose="020B0502040204020203" pitchFamily="34" charset="0"/>
                <a:cs typeface="Segoe UI" panose="020B0502040204020203" pitchFamily="34" charset="0"/>
              </a:rPr>
              <a:t> шаардлагад үндэслэн гаргалгааны модыг </a:t>
            </a:r>
            <a:r>
              <a:rPr lang="mn-MN" sz="2400" b="1" i="1" dirty="0">
                <a:latin typeface="Segoe UI" panose="020B0502040204020203" pitchFamily="34" charset="0"/>
                <a:cs typeface="Segoe UI" panose="020B0502040204020203" pitchFamily="34" charset="0"/>
              </a:rPr>
              <a:t>өргөтгөдөг.</a:t>
            </a:r>
          </a:p>
        </p:txBody>
      </p:sp>
      <p:sp>
        <p:nvSpPr>
          <p:cNvPr id="13" name="Rectangle 3">
            <a:extLst>
              <a:ext uri="{FF2B5EF4-FFF2-40B4-BE49-F238E27FC236}">
                <a16:creationId xmlns:a16="http://schemas.microsoft.com/office/drawing/2014/main" id="{EBBFFD87-6BD5-471A-9759-175F77914DBC}"/>
              </a:ext>
            </a:extLst>
          </p:cNvPr>
          <p:cNvSpPr txBox="1">
            <a:spLocks noChangeArrowheads="1"/>
          </p:cNvSpPr>
          <p:nvPr/>
        </p:nvSpPr>
        <p:spPr>
          <a:xfrm>
            <a:off x="669916" y="5488374"/>
            <a:ext cx="5340365" cy="940302"/>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i="1" u="sng" dirty="0">
                <a:latin typeface="Segoe UI" panose="020B0502040204020203" pitchFamily="34" charset="0"/>
                <a:cs typeface="Segoe UI" panose="020B0502040204020203" pitchFamily="34" charset="0"/>
              </a:rPr>
              <a:t>Тэмдэгээний хүснэгт </a:t>
            </a:r>
            <a:r>
              <a:rPr lang="en-US" altLang="en-US" sz="2400" i="1" u="sng" dirty="0">
                <a:latin typeface="Segoe UI" panose="020B0502040204020203" pitchFamily="34" charset="0"/>
                <a:cs typeface="Segoe UI" panose="020B0502040204020203" pitchFamily="34" charset="0"/>
              </a:rPr>
              <a:t>(symbol table)</a:t>
            </a:r>
            <a:endParaRPr lang="mn-MN" altLang="en-US" sz="24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Танигчийн мэдээллийг цуглуулдаг. </a:t>
            </a:r>
          </a:p>
        </p:txBody>
      </p:sp>
      <p:sp>
        <p:nvSpPr>
          <p:cNvPr id="14" name="TextBox 13">
            <a:extLst>
              <a:ext uri="{FF2B5EF4-FFF2-40B4-BE49-F238E27FC236}">
                <a16:creationId xmlns:a16="http://schemas.microsoft.com/office/drawing/2014/main" id="{A1DFDF7E-4878-44EB-BE12-403C9A3AFD56}"/>
              </a:ext>
            </a:extLst>
          </p:cNvPr>
          <p:cNvSpPr txBox="1"/>
          <p:nvPr/>
        </p:nvSpPr>
        <p:spPr>
          <a:xfrm>
            <a:off x="7739808" y="1791527"/>
            <a:ext cx="3780675" cy="430887"/>
          </a:xfrm>
          <a:prstGeom prst="rect">
            <a:avLst/>
          </a:prstGeom>
          <a:noFill/>
        </p:spPr>
        <p:txBody>
          <a:bodyPr wrap="square">
            <a:spAutoFit/>
          </a:bodyPr>
          <a:lstStyle/>
          <a:p>
            <a:pPr algn="r"/>
            <a:r>
              <a:rPr lang="en-US" sz="2200" dirty="0">
                <a:solidFill>
                  <a:srgbClr val="FF0000"/>
                </a:solidFill>
                <a:latin typeface="Segoe UI" panose="020B0502040204020203" pitchFamily="34" charset="0"/>
                <a:cs typeface="Segoe UI" panose="020B0502040204020203" pitchFamily="34" charset="0"/>
              </a:rPr>
              <a:t>augmented derivation tree</a:t>
            </a:r>
          </a:p>
        </p:txBody>
      </p:sp>
    </p:spTree>
    <p:extLst>
      <p:ext uri="{BB962C8B-B14F-4D97-AF65-F5344CB8AC3E}">
        <p14:creationId xmlns:p14="http://schemas.microsoft.com/office/powerpoint/2010/main" val="159529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Завсрын код</a:t>
            </a:r>
            <a:r>
              <a:rPr lang="en-US" dirty="0">
                <a:solidFill>
                  <a:schemeClr val="accent5">
                    <a:lumMod val="50000"/>
                  </a:schemeClr>
                </a:solidFill>
                <a:latin typeface="Segoe UI Light" panose="020B0502040204020203" pitchFamily="34" charset="0"/>
                <a:cs typeface="Segoe UI Light" panose="020B0502040204020203" pitchFamily="34" charset="0"/>
              </a:rPr>
              <a:t> </a:t>
            </a:r>
            <a:r>
              <a:rPr lang="mn-MN" dirty="0">
                <a:solidFill>
                  <a:schemeClr val="accent5">
                    <a:lumMod val="50000"/>
                  </a:schemeClr>
                </a:solidFill>
                <a:latin typeface="Segoe UI Light" panose="020B0502040204020203" pitchFamily="34" charset="0"/>
                <a:cs typeface="Segoe UI Light" panose="020B0502040204020203" pitchFamily="34" charset="0"/>
              </a:rPr>
              <a:t>үүсгэх</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2" name="Rectangle 3">
            <a:extLst>
              <a:ext uri="{FF2B5EF4-FFF2-40B4-BE49-F238E27FC236}">
                <a16:creationId xmlns:a16="http://schemas.microsoft.com/office/drawing/2014/main" id="{711AA4B8-3778-4B02-862B-A690A58A2D9D}"/>
              </a:ext>
            </a:extLst>
          </p:cNvPr>
          <p:cNvSpPr txBox="1">
            <a:spLocks noChangeArrowheads="1"/>
          </p:cNvSpPr>
          <p:nvPr/>
        </p:nvSpPr>
        <p:spPr>
          <a:xfrm>
            <a:off x="669917" y="1912774"/>
            <a:ext cx="10850566" cy="4096139"/>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Объект хэлний хувьд олон тооны тусгай оновчлол шаардлагатай</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Объект хэлнүүдийн шат дамжлагыг хамрах. </a:t>
            </a:r>
          </a:p>
          <a:p>
            <a:pPr algn="just">
              <a:lnSpc>
                <a:spcPct val="100000"/>
              </a:lnSpc>
              <a:spcBef>
                <a:spcPts val="1200"/>
              </a:spcBef>
            </a:pPr>
            <a:r>
              <a:rPr lang="mn-MN" altLang="en-US" sz="2400" dirty="0">
                <a:latin typeface="Segoe UI" panose="020B0502040204020203" pitchFamily="34" charset="0"/>
                <a:cs typeface="Segoe UI" panose="020B0502040204020203" pitchFamily="34" charset="0"/>
              </a:rPr>
              <a:t>Компиляторын код үүсгэх эрмэлзэл</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Объект хэлнүүдийн шат дамжлагыг хамрах.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Жнь</a:t>
            </a:r>
            <a:r>
              <a:rPr lang="ru-RU" altLang="en-US" sz="2200" dirty="0">
                <a:latin typeface="Segoe UI" panose="020B0502040204020203" pitchFamily="34" charset="0"/>
                <a:cs typeface="Segoe UI" panose="020B0502040204020203" pitchFamily="34" charset="0"/>
              </a:rPr>
              <a:t>, олон төрлийн архитектурт зориулсан машины код</a:t>
            </a:r>
            <a:endParaRPr lang="en-US" altLang="en-US" sz="2200" dirty="0">
              <a:latin typeface="Segoe UI" panose="020B0502040204020203" pitchFamily="34" charset="0"/>
              <a:cs typeface="Segoe UI" panose="020B0502040204020203" pitchFamily="34" charset="0"/>
            </a:endParaRPr>
          </a:p>
          <a:p>
            <a:pPr algn="just">
              <a:lnSpc>
                <a:spcPct val="100000"/>
              </a:lnSpc>
              <a:spcBef>
                <a:spcPts val="1200"/>
              </a:spcBef>
            </a:pPr>
            <a:r>
              <a:rPr lang="mn-MN" altLang="en-US" sz="2400" dirty="0">
                <a:latin typeface="Segoe UI" panose="020B0502040204020203" pitchFamily="34" charset="0"/>
                <a:cs typeface="Segoe UI" panose="020B0502040204020203" pitchFamily="34" charset="0"/>
              </a:rPr>
              <a:t>Эх/объект хэлнээс хамааралгүй давуу тал</a:t>
            </a:r>
            <a:endParaRPr lang="en-US" altLang="en-US" sz="2400" dirty="0">
              <a:latin typeface="Segoe UI" panose="020B0502040204020203" pitchFamily="34" charset="0"/>
              <a:cs typeface="Segoe UI" panose="020B0502040204020203" pitchFamily="34" charset="0"/>
            </a:endParaRPr>
          </a:p>
          <a:p>
            <a:pPr lvl="1" algn="just">
              <a:lnSpc>
                <a:spcPct val="100000"/>
              </a:lnSpc>
              <a:spcBef>
                <a:spcPts val="1200"/>
              </a:spcBef>
            </a:pPr>
            <a:r>
              <a:rPr lang="mn-MN" altLang="en-US" sz="2200" dirty="0">
                <a:latin typeface="Segoe UI" panose="020B0502040204020203" pitchFamily="34" charset="0"/>
                <a:cs typeface="Segoe UI" panose="020B0502040204020203" pitchFamily="34" charset="0"/>
              </a:rPr>
              <a:t>Тодорхой нэг хэлтэй холбоотой бүх сонголтыг нэг үе шатанд төвлөрүүлэх</a:t>
            </a:r>
            <a:endParaRPr lang="en-US" sz="2200" dirty="0"/>
          </a:p>
          <a:p>
            <a:pPr lvl="1" algn="just">
              <a:lnSpc>
                <a:spcPct val="100000"/>
              </a:lnSpc>
              <a:spcBef>
                <a:spcPts val="1200"/>
              </a:spcBef>
            </a:pPr>
            <a:endParaRPr lang="mn-MN" altLang="en-US" sz="2200" dirty="0">
              <a:latin typeface="Segoe UI" panose="020B0502040204020203" pitchFamily="34" charset="0"/>
              <a:cs typeface="Segoe UI" panose="020B0502040204020203" pitchFamily="34" charset="0"/>
            </a:endParaRPr>
          </a:p>
          <a:p>
            <a:pPr marL="0" indent="0" algn="just">
              <a:lnSpc>
                <a:spcPct val="100000"/>
              </a:lnSpc>
              <a:spcBef>
                <a:spcPts val="600"/>
              </a:spcBef>
              <a:buNone/>
            </a:pPr>
            <a:endParaRPr lang="en-US" altLang="en-US" sz="2400" dirty="0">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06CA4A75-7DEF-4609-9AB0-28F566F68979}"/>
              </a:ext>
            </a:extLst>
          </p:cNvPr>
          <p:cNvSpPr/>
          <p:nvPr/>
        </p:nvSpPr>
        <p:spPr bwMode="auto">
          <a:xfrm>
            <a:off x="669916" y="1129412"/>
            <a:ext cx="10850569" cy="680727"/>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sz="2400" i="1" dirty="0">
                <a:latin typeface="Segoe UI" panose="020B0502040204020203" pitchFamily="34" charset="0"/>
                <a:cs typeface="Segoe UI" panose="020B0502040204020203" pitchFamily="34" charset="0"/>
              </a:rPr>
              <a:t>Г</a:t>
            </a:r>
            <a:r>
              <a:rPr lang="mn-MN" sz="2400" i="1" dirty="0">
                <a:latin typeface="Segoe UI" panose="020B0502040204020203" pitchFamily="34" charset="0"/>
                <a:cs typeface="Segoe UI" panose="020B0502040204020203" pitchFamily="34" charset="0"/>
              </a:rPr>
              <a:t>аргалгааны өргөтгөсөн</a:t>
            </a:r>
            <a:r>
              <a:rPr lang="mn-MN" sz="2400" b="1" i="1" dirty="0">
                <a:latin typeface="Segoe UI" panose="020B0502040204020203" pitchFamily="34" charset="0"/>
                <a:cs typeface="Segoe UI" panose="020B0502040204020203" pitchFamily="34" charset="0"/>
              </a:rPr>
              <a:t> </a:t>
            </a:r>
            <a:r>
              <a:rPr lang="mn-MN" sz="2400" i="1" dirty="0">
                <a:latin typeface="Segoe UI" panose="020B0502040204020203" pitchFamily="34" charset="0"/>
                <a:cs typeface="Segoe UI" panose="020B0502040204020203" pitchFamily="34" charset="0"/>
              </a:rPr>
              <a:t>модны нэвтрэлт нь код үүсгэх бэлтгэл шат</a:t>
            </a:r>
            <a:r>
              <a:rPr lang="mn-MN" sz="2400" b="1" i="1" dirty="0">
                <a:latin typeface="Segoe UI" panose="020B0502040204020203" pitchFamily="34" charset="0"/>
                <a:cs typeface="Segoe UI" panose="020B0502040204020203" pitchFamily="34" charset="0"/>
              </a:rPr>
              <a:t>.</a:t>
            </a:r>
          </a:p>
        </p:txBody>
      </p:sp>
      <p:pic>
        <p:nvPicPr>
          <p:cNvPr id="8" name="Picture 7">
            <a:extLst>
              <a:ext uri="{FF2B5EF4-FFF2-40B4-BE49-F238E27FC236}">
                <a16:creationId xmlns:a16="http://schemas.microsoft.com/office/drawing/2014/main" id="{B79D3DD6-78C8-4FC8-92D0-17F26B53BF1B}"/>
              </a:ext>
            </a:extLst>
          </p:cNvPr>
          <p:cNvPicPr/>
          <p:nvPr/>
        </p:nvPicPr>
        <p:blipFill rotWithShape="1">
          <a:blip r:embed="rId3"/>
          <a:srcRect l="58955" t="48452" r="2054" b="32893"/>
          <a:stretch/>
        </p:blipFill>
        <p:spPr>
          <a:xfrm>
            <a:off x="8815241" y="2505269"/>
            <a:ext cx="2703054" cy="2015412"/>
          </a:xfrm>
          <a:prstGeom prst="rect">
            <a:avLst/>
          </a:prstGeom>
        </p:spPr>
      </p:pic>
    </p:spTree>
    <p:extLst>
      <p:ext uri="{BB962C8B-B14F-4D97-AF65-F5344CB8AC3E}">
        <p14:creationId xmlns:p14="http://schemas.microsoft.com/office/powerpoint/2010/main" val="102682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Кодын оновчлол</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2" name="Rectangle 3">
            <a:extLst>
              <a:ext uri="{FF2B5EF4-FFF2-40B4-BE49-F238E27FC236}">
                <a16:creationId xmlns:a16="http://schemas.microsoft.com/office/drawing/2014/main" id="{3242D857-90C5-42CA-AE6E-3026134CC671}"/>
              </a:ext>
            </a:extLst>
          </p:cNvPr>
          <p:cNvSpPr txBox="1">
            <a:spLocks noChangeArrowheads="1"/>
          </p:cNvSpPr>
          <p:nvPr/>
        </p:nvSpPr>
        <p:spPr>
          <a:xfrm>
            <a:off x="669916" y="1881347"/>
            <a:ext cx="10850566" cy="431418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Гаргалгааны модыг олон уншиж бүрдүүлсэн код үр ашиг багатай</a:t>
            </a:r>
          </a:p>
          <a:p>
            <a:pPr algn="just">
              <a:lnSpc>
                <a:spcPct val="100000"/>
              </a:lnSpc>
              <a:spcBef>
                <a:spcPts val="600"/>
              </a:spcBef>
            </a:pPr>
            <a:endParaRPr lang="mn-MN" altLang="en-US" sz="2400" dirty="0">
              <a:latin typeface="Segoe UI" panose="020B0502040204020203" pitchFamily="34" charset="0"/>
              <a:cs typeface="Segoe UI" panose="020B0502040204020203" pitchFamily="34" charset="0"/>
            </a:endParaRPr>
          </a:p>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Нийтлэг хийгддэг оновчлолууд</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Хүчингүй кодын цэвэрлэгээ (</a:t>
            </a:r>
            <a:r>
              <a:rPr lang="en-US" altLang="en-US" sz="2200" dirty="0">
                <a:latin typeface="Segoe UI" panose="020B0502040204020203" pitchFamily="34" charset="0"/>
                <a:cs typeface="Segoe UI" panose="020B0502040204020203" pitchFamily="34" charset="0"/>
              </a:rPr>
              <a:t>Dead code removal)</a:t>
            </a:r>
            <a:endParaRPr lang="mn-MN" altLang="en-US" sz="22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Функцийн дуудалтын инлайн нэмэлт (</a:t>
            </a:r>
            <a:r>
              <a:rPr lang="en-US" altLang="en-US" sz="2200" dirty="0">
                <a:latin typeface="Segoe UI" panose="020B0502040204020203" pitchFamily="34" charset="0"/>
                <a:cs typeface="Segoe UI" panose="020B0502040204020203" pitchFamily="34" charset="0"/>
              </a:rPr>
              <a:t>In-line expansion of function calls) </a:t>
            </a:r>
            <a:endParaRPr lang="mn-MN" altLang="en-US" sz="22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Дэд илэрхийллийн задаргаа (</a:t>
            </a:r>
            <a:r>
              <a:rPr lang="en-US" altLang="en-US" sz="2200" dirty="0" err="1">
                <a:latin typeface="Segoe UI" panose="020B0502040204020203" pitchFamily="34" charset="0"/>
                <a:cs typeface="Segoe UI" panose="020B0502040204020203" pitchFamily="34" charset="0"/>
              </a:rPr>
              <a:t>ubexpression</a:t>
            </a:r>
            <a:r>
              <a:rPr lang="en-US" altLang="en-US" sz="2200" dirty="0">
                <a:latin typeface="Segoe UI" panose="020B0502040204020203" pitchFamily="34" charset="0"/>
                <a:cs typeface="Segoe UI" panose="020B0502040204020203" pitchFamily="34" charset="0"/>
              </a:rPr>
              <a:t> </a:t>
            </a:r>
            <a:r>
              <a:rPr lang="en-US" altLang="en-US" sz="2200" dirty="0" err="1">
                <a:latin typeface="Segoe UI" panose="020B0502040204020203" pitchFamily="34" charset="0"/>
                <a:cs typeface="Segoe UI" panose="020B0502040204020203" pitchFamily="34" charset="0"/>
              </a:rPr>
              <a:t>factorisation</a:t>
            </a:r>
            <a:r>
              <a:rPr lang="en-US" altLang="en-US" sz="2200" dirty="0">
                <a:latin typeface="Segoe UI" panose="020B0502040204020203" pitchFamily="34" charset="0"/>
                <a:cs typeface="Segoe UI" panose="020B0502040204020203" pitchFamily="34" charset="0"/>
              </a:rPr>
              <a:t>)</a:t>
            </a:r>
            <a:endParaRPr lang="mn-MN" altLang="en-US" sz="2200" dirty="0">
              <a:latin typeface="Segoe UI" panose="020B0502040204020203" pitchFamily="34" charset="0"/>
              <a:cs typeface="Segoe UI" panose="020B0502040204020203" pitchFamily="34" charset="0"/>
            </a:endParaRP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Давталтын оновчлол (</a:t>
            </a:r>
            <a:r>
              <a:rPr lang="en-US" altLang="en-US" sz="2200" dirty="0">
                <a:latin typeface="Segoe UI" panose="020B0502040204020203" pitchFamily="34" charset="0"/>
                <a:cs typeface="Segoe UI" panose="020B0502040204020203" pitchFamily="34" charset="0"/>
              </a:rPr>
              <a:t>Loop </a:t>
            </a:r>
            <a:r>
              <a:rPr lang="en-US" altLang="en-US" sz="2200" dirty="0" err="1">
                <a:latin typeface="Segoe UI" panose="020B0502040204020203" pitchFamily="34" charset="0"/>
                <a:cs typeface="Segoe UI" panose="020B0502040204020203" pitchFamily="34" charset="0"/>
              </a:rPr>
              <a:t>optimisations</a:t>
            </a:r>
            <a:r>
              <a:rPr lang="en-US" altLang="en-US" sz="2200" dirty="0">
                <a:latin typeface="Segoe UI" panose="020B0502040204020203" pitchFamily="34" charset="0"/>
                <a:cs typeface="Segoe UI" panose="020B0502040204020203" pitchFamily="34" charset="0"/>
              </a:rPr>
              <a:t>)</a:t>
            </a:r>
            <a:endParaRPr lang="mn-MN" altLang="en-US" sz="22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73D0877A-2CA7-4979-9C47-DD71D834947B}"/>
              </a:ext>
            </a:extLst>
          </p:cNvPr>
          <p:cNvPicPr/>
          <p:nvPr/>
        </p:nvPicPr>
        <p:blipFill rotWithShape="1">
          <a:blip r:embed="rId3"/>
          <a:srcRect l="61512" t="62203" r="1341" b="18364"/>
          <a:stretch/>
        </p:blipFill>
        <p:spPr>
          <a:xfrm>
            <a:off x="8945232" y="4201157"/>
            <a:ext cx="2575250" cy="2099388"/>
          </a:xfrm>
          <a:prstGeom prst="rect">
            <a:avLst/>
          </a:prstGeom>
        </p:spPr>
      </p:pic>
      <p:sp>
        <p:nvSpPr>
          <p:cNvPr id="8" name="ïṩḻïďè">
            <a:extLst>
              <a:ext uri="{FF2B5EF4-FFF2-40B4-BE49-F238E27FC236}">
                <a16:creationId xmlns:a16="http://schemas.microsoft.com/office/drawing/2014/main" id="{66E1954E-6BF9-493E-A796-0D5E91F71EF0}"/>
              </a:ext>
            </a:extLst>
          </p:cNvPr>
          <p:cNvSpPr/>
          <p:nvPr/>
        </p:nvSpPr>
        <p:spPr bwMode="auto">
          <a:xfrm>
            <a:off x="669916" y="1129412"/>
            <a:ext cx="10850569" cy="751935"/>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mn-MN" sz="2400" i="1" dirty="0">
                <a:latin typeface="Segoe UI" panose="020B0502040204020203" pitchFamily="34" charset="0"/>
                <a:cs typeface="Segoe UI" panose="020B0502040204020203" pitchFamily="34" charset="0"/>
              </a:rPr>
              <a:t>Объект код үүсгэхийн өмнө олон янзын оновчлол хийж болно.</a:t>
            </a:r>
            <a:endParaRPr lang="mn-MN" sz="2400" b="1"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660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55208" y="444279"/>
            <a:ext cx="876527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Кодын үүсгэлт</a:t>
            </a:r>
            <a:endParaRPr lang="en-US" dirty="0">
              <a:solidFill>
                <a:schemeClr val="accent5">
                  <a:lumMod val="50000"/>
                </a:schemeClr>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2224975"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201861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К</a:t>
            </a:r>
            <a:r>
              <a:rPr lang="mn-MN" b="1" dirty="0">
                <a:latin typeface="Segoe UI Light" panose="020B0502040204020203" pitchFamily="34" charset="0"/>
                <a:cs typeface="Segoe UI Light" panose="020B0502040204020203" pitchFamily="34" charset="0"/>
              </a:rPr>
              <a:t>ОМПИЛЯТОР</a:t>
            </a:r>
          </a:p>
        </p:txBody>
      </p:sp>
      <p:sp>
        <p:nvSpPr>
          <p:cNvPr id="13" name="Rectangle 3">
            <a:extLst>
              <a:ext uri="{FF2B5EF4-FFF2-40B4-BE49-F238E27FC236}">
                <a16:creationId xmlns:a16="http://schemas.microsoft.com/office/drawing/2014/main" id="{086E999F-0956-4EE7-B055-089F2EA7E882}"/>
              </a:ext>
            </a:extLst>
          </p:cNvPr>
          <p:cNvSpPr txBox="1">
            <a:spLocks noChangeArrowheads="1"/>
          </p:cNvSpPr>
          <p:nvPr/>
        </p:nvSpPr>
        <p:spPr>
          <a:xfrm>
            <a:off x="3442996" y="3275044"/>
            <a:ext cx="8077487" cy="3004457"/>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600"/>
              </a:spcBef>
            </a:pPr>
            <a:r>
              <a:rPr lang="mn-MN" altLang="en-US" sz="2400" dirty="0">
                <a:latin typeface="Segoe UI" panose="020B0502040204020203" pitchFamily="34" charset="0"/>
                <a:cs typeface="Segoe UI" panose="020B0502040204020203" pitchFamily="34" charset="0"/>
              </a:rPr>
              <a:t>Машины код үүсгэгч компиляторын хувьд регистрийн хуваарилалт маш чухал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Хувьсагчийг процессорын аль регистрт хадгалах. </a:t>
            </a:r>
          </a:p>
          <a:p>
            <a:pPr lvl="1" algn="just">
              <a:lnSpc>
                <a:spcPct val="100000"/>
              </a:lnSpc>
              <a:spcBef>
                <a:spcPts val="600"/>
              </a:spcBef>
            </a:pPr>
            <a:r>
              <a:rPr lang="mn-MN" altLang="en-US" sz="2200" dirty="0">
                <a:latin typeface="Segoe UI" panose="020B0502040204020203" pitchFamily="34" charset="0"/>
                <a:cs typeface="Segoe UI" panose="020B0502040204020203" pitchFamily="34" charset="0"/>
              </a:rPr>
              <a:t>Программын үр ашгийг дээшлүүлэхэд асар чухал.</a:t>
            </a:r>
          </a:p>
        </p:txBody>
      </p:sp>
      <p:sp>
        <p:nvSpPr>
          <p:cNvPr id="7" name="ïṩḻïďè">
            <a:extLst>
              <a:ext uri="{FF2B5EF4-FFF2-40B4-BE49-F238E27FC236}">
                <a16:creationId xmlns:a16="http://schemas.microsoft.com/office/drawing/2014/main" id="{BD3638DE-C03A-4CBC-A574-73BA5F0DA69C}"/>
              </a:ext>
            </a:extLst>
          </p:cNvPr>
          <p:cNvSpPr/>
          <p:nvPr/>
        </p:nvSpPr>
        <p:spPr bwMode="auto">
          <a:xfrm>
            <a:off x="669916" y="1129412"/>
            <a:ext cx="10850569" cy="751935"/>
          </a:xfrm>
          <a:prstGeom prst="homePlate">
            <a:avLst>
              <a:gd name="adj" fmla="val 0"/>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ru-RU" sz="2400" i="1" dirty="0">
                <a:latin typeface="Segoe UI" panose="020B0502040204020203" pitchFamily="34" charset="0"/>
                <a:cs typeface="Segoe UI" panose="020B0502040204020203" pitchFamily="34" charset="0"/>
              </a:rPr>
              <a:t>Оновчилсон завсрын кодоос эцсийн объект кодыг үүсгэнэ.</a:t>
            </a:r>
          </a:p>
        </p:txBody>
      </p:sp>
      <p:pic>
        <p:nvPicPr>
          <p:cNvPr id="8" name="Picture 7">
            <a:extLst>
              <a:ext uri="{FF2B5EF4-FFF2-40B4-BE49-F238E27FC236}">
                <a16:creationId xmlns:a16="http://schemas.microsoft.com/office/drawing/2014/main" id="{70C1EB8E-327C-422C-A0C5-06B3250FDCB9}"/>
              </a:ext>
            </a:extLst>
          </p:cNvPr>
          <p:cNvPicPr/>
          <p:nvPr/>
        </p:nvPicPr>
        <p:blipFill rotWithShape="1">
          <a:blip r:embed="rId3"/>
          <a:srcRect l="61512" t="75568" r="1341" b="512"/>
          <a:stretch/>
        </p:blipFill>
        <p:spPr>
          <a:xfrm>
            <a:off x="680563" y="2622647"/>
            <a:ext cx="2575250" cy="2584171"/>
          </a:xfrm>
          <a:prstGeom prst="rect">
            <a:avLst/>
          </a:prstGeom>
        </p:spPr>
      </p:pic>
      <p:sp>
        <p:nvSpPr>
          <p:cNvPr id="12" name="TextBox 11">
            <a:extLst>
              <a:ext uri="{FF2B5EF4-FFF2-40B4-BE49-F238E27FC236}">
                <a16:creationId xmlns:a16="http://schemas.microsoft.com/office/drawing/2014/main" id="{39E1F59A-8718-4CCA-B8DC-71EBC5513742}"/>
              </a:ext>
            </a:extLst>
          </p:cNvPr>
          <p:cNvSpPr txBox="1"/>
          <p:nvPr/>
        </p:nvSpPr>
        <p:spPr>
          <a:xfrm>
            <a:off x="680563" y="1911005"/>
            <a:ext cx="10839920" cy="461665"/>
          </a:xfrm>
          <a:prstGeom prst="rect">
            <a:avLst/>
          </a:prstGeom>
          <a:noFill/>
        </p:spPr>
        <p:txBody>
          <a:bodyPr wrap="square">
            <a:spAutoFit/>
          </a:bodyPr>
          <a:lstStyle/>
          <a:p>
            <a:pPr marL="228589" indent="-228589" algn="just" defTabSz="914354">
              <a:spcBef>
                <a:spcPts val="600"/>
              </a:spcBef>
              <a:buFont typeface="Arial" panose="020B0604020202020204" pitchFamily="34" charset="0"/>
              <a:buChar char="•"/>
            </a:pPr>
            <a:r>
              <a:rPr lang="mn-MN" altLang="en-US" sz="2400" dirty="0">
                <a:latin typeface="Segoe UI" panose="020B0502040204020203" pitchFamily="34" charset="0"/>
                <a:cs typeface="Segoe UI" panose="020B0502040204020203" pitchFamily="34" charset="0"/>
              </a:rPr>
              <a:t>Тухайн объект хэлний тусгай онцлогт суурилсан оновчлол</a:t>
            </a:r>
          </a:p>
        </p:txBody>
      </p:sp>
    </p:spTree>
    <p:extLst>
      <p:ext uri="{BB962C8B-B14F-4D97-AF65-F5344CB8AC3E}">
        <p14:creationId xmlns:p14="http://schemas.microsoft.com/office/powerpoint/2010/main" val="1341818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7821</TotalTime>
  <Words>2879</Words>
  <Application>Microsoft Office PowerPoint</Application>
  <PresentationFormat>Widescreen</PresentationFormat>
  <Paragraphs>375</Paragraphs>
  <Slides>28</Slides>
  <Notes>27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6763</cp:revision>
  <cp:lastPrinted>2020-09-29T13:04:51Z</cp:lastPrinted>
  <dcterms:created xsi:type="dcterms:W3CDTF">2018-02-05T16:00:00Z</dcterms:created>
  <dcterms:modified xsi:type="dcterms:W3CDTF">2024-02-06T16:50:10Z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