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0" r:id="rId6"/>
    <p:sldId id="273" r:id="rId7"/>
    <p:sldId id="274" r:id="rId8"/>
    <p:sldId id="282" r:id="rId9"/>
    <p:sldId id="283" r:id="rId10"/>
    <p:sldId id="279" r:id="rId11"/>
    <p:sldId id="280" r:id="rId12"/>
    <p:sldId id="284" r:id="rId13"/>
    <p:sldId id="278" r:id="rId14"/>
    <p:sldId id="275" r:id="rId15"/>
    <p:sldId id="277" r:id="rId16"/>
    <p:sldId id="281" r:id="rId17"/>
    <p:sldId id="272" r:id="rId18"/>
    <p:sldId id="285" r:id="rId19"/>
    <p:sldId id="286" r:id="rId20"/>
    <p:sldId id="287" r:id="rId21"/>
    <p:sldId id="28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 dirty="0"/>
              <a:t>CONGESTION GAMES: </a:t>
            </a:r>
            <a:r>
              <a:rPr lang="en-US" sz="2800" dirty="0"/>
              <a:t>DECENTRALIZED VS. CENTRALIZED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Tanner Sundwall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BDCD-8CC1-2E21-A70B-B264C0A0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OPTIMAL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A2A0-02B9-35B5-AA91-252BD49544FB}"/>
              </a:ext>
            </a:extLst>
          </p:cNvPr>
          <p:cNvSpPr txBox="1"/>
          <p:nvPr/>
        </p:nvSpPr>
        <p:spPr>
          <a:xfrm>
            <a:off x="838200" y="1540933"/>
            <a:ext cx="4338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congestion game is a </a:t>
            </a:r>
            <a:r>
              <a:rPr lang="en-US" sz="2000" i="1" dirty="0"/>
              <a:t>decentralized</a:t>
            </a:r>
            <a:r>
              <a:rPr lang="en-US" sz="2000" dirty="0"/>
              <a:t>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 agents aim to minimize their own objective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process of finding equilibrium does not actually solve the program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07A876-CA70-88DF-EBC4-9AC22AC0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301" y="1258543"/>
            <a:ext cx="5243599" cy="2308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40E386-7E24-7F90-1345-3ACE7D38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0" y="3922067"/>
            <a:ext cx="3231488" cy="15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F48-6CB3-10DD-52D0-86928324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D2C8D2-2ED6-87A8-87D7-2D5FC7DF689C}"/>
                  </a:ext>
                </a:extLst>
              </p:cNvPr>
              <p:cNvSpPr txBox="1"/>
              <p:nvPr/>
            </p:nvSpPr>
            <p:spPr>
              <a:xfrm>
                <a:off x="543560" y="1303867"/>
                <a:ext cx="555244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 previously mentioned, an equilibrium can be reached where no other actions will be taken</a:t>
                </a:r>
              </a:p>
              <a:p>
                <a:pPr lvl="1"/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can we reach equilibrium? [2]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1: Start with an arbitrary set of actions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2: Iterate through agents; if an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a lower-cost option (given actions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), update action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Step 3: Repeat until no more actions should be taken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D2C8D2-2ED6-87A8-87D7-2D5FC7DF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" y="1303867"/>
                <a:ext cx="5552440" cy="4616648"/>
              </a:xfrm>
              <a:prstGeom prst="rect">
                <a:avLst/>
              </a:prstGeom>
              <a:blipFill>
                <a:blip r:embed="rId2"/>
                <a:stretch>
                  <a:fillRect t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8A61B5D-2B46-231F-94D9-F531ACEE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1" y="1690688"/>
            <a:ext cx="5375278" cy="31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F48-6CB3-10DD-52D0-86928324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2C8D2-2ED6-87A8-87D7-2D5FC7DF689C}"/>
              </a:ext>
            </a:extLst>
          </p:cNvPr>
          <p:cNvSpPr txBox="1"/>
          <p:nvPr/>
        </p:nvSpPr>
        <p:spPr>
          <a:xfrm>
            <a:off x="838200" y="1303867"/>
            <a:ext cx="1025313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if some centralized mechanism assigned routes to agents?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Assumed that all agents would be evaluated at the same time, arbitrary (or algorithm-defined)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this be formulated as a linear program?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While not linear, it still has an objective function/constraints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Technically a zero-one integer program, with non-linearity in both the objective and 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Becomes large very quickly; large graph sizes indicate many path permutations, large number of agents indicate large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Computational Limitations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Couldn’t find appropriate methods in ‘</a:t>
            </a:r>
            <a:r>
              <a:rPr lang="en-US" sz="2000" dirty="0" err="1"/>
              <a:t>cvxpy</a:t>
            </a:r>
            <a:r>
              <a:rPr lang="en-US" sz="2000" dirty="0"/>
              <a:t>’ to solve such a program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example problem is small, iterated through all permutations of action choices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Is the centralized approach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0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BDCD-8CC1-2E21-A70B-B264C0A0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OPTIMAL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A2A0-02B9-35B5-AA91-252BD49544FB}"/>
              </a:ext>
            </a:extLst>
          </p:cNvPr>
          <p:cNvSpPr txBox="1"/>
          <p:nvPr/>
        </p:nvSpPr>
        <p:spPr>
          <a:xfrm>
            <a:off x="838200" y="1540933"/>
            <a:ext cx="43382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one overarching objective function exists, we can use a </a:t>
            </a:r>
            <a:r>
              <a:rPr lang="en-US" sz="2000" i="1" dirty="0"/>
              <a:t>centralized</a:t>
            </a:r>
            <a:r>
              <a:rPr lang="en-US" sz="2000" dirty="0"/>
              <a:t> approach (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</a:t>
            </a:r>
            <a:r>
              <a:rPr lang="en-US" sz="2000" baseline="-25000" dirty="0" err="1"/>
              <a:t>eq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is now dynamic;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Static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terms are replaced with sum of objective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Constraints are of size n; path constraint for each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</a:t>
            </a:r>
            <a:r>
              <a:rPr lang="en-US" sz="2000" baseline="-25000" dirty="0" err="1"/>
              <a:t>ti</a:t>
            </a:r>
            <a:r>
              <a:rPr lang="en-US" sz="2000" dirty="0"/>
              <a:t> denotes path t for agent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BBBF20-14C4-89ED-4E8F-796D6B7B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24" y="1540933"/>
            <a:ext cx="6163809" cy="4064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510D7-13D0-6A0A-7831-55B6CF81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6" y="4606172"/>
            <a:ext cx="3046128" cy="11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D752-1C29-9B09-CDEA-989A1A38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“PRICE OF ANARCHY”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50DC9-C3BE-1F0A-DFAB-A662B000B142}"/>
              </a:ext>
            </a:extLst>
          </p:cNvPr>
          <p:cNvSpPr txBox="1"/>
          <p:nvPr/>
        </p:nvSpPr>
        <p:spPr>
          <a:xfrm>
            <a:off x="592667" y="1690688"/>
            <a:ext cx="4639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simulated eq and opt costs of several problems at 5 different problem sizes </a:t>
            </a:r>
            <a:br>
              <a:rPr lang="en-US" dirty="0"/>
            </a:br>
            <a:r>
              <a:rPr lang="en-US" dirty="0"/>
              <a:t>(n = 4,5,6,7,8,9,10)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10000+ total problem instances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costs and loss multipliers were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Stochastic elements: utilities matrix, initial conditions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n=10 was the maximum problem size that could be handled by the brute force centralized approach (almost 10M permutations)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practice, trying to estimate a practical </a:t>
            </a:r>
            <a:r>
              <a:rPr lang="en-US" dirty="0" err="1"/>
              <a:t>PoA</a:t>
            </a:r>
            <a:r>
              <a:rPr lang="en-US" dirty="0"/>
              <a:t> (although </a:t>
            </a:r>
            <a:r>
              <a:rPr lang="en-US" dirty="0" err="1"/>
              <a:t>PoA</a:t>
            </a:r>
            <a:r>
              <a:rPr lang="en-US" dirty="0"/>
              <a:t> usually assumes only two choices for each agent).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9A5A9-1FEC-46D1-18DD-9F8EADE74CC4}"/>
              </a:ext>
            </a:extLst>
          </p:cNvPr>
          <p:cNvSpPr txBox="1"/>
          <p:nvPr/>
        </p:nvSpPr>
        <p:spPr>
          <a:xfrm>
            <a:off x="5973233" y="1690688"/>
            <a:ext cx="463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included random and naïve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Random: stochastic path 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 variance?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Naïve: Agents ignore loss scalars; take the lowest cost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Theoretical </a:t>
            </a:r>
            <a:r>
              <a:rPr lang="en-US" dirty="0" err="1"/>
              <a:t>PoA</a:t>
            </a:r>
            <a:r>
              <a:rPr lang="en-US" dirty="0"/>
              <a:t> of 75%</a:t>
            </a:r>
          </a:p>
        </p:txBody>
      </p:sp>
    </p:spTree>
    <p:extLst>
      <p:ext uri="{BB962C8B-B14F-4D97-AF65-F5344CB8AC3E}">
        <p14:creationId xmlns:p14="http://schemas.microsoft.com/office/powerpoint/2010/main" val="344955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F7F-0B83-EC1A-BEF6-3CCF621A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D69D-E54F-FE07-8729-068D2C2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AAD82-6C73-46F5-727F-1BEFFECD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3" y="1690688"/>
            <a:ext cx="5833827" cy="4163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9F03A-19DD-4DC4-75C4-278FA098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56" y="1690688"/>
            <a:ext cx="5691873" cy="41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1CC0-6B6D-0E86-E2BC-1EDD6289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63232-A5B1-DA63-DEB3-6C3ACC5090B2}"/>
              </a:ext>
            </a:extLst>
          </p:cNvPr>
          <p:cNvSpPr txBox="1"/>
          <p:nvPr/>
        </p:nvSpPr>
        <p:spPr>
          <a:xfrm>
            <a:off x="592667" y="1690688"/>
            <a:ext cx="46397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performance differ across problem sizes?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Worst-case games seem to get better at higher 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about games where opt = eq?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Ambiguous?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characterizes a worst-case game?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interaction in utilities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7F3EC-AFDB-01AD-A538-6BAE8044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80" y="1561740"/>
            <a:ext cx="6694940" cy="35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8803-C1B9-3552-CB9C-D62E249D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D078B-91DE-5124-7623-A8ADE4FC301D}"/>
              </a:ext>
            </a:extLst>
          </p:cNvPr>
          <p:cNvSpPr txBox="1"/>
          <p:nvPr/>
        </p:nvSpPr>
        <p:spPr>
          <a:xfrm>
            <a:off x="592667" y="1690688"/>
            <a:ext cx="11477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Aside from logistical challenges, is centralization worthwhile?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better than a 4% improvement on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Inefficiency appears to disappear as n 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to domain?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about eq = opt?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Theoretical </a:t>
            </a:r>
            <a:r>
              <a:rPr lang="en-US" sz="2400" dirty="0" err="1"/>
              <a:t>PoA</a:t>
            </a:r>
            <a:r>
              <a:rPr lang="en-US" sz="2400" dirty="0"/>
              <a:t> seems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Random/Naïve strategies are significantly worse</a:t>
            </a:r>
          </a:p>
        </p:txBody>
      </p:sp>
    </p:spTree>
    <p:extLst>
      <p:ext uri="{BB962C8B-B14F-4D97-AF65-F5344CB8AC3E}">
        <p14:creationId xmlns:p14="http://schemas.microsoft.com/office/powerpoint/2010/main" val="375033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0CB1-2B93-5D92-386D-F78E651E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C2F8-A8B4-3CE9-7A47-4194A742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7FCDC-487C-9F23-8FF0-75167FD1281A}"/>
              </a:ext>
            </a:extLst>
          </p:cNvPr>
          <p:cNvSpPr txBox="1"/>
          <p:nvPr/>
        </p:nvSpPr>
        <p:spPr>
          <a:xfrm>
            <a:off x="592667" y="1690688"/>
            <a:ext cx="114774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Want to expand upon: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Relationship between worst-case games and problem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Characteristic of a bad game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Interaction between values in utilities matrix?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Non-linear loss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More realistic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Effect of variance in loss scalars/edge weights on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Scaled systems (agent size and network size)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 an optimization tool that can handle our centralized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97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F478B-F69C-BC7A-67C0-326F633963D1}"/>
              </a:ext>
            </a:extLst>
          </p:cNvPr>
          <p:cNvSpPr txBox="1"/>
          <p:nvPr/>
        </p:nvSpPr>
        <p:spPr>
          <a:xfrm>
            <a:off x="9579428" y="1760681"/>
            <a:ext cx="237235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References: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[1] S. Robinson, “The Price of Anarchy,” SIAM News, Volume 37, Number 5, June 2004 </a:t>
            </a:r>
            <a:br>
              <a:rPr lang="en-US" sz="1000" dirty="0">
                <a:solidFill>
                  <a:schemeClr val="bg1"/>
                </a:solidFill>
              </a:rPr>
            </a:b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[2] K. Leyton-Brown, “Congestion Games,” University of British Columbia lecture, unpublished </a:t>
            </a:r>
            <a:br>
              <a:rPr lang="en-US" sz="1000" dirty="0">
                <a:solidFill>
                  <a:schemeClr val="bg1"/>
                </a:solidFill>
              </a:rPr>
            </a:b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[3] Y. Mansour, N. Yosef, A. </a:t>
            </a:r>
            <a:r>
              <a:rPr lang="en-US" sz="1000" dirty="0" err="1">
                <a:solidFill>
                  <a:schemeClr val="bg1"/>
                </a:solidFill>
              </a:rPr>
              <a:t>Koren</a:t>
            </a:r>
            <a:r>
              <a:rPr lang="en-US" sz="1000" dirty="0">
                <a:solidFill>
                  <a:schemeClr val="bg1"/>
                </a:solidFill>
              </a:rPr>
              <a:t>, “Lecture 6: Congestion and potential games,” Spring Semester, 2003-2004, unpublished </a:t>
            </a:r>
            <a:br>
              <a:rPr lang="en-US" sz="1000" dirty="0">
                <a:solidFill>
                  <a:schemeClr val="bg1"/>
                </a:solidFill>
              </a:rPr>
            </a:b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[4] D. </a:t>
            </a:r>
            <a:r>
              <a:rPr lang="en-US" sz="1000" dirty="0" err="1">
                <a:solidFill>
                  <a:schemeClr val="bg1"/>
                </a:solidFill>
              </a:rPr>
              <a:t>Grimsman</a:t>
            </a:r>
            <a:r>
              <a:rPr lang="en-US" sz="1000" dirty="0">
                <a:solidFill>
                  <a:schemeClr val="bg1"/>
                </a:solidFill>
              </a:rPr>
              <a:t>, “Resource Allocation Games,” Brigham Young University, unpublished </a:t>
            </a:r>
            <a:br>
              <a:rPr lang="en-US" sz="1000" dirty="0">
                <a:solidFill>
                  <a:schemeClr val="bg1"/>
                </a:solidFill>
              </a:rPr>
            </a:b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[5] “SCIP Documentation,” https://www.scipopt.org, unpublished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[6] J. D. Hunter, “Matplotlib: A 2D Graphics Environment,” Computing in Science Engineering, vol. 9, no. 3, pp. 90-95, 2007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[7] “Draw a Graph Using LaTeX,” https://www.baeldung.com, unpublished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CONGESTION GAME?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6379F-EEEA-4A1D-5EA8-F629DDFB1372}"/>
              </a:ext>
            </a:extLst>
          </p:cNvPr>
          <p:cNvSpPr txBox="1"/>
          <p:nvPr/>
        </p:nvSpPr>
        <p:spPr>
          <a:xfrm>
            <a:off x="838200" y="1540933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Congestion games, a subclass of game theory first proposed in 1973, study the behaviors of agents faced with a set of potential actions who are trying to maximize (or minimize) their payoff.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Typically, this involves a directed graph, where each agent is trying to go from a fixed source node to a fixed destination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Edges have an associated loss function (assumed linear); when more agents use this edge, it becomes more costly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Generally a minimization problem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Nash Equilibrium is reached when no agents can improve their outcome, given choices of all other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exist for any congestion game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Convergence can be reached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F48-6CB3-10DD-52D0-86928324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Examples/use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3696-D100-357F-0F63-EC86EEA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2C8D2-2ED6-87A8-87D7-2D5FC7DF689C}"/>
              </a:ext>
            </a:extLst>
          </p:cNvPr>
          <p:cNvSpPr txBox="1"/>
          <p:nvPr/>
        </p:nvSpPr>
        <p:spPr>
          <a:xfrm>
            <a:off x="838200" y="1303867"/>
            <a:ext cx="1025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Routing (Centralized?)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Snowboarding/Skiing Powder Day (Maximization)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Visiting a party/bar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Term of the Week: Congestion Games – Arthashastra">
            <a:extLst>
              <a:ext uri="{FF2B5EF4-FFF2-40B4-BE49-F238E27FC236}">
                <a16:creationId xmlns:a16="http://schemas.microsoft.com/office/drawing/2014/main" id="{97185660-C768-25BF-22AD-54E49C21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01" y="1417773"/>
            <a:ext cx="4896065" cy="3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Powder Police: Keeping the Backcountry Safe – STRUB Activewear">
            <a:extLst>
              <a:ext uri="{FF2B5EF4-FFF2-40B4-BE49-F238E27FC236}">
                <a16:creationId xmlns:a16="http://schemas.microsoft.com/office/drawing/2014/main" id="{65CF83E6-0208-F249-86D9-CD0A2AF1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52" y="3026228"/>
            <a:ext cx="4821598" cy="3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96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F48-6CB3-10DD-52D0-86928324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2C8D2-2ED6-87A8-87D7-2D5FC7DF689C}"/>
              </a:ext>
            </a:extLst>
          </p:cNvPr>
          <p:cNvSpPr txBox="1"/>
          <p:nvPr/>
        </p:nvSpPr>
        <p:spPr>
          <a:xfrm>
            <a:off x="838200" y="1303867"/>
            <a:ext cx="102531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Congestion games encourage “selfish routing”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Agents are minimizing their cost of travel, not the overall sum among players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our decentralized approach; in practice, how routing actually works</a:t>
            </a:r>
          </a:p>
          <a:p>
            <a:pPr lvl="2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practice, routing is decentralized, but not as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“Rational” motorists use the typical best route, or check Google Maps for the lowest cost route</a:t>
            </a:r>
          </a:p>
          <a:p>
            <a:pPr lvl="2"/>
            <a:endParaRPr lang="en-US" sz="2000" dirty="0"/>
          </a:p>
          <a:p>
            <a:pPr marL="7406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enorite" panose="00000500000000000000" pitchFamily="2" charset="0"/>
              </a:rPr>
              <a:t>Utilities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differ among agents</a:t>
            </a:r>
            <a:r>
              <a:rPr lang="en-US" sz="2000" dirty="0"/>
              <a:t>	</a:t>
            </a:r>
          </a:p>
          <a:p>
            <a:pPr marL="1197864" lvl="1" indent="-283464"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enorite" panose="00000500000000000000" pitchFamily="2" charset="0"/>
              </a:rPr>
              <a:t>i.e.: a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 given edge has a lesser cost for someone considering a stop for food along that route</a:t>
            </a:r>
            <a:endParaRPr lang="en-US" sz="2000" dirty="0">
              <a:effectLst/>
            </a:endParaRP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centralized approach finds the socially optimal allocations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Traffic- if someone told everyone where to 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Realistic?</a:t>
            </a:r>
          </a:p>
        </p:txBody>
      </p:sp>
    </p:spTree>
    <p:extLst>
      <p:ext uri="{BB962C8B-B14F-4D97-AF65-F5344CB8AC3E}">
        <p14:creationId xmlns:p14="http://schemas.microsoft.com/office/powerpoint/2010/main" val="20327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885-E375-D515-6317-F82859B7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Inefficiency/Price of anarchy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58BFF-7DBE-F912-77FE-AE110FCDE178}"/>
              </a:ext>
            </a:extLst>
          </p:cNvPr>
          <p:cNvSpPr txBox="1"/>
          <p:nvPr/>
        </p:nvSpPr>
        <p:spPr>
          <a:xfrm>
            <a:off x="838200" y="1303867"/>
            <a:ext cx="61147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Price of Anarchy attempts to measure the cost of “selfish routing” 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the worst possible equilibrium game and the socially optimal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value differs depending on 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congestion games, “the general cost of a Nash flow is at most 4/3 of the minimum latency flow for graphs with linear latency functions”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Therefore, the cost of an optimal allocation should be no less than 75% of the cost of any congestion game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Attempting to find empirical “</a:t>
            </a:r>
            <a:r>
              <a:rPr lang="en-US" dirty="0" err="1"/>
              <a:t>PoA</a:t>
            </a:r>
            <a:r>
              <a:rPr lang="en-US" dirty="0"/>
              <a:t>” across many problem instances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0C285-9322-12CC-C18B-75898ED3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973" y="1728426"/>
            <a:ext cx="4820741" cy="1530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73EE7-FB6B-F74A-18A8-DC69F788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78" y="3203381"/>
            <a:ext cx="2451097" cy="5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75FB-DDD9-D9B5-9F89-85F3CB9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78B26-DC76-9AB3-4597-80F8BC4019E6}"/>
              </a:ext>
            </a:extLst>
          </p:cNvPr>
          <p:cNvSpPr txBox="1"/>
          <p:nvPr/>
        </p:nvSpPr>
        <p:spPr>
          <a:xfrm>
            <a:off x="838200" y="1425787"/>
            <a:ext cx="10515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agents are assumed to have the same source and destination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agents are assumed to have the same weights; that is, each edge is burdened by any given agent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Edge load is infinite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Loss functions are assumed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Utility functions are assumed 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9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D866-B223-0FD3-1D77-54223292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416E-F1A2-FC2A-A869-14D7195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CD0C4-0C42-FF00-BD70-7BC94CA8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414"/>
            <a:ext cx="8743070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C5D752-7E1E-9A98-9822-DF83FDF8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45" y="3009450"/>
            <a:ext cx="8699725" cy="1175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8C4D5D-8CC0-7D1F-9916-32976842A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38479"/>
            <a:ext cx="8699725" cy="12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D866-B223-0FD3-1D77-54223292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416E-F1A2-FC2A-A869-14D7195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0FCB0-CA61-1281-28EE-EC391F2D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11" y="1518901"/>
            <a:ext cx="8535905" cy="1559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86428-B2DE-D523-009C-CDBA02F0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11" y="3215005"/>
            <a:ext cx="8397588" cy="15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2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845-9D64-CB00-F62E-FF0A7728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2B86-7822-0CC1-BD84-D8020EE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C9E56-21F2-7180-FC06-5FDB4093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1" y="1166434"/>
            <a:ext cx="5995758" cy="4090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0D7E2-62B3-DEF8-1B42-F7A5A340A11B}"/>
              </a:ext>
            </a:extLst>
          </p:cNvPr>
          <p:cNvSpPr txBox="1"/>
          <p:nvPr/>
        </p:nvSpPr>
        <p:spPr>
          <a:xfrm>
            <a:off x="838200" y="1540933"/>
            <a:ext cx="4338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focuses on the following directed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Values/structure won’t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Loss scalars: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			</a:t>
            </a:r>
          </a:p>
          <a:p>
            <a:pPr lvl="2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Potential paths: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88B3F8-94B5-2790-0CB3-D6C47F4B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45" y="3101980"/>
            <a:ext cx="1925995" cy="393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10715-987F-83E8-ED16-7FBD45C0E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95" y="4326355"/>
            <a:ext cx="2111445" cy="13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3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{ECBEAEA3-1E0A-4BBB-B6F5-354B5F5B1C5A}tf67328976_win32</Template>
  <TotalTime>11389</TotalTime>
  <Words>1182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Tenorite</vt:lpstr>
      <vt:lpstr>Office Theme</vt:lpstr>
      <vt:lpstr>CONGESTION GAMES: DECENTRALIZED VS. CENTRALIZED APPROACHES</vt:lpstr>
      <vt:lpstr>WHAT IS A CONGESTION GAME?</vt:lpstr>
      <vt:lpstr>Examples/use cases</vt:lpstr>
      <vt:lpstr>IMPLICATIONS</vt:lpstr>
      <vt:lpstr>Inefficiency/Price of anarchy</vt:lpstr>
      <vt:lpstr>ASSUMPTIONS</vt:lpstr>
      <vt:lpstr>Terminology</vt:lpstr>
      <vt:lpstr>Terminology CONTD.</vt:lpstr>
      <vt:lpstr>DOMAIN/SCOPE</vt:lpstr>
      <vt:lpstr>Decentralized OPTIMAL</vt:lpstr>
      <vt:lpstr>NASH EQUILIBRIUM</vt:lpstr>
      <vt:lpstr>CENTRALIZED APPROACH</vt:lpstr>
      <vt:lpstr>centralized OPTIMAL</vt:lpstr>
      <vt:lpstr>EMPIRICAL “PRICE OF ANARCHY”</vt:lpstr>
      <vt:lpstr>RESULTS</vt:lpstr>
      <vt:lpstr>RESULTS (CONTD)</vt:lpstr>
      <vt:lpstr>CONCLUSIONS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GAMES: DECENTRALIZED VS. CENTRALIZED APPROACHES</dc:title>
  <dc:creator>Tanner Sundwall</dc:creator>
  <cp:lastModifiedBy>Tanner Sundwall</cp:lastModifiedBy>
  <cp:revision>5</cp:revision>
  <dcterms:created xsi:type="dcterms:W3CDTF">2022-12-04T00:46:35Z</dcterms:created>
  <dcterms:modified xsi:type="dcterms:W3CDTF">2022-12-16T23:53:30Z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