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0" r:id="rId2"/>
    <p:sldId id="762" r:id="rId3"/>
    <p:sldId id="833" r:id="rId4"/>
    <p:sldId id="834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2" r:id="rId13"/>
    <p:sldId id="843" r:id="rId14"/>
    <p:sldId id="83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277" autoAdjust="0"/>
  </p:normalViewPr>
  <p:slideViewPr>
    <p:cSldViewPr snapToGrid="0" snapToObjects="1">
      <p:cViewPr varScale="1">
        <p:scale>
          <a:sx n="120" d="100"/>
          <a:sy n="120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</a:t>
            </a:r>
          </a:p>
          <a:p>
            <a:endParaRPr lang="en-US" dirty="0"/>
          </a:p>
          <a:p>
            <a:r>
              <a:rPr lang="en-US" dirty="0"/>
              <a:t>Today we are looking into control flow in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11/22/20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sung-wei-huang/cs1410-4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569799"/>
            <a:ext cx="7980533" cy="2221397"/>
          </a:xfrm>
        </p:spPr>
        <p:txBody>
          <a:bodyPr/>
          <a:lstStyle/>
          <a:p>
            <a:r>
              <a:rPr lang="en-US" sz="4800"/>
              <a:t>Lecture 23: </a:t>
            </a:r>
            <a:r>
              <a:rPr lang="en-US" sz="4800" dirty="0"/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20315-DE39-3449-AB66-64DCADCD28A4}"/>
              </a:ext>
            </a:extLst>
          </p:cNvPr>
          <p:cNvSpPr txBox="1"/>
          <p:nvPr/>
        </p:nvSpPr>
        <p:spPr>
          <a:xfrm>
            <a:off x="581732" y="1885599"/>
            <a:ext cx="78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page: </a:t>
            </a:r>
            <a:r>
              <a:rPr lang="en-US" sz="2400" dirty="0">
                <a:hlinkClick r:id="rId4"/>
              </a:rPr>
              <a:t>https://github.com/tsung-wei-huang/cs1410-40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83BE-7CAF-7144-A5A8-D09B53FC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Lucida Console" panose="020B0609040504020204" pitchFamily="49" charset="0"/>
              </a:rPr>
              <a:t>union</a:t>
            </a:r>
          </a:p>
          <a:p>
            <a:pPr lvl="1"/>
            <a:r>
              <a:rPr lang="en-US" altLang="zh-TW" dirty="0"/>
              <a:t>Memory that contains a variety of objects over time</a:t>
            </a:r>
          </a:p>
          <a:p>
            <a:pPr lvl="1"/>
            <a:r>
              <a:rPr lang="en-US" altLang="zh-TW" dirty="0"/>
              <a:t>Only contains </a:t>
            </a:r>
            <a:r>
              <a:rPr lang="en-US" altLang="zh-TW" dirty="0">
                <a:solidFill>
                  <a:srgbClr val="0000CC"/>
                </a:solidFill>
              </a:rPr>
              <a:t>one data member </a:t>
            </a:r>
            <a:r>
              <a:rPr lang="en-US" altLang="zh-TW" dirty="0"/>
              <a:t>at a time</a:t>
            </a:r>
          </a:p>
          <a:p>
            <a:pPr lvl="1"/>
            <a:r>
              <a:rPr lang="en-US" altLang="zh-TW" dirty="0"/>
              <a:t>Members of a </a:t>
            </a:r>
            <a:r>
              <a:rPr lang="en-US" altLang="zh-TW" sz="2000" dirty="0">
                <a:latin typeface="Lucida Console" panose="020B0609040504020204" pitchFamily="49" charset="0"/>
              </a:rPr>
              <a:t>union</a:t>
            </a:r>
            <a:r>
              <a:rPr lang="en-US" altLang="zh-TW" dirty="0"/>
              <a:t> share space</a:t>
            </a:r>
          </a:p>
          <a:p>
            <a:pPr lvl="1"/>
            <a:r>
              <a:rPr lang="en-US" altLang="zh-TW" dirty="0"/>
              <a:t>Conserves storage</a:t>
            </a:r>
          </a:p>
          <a:p>
            <a:r>
              <a:rPr lang="en-US" altLang="zh-TW" dirty="0">
                <a:latin typeface="Lucida Console" panose="020B0609040504020204" pitchFamily="49" charset="0"/>
              </a:rPr>
              <a:t>union</a:t>
            </a:r>
            <a:r>
              <a:rPr lang="en-US" altLang="zh-TW" dirty="0"/>
              <a:t> definitions</a:t>
            </a:r>
          </a:p>
          <a:p>
            <a:pPr lvl="1"/>
            <a:r>
              <a:rPr lang="en-US" altLang="zh-TW" dirty="0"/>
              <a:t>Same as struct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union Number value;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0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ED86BB6-76F1-6F42-81C2-98F20F8D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9060"/>
              </p:ext>
            </p:extLst>
          </p:nvPr>
        </p:nvGraphicFramePr>
        <p:xfrm>
          <a:off x="1038225" y="1398588"/>
          <a:ext cx="7339013" cy="562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6400800" imgH="6451600" progId="Word.Document.8">
                  <p:embed/>
                </p:oleObj>
              </mc:Choice>
              <mc:Fallback>
                <p:oleObj name="Document" r:id="rId3" imgW="6400800" imgH="6451600" progId="Word.Document.8">
                  <p:embed/>
                  <p:pic>
                    <p:nvPicPr>
                      <p:cNvPr id="7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398588"/>
                        <a:ext cx="7339013" cy="562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50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386E30D-183A-504D-9872-AEF4E6631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121643"/>
              </p:ext>
            </p:extLst>
          </p:nvPr>
        </p:nvGraphicFramePr>
        <p:xfrm>
          <a:off x="1187624" y="1844824"/>
          <a:ext cx="690562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文件" r:id="rId3" imgW="7107531" imgH="3685196" progId="Word.Document.8">
                  <p:embed/>
                </p:oleObj>
              </mc:Choice>
              <mc:Fallback>
                <p:oleObj name="文件" r:id="rId3" imgW="7107531" imgH="3685196" progId="Word.Document.8">
                  <p:embed/>
                  <p:pic>
                    <p:nvPicPr>
                      <p:cNvPr id="7" name="Object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6905625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3021F-4689-9146-9C82-C09B764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6B199-52FD-9640-AE7D-FE2551FC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0058-08EB-0345-AFA8-5ECA8CF0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075CB-03C7-A741-B933-FBE29A0F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0" y="2060848"/>
            <a:ext cx="7812360" cy="3024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tIns="182880" bIns="182880"/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Put a value in the integer member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and print both members.</a:t>
            </a:r>
          </a:p>
          <a:p>
            <a:pPr eaLnBrk="1" hangingPunct="1"/>
            <a:r>
              <a:rPr lang="en-US" altLang="zh-TW" sz="1400" b="1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:   100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double: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-92559592117433136000000000000000000000000000000000000000000000.000000</a:t>
            </a:r>
          </a:p>
          <a:p>
            <a:pPr eaLnBrk="1" hangingPunct="1"/>
            <a:r>
              <a:rPr lang="en-US" altLang="zh-TW" sz="1400" b="1" dirty="0">
                <a:latin typeface="Lucida Console" panose="020B0609040504020204" pitchFamily="49" charset="0"/>
                <a:ea typeface="新細明體" panose="02020500000000000000" pitchFamily="18" charset="-120"/>
              </a:rPr>
              <a:t> </a:t>
            </a:r>
            <a:endParaRPr lang="en-US" altLang="zh-TW" sz="1400" b="1" dirty="0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Put a value in the floating member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and print both members.</a:t>
            </a:r>
          </a:p>
          <a:p>
            <a:pPr eaLnBrk="1" hangingPunct="1"/>
            <a:r>
              <a:rPr lang="en-US" altLang="zh-TW" sz="1400" b="1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:   0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double:</a:t>
            </a:r>
          </a:p>
          <a:p>
            <a:pPr eaLnBrk="1" hangingPunct="1"/>
            <a:r>
              <a:rPr lang="en-US" altLang="zh-TW" sz="1400" b="1" dirty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100.000000 </a:t>
            </a:r>
          </a:p>
        </p:txBody>
      </p:sp>
    </p:spTree>
    <p:extLst>
      <p:ext uri="{BB962C8B-B14F-4D97-AF65-F5344CB8AC3E}">
        <p14:creationId xmlns:p14="http://schemas.microsoft.com/office/powerpoint/2010/main" val="162625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F7FD9-EAB5-EC47-8C26-61CA86DC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A32E8-3DEE-F14A-A00A-380311F8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BF6F0-8807-2A4D-8163-0C842028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  <a:p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5928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762E-E24C-8046-9CFB-E4B514F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33C8-9FAD-CA4F-B9D1-F63BFEFB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61DA-93A2-6C41-820C-A8FE74F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Final Exam starts on 11/30 and ends on 23:59 PM 12/6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Take-home exam, same as midterm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Cover all topics 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50% concept questions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50% programming questions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Free to discuss with your friends and use internet resources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Never copy solutions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do not have any more labs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We will still have lectures on 11/30 and 12/2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6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762E-E24C-8046-9CFB-E4B514F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33C8-9FAD-CA4F-B9D1-F63BFEFB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61DA-93A2-6C41-820C-A8FE74F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Structures are </a:t>
            </a:r>
            <a:r>
              <a:rPr lang="en-US" altLang="zh-TW" sz="2800" dirty="0">
                <a:solidFill>
                  <a:srgbClr val="0000CC"/>
                </a:solidFill>
              </a:rPr>
              <a:t>aggregate data types</a:t>
            </a:r>
            <a:r>
              <a:rPr lang="en-US" altLang="zh-TW" sz="2800" dirty="0"/>
              <a:t>—that is, they can be built using elements of several types including other </a:t>
            </a:r>
            <a:r>
              <a:rPr lang="en-US" altLang="zh-TW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zh-TW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  <a:p>
            <a:r>
              <a:rPr lang="en-US" altLang="zh-TW" sz="3000" dirty="0"/>
              <a:t>Example</a:t>
            </a:r>
          </a:p>
          <a:p>
            <a:pPr lvl="3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Lucida Console" panose="020B0609040504020204" pitchFamily="49" charset="0"/>
              </a:rPr>
              <a:t>struct card {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char *face;</a:t>
            </a:r>
          </a:p>
          <a:p>
            <a:pPr lvl="3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char *suit;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</a:rPr>
              <a:t> };</a:t>
            </a:r>
          </a:p>
          <a:p>
            <a:pPr lvl="1"/>
            <a:r>
              <a:rPr lang="en-US" altLang="zh-TW" sz="2000" dirty="0">
                <a:latin typeface="Lucida Console" panose="020B0609040504020204" pitchFamily="49" charset="0"/>
              </a:rPr>
              <a:t>struct</a:t>
            </a:r>
            <a:r>
              <a:rPr lang="en-US" altLang="zh-TW" dirty="0"/>
              <a:t> introduces the definition for structure </a:t>
            </a:r>
            <a:r>
              <a:rPr lang="en-US" altLang="zh-TW" sz="2000" dirty="0">
                <a:latin typeface="Lucida Console" panose="020B0609040504020204" pitchFamily="49" charset="0"/>
              </a:rPr>
              <a:t>card</a:t>
            </a:r>
          </a:p>
          <a:p>
            <a:pPr lvl="1"/>
            <a:r>
              <a:rPr lang="en-US" altLang="zh-TW" sz="2000" dirty="0">
                <a:latin typeface="Lucida Console" panose="020B0609040504020204" pitchFamily="49" charset="0"/>
              </a:rPr>
              <a:t>card</a:t>
            </a:r>
            <a:r>
              <a:rPr lang="en-US" altLang="zh-TW" dirty="0"/>
              <a:t> is the structure tag and is used to declare variables of the structure type </a:t>
            </a:r>
          </a:p>
          <a:p>
            <a:pPr lvl="1"/>
            <a:r>
              <a:rPr lang="en-US" altLang="zh-TW" sz="2000" dirty="0">
                <a:latin typeface="Lucida Console" panose="020B0609040504020204" pitchFamily="49" charset="0"/>
              </a:rPr>
              <a:t>card</a:t>
            </a:r>
            <a:r>
              <a:rPr lang="en-US" altLang="zh-TW" dirty="0"/>
              <a:t> contains two members of type </a:t>
            </a:r>
            <a:r>
              <a:rPr lang="en-US" altLang="zh-TW" sz="2000" dirty="0">
                <a:latin typeface="Lucida Console" panose="020B0609040504020204" pitchFamily="49" charset="0"/>
              </a:rPr>
              <a:t>char *</a:t>
            </a:r>
          </a:p>
          <a:p>
            <a:pPr lvl="2"/>
            <a:r>
              <a:rPr lang="en-US" altLang="zh-TW" dirty="0"/>
              <a:t>These members are </a:t>
            </a:r>
            <a:r>
              <a:rPr lang="en-US" altLang="zh-TW" sz="1800" dirty="0">
                <a:latin typeface="Lucida Console" panose="020B0609040504020204" pitchFamily="49" charset="0"/>
              </a:rPr>
              <a:t>face</a:t>
            </a:r>
            <a:r>
              <a:rPr lang="en-US" altLang="zh-TW" dirty="0"/>
              <a:t> and </a:t>
            </a:r>
            <a:r>
              <a:rPr lang="en-US" altLang="zh-TW" sz="1800" dirty="0">
                <a:latin typeface="Lucida Console" panose="020B0609040504020204" pitchFamily="49" charset="0"/>
              </a:rPr>
              <a:t>suit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71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762E-E24C-8046-9CFB-E4B514F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33C8-9FAD-CA4F-B9D1-F63BFEFB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61DA-93A2-6C41-820C-A8FE74F5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zh-TW" sz="2800" dirty="0"/>
              <a:t>Another Example</a:t>
            </a:r>
          </a:p>
          <a:p>
            <a:pPr marL="457200" lvl="1" indent="0">
              <a:buNone/>
            </a:pPr>
            <a:r>
              <a:rPr lang="en-GB" altLang="zh-TW" dirty="0"/>
              <a:t>struct employee{</a:t>
            </a:r>
          </a:p>
          <a:p>
            <a:pPr marL="457200" lvl="1" indent="0">
              <a:buNone/>
            </a:pPr>
            <a:r>
              <a:rPr lang="en-GB" altLang="zh-TW" dirty="0"/>
              <a:t>     char </a:t>
            </a:r>
            <a:r>
              <a:rPr lang="en-GB" altLang="zh-TW" dirty="0" err="1"/>
              <a:t>firstName</a:t>
            </a:r>
            <a:r>
              <a:rPr lang="en-GB" altLang="zh-TW" dirty="0"/>
              <a:t>[20];</a:t>
            </a:r>
          </a:p>
          <a:p>
            <a:pPr marL="457200" lvl="1" indent="0">
              <a:buNone/>
            </a:pPr>
            <a:r>
              <a:rPr lang="en-GB" altLang="zh-TW" dirty="0"/>
              <a:t>     char </a:t>
            </a:r>
            <a:r>
              <a:rPr lang="en-GB" altLang="zh-TW" dirty="0" err="1"/>
              <a:t>lastName</a:t>
            </a:r>
            <a:r>
              <a:rPr lang="en-GB" altLang="zh-TW" dirty="0"/>
              <a:t>[20];</a:t>
            </a:r>
          </a:p>
          <a:p>
            <a:pPr marL="457200" lvl="1" indent="0">
              <a:buNone/>
            </a:pPr>
            <a:r>
              <a:rPr lang="en-GB" altLang="zh-TW" dirty="0"/>
              <a:t>     int age;</a:t>
            </a:r>
          </a:p>
          <a:p>
            <a:pPr marL="457200" lvl="1" indent="0">
              <a:buNone/>
            </a:pPr>
            <a:r>
              <a:rPr lang="en-GB" altLang="zh-TW" dirty="0"/>
              <a:t>     char gender;</a:t>
            </a:r>
          </a:p>
          <a:p>
            <a:pPr marL="457200" lvl="1" indent="0">
              <a:buNone/>
            </a:pPr>
            <a:r>
              <a:rPr lang="en-GB" altLang="zh-TW" dirty="0"/>
              <a:t>     double </a:t>
            </a:r>
            <a:r>
              <a:rPr lang="en-GB" altLang="zh-TW" dirty="0" err="1"/>
              <a:t>hourlySalary</a:t>
            </a:r>
            <a:r>
              <a:rPr lang="en-GB" altLang="zh-TW" dirty="0"/>
              <a:t>;</a:t>
            </a:r>
          </a:p>
          <a:p>
            <a:pPr marL="457200" lvl="1" indent="0">
              <a:buNone/>
            </a:pPr>
            <a:r>
              <a:rPr lang="en-GB" altLang="zh-TW" dirty="0"/>
              <a:t>};</a:t>
            </a:r>
          </a:p>
          <a:p>
            <a:endParaRPr lang="en-GB" altLang="zh-TW" sz="2800" dirty="0"/>
          </a:p>
          <a:p>
            <a:r>
              <a:rPr lang="en-GB" altLang="zh-TW" sz="2800" dirty="0"/>
              <a:t>Members of the same structure must have unique names, but two different structures may contain members of the same name without conflict.</a:t>
            </a:r>
          </a:p>
          <a:p>
            <a:r>
              <a:rPr lang="en-GB" altLang="zh-TW" sz="2800" dirty="0"/>
              <a:t>Each structure definition must end with a semicolon.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45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DF123-E6EA-054C-A83C-3BA84E5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BD468-5CE9-634A-BE30-AD95D756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8E0BA-CC10-794F-8B53-43971DDB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360888"/>
          </a:xfrm>
        </p:spPr>
        <p:txBody>
          <a:bodyPr>
            <a:normAutofit fontScale="85000" lnSpcReduction="10000"/>
          </a:bodyPr>
          <a:lstStyle/>
          <a:p>
            <a:r>
              <a:rPr lang="en-GB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definition does not reserve any space in memory; rather, it creates a new data type that is used to declare structure variables.</a:t>
            </a:r>
          </a:p>
          <a:p>
            <a:r>
              <a:rPr lang="en-GB" altLang="zh-TW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variables </a:t>
            </a:r>
            <a:r>
              <a:rPr lang="en-GB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declared like variables of other types.</a:t>
            </a:r>
          </a:p>
          <a:p>
            <a:r>
              <a:rPr lang="en-GB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a given structure type can also be declared by placing a comma-separated list of the variable names between the closing brace of the structure definition and the semicolon that ends the structure definition.</a:t>
            </a:r>
          </a:p>
          <a:p>
            <a:r>
              <a:rPr lang="en-GB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name is optional.</a:t>
            </a:r>
          </a:p>
          <a:p>
            <a:r>
              <a:rPr lang="en-GB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structure definition does not contain a structure name, variables of the structure type may be declared only between the closing right brace of the structure definition and the semicolon that terminates the structure definition.</a:t>
            </a:r>
          </a:p>
        </p:txBody>
      </p:sp>
    </p:spTree>
    <p:extLst>
      <p:ext uri="{BB962C8B-B14F-4D97-AF65-F5344CB8AC3E}">
        <p14:creationId xmlns:p14="http://schemas.microsoft.com/office/powerpoint/2010/main" val="340319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DD498-87EF-B446-BE51-E4A9494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52738-4B52-6948-A050-030E20C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7140F-A250-9545-967D-3611169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Valid operations</a:t>
            </a:r>
          </a:p>
          <a:p>
            <a:pPr lvl="1"/>
            <a:r>
              <a:rPr lang="en-US" altLang="zh-TW" dirty="0"/>
              <a:t>Assigning a structure to a structure of the same type </a:t>
            </a:r>
          </a:p>
          <a:p>
            <a:pPr lvl="1"/>
            <a:r>
              <a:rPr lang="en-US" altLang="zh-TW" dirty="0"/>
              <a:t>Taking the address (</a:t>
            </a:r>
            <a:r>
              <a:rPr lang="en-US" altLang="zh-TW" sz="2000" dirty="0">
                <a:latin typeface="Lucida Console" panose="020B0609040504020204" pitchFamily="49" charset="0"/>
              </a:rPr>
              <a:t>&amp;</a:t>
            </a:r>
            <a:r>
              <a:rPr lang="en-US" altLang="zh-TW" dirty="0"/>
              <a:t>) of a structure </a:t>
            </a:r>
          </a:p>
          <a:p>
            <a:pPr lvl="1"/>
            <a:r>
              <a:rPr lang="en-US" altLang="zh-TW" dirty="0"/>
              <a:t>Accessing the members of a structure </a:t>
            </a:r>
          </a:p>
          <a:p>
            <a:pPr lvl="1"/>
            <a:r>
              <a:rPr lang="en-US" altLang="zh-TW" dirty="0"/>
              <a:t>Using the </a:t>
            </a:r>
            <a:r>
              <a:rPr lang="en-US" altLang="zh-TW" sz="2000" dirty="0" err="1">
                <a:latin typeface="Lucida Console" panose="020B0609040504020204" pitchFamily="49" charset="0"/>
              </a:rPr>
              <a:t>sizeof</a:t>
            </a:r>
            <a:r>
              <a:rPr lang="en-US" altLang="zh-TW" dirty="0"/>
              <a:t> operator to determine the size of a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1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83BE-7CAF-7144-A5A8-D09B53FC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Comparing structures is a syntax error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members are not necessarily stored in consecutive bytes of memory.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Sometimes there are “holes” in a structure, because some computers store specific data types only on certain memory boundaries for performance reasons, such as half-word, word or double-word boundaries.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 word is a standard memory unit used to store data in a computer—usually two bytes or four bytes and typically four bytes on today’s popular 32-bit systems.</a:t>
            </a:r>
          </a:p>
          <a:p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83BE-7CAF-7144-A5A8-D09B53FC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Accessing structure members</a:t>
            </a:r>
          </a:p>
          <a:p>
            <a:pPr lvl="1"/>
            <a:r>
              <a:rPr lang="en-US" altLang="zh-TW" dirty="0"/>
              <a:t>Dot operator (</a:t>
            </a:r>
            <a:r>
              <a:rPr lang="en-US" altLang="zh-TW" b="1" dirty="0">
                <a:latin typeface="Courier New" panose="02070309020205020404" pitchFamily="49" charset="0"/>
              </a:rPr>
              <a:t>.</a:t>
            </a:r>
            <a:r>
              <a:rPr lang="en-US" altLang="zh-TW" dirty="0"/>
              <a:t>) used with structure variables</a:t>
            </a:r>
          </a:p>
          <a:p>
            <a:pPr lvl="2">
              <a:buFontTx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struct card 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</a:t>
            </a:r>
            <a:r>
              <a:rPr lang="en-US" altLang="zh-TW" sz="1800" dirty="0">
                <a:latin typeface="Lucida Console" panose="020B06090405040202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1800" dirty="0" err="1">
                <a:latin typeface="Lucida Console" panose="020B0609040504020204" pitchFamily="49" charset="0"/>
              </a:rPr>
              <a:t>cout</a:t>
            </a:r>
            <a:r>
              <a:rPr lang="en-US" altLang="zh-TW" sz="1800" dirty="0">
                <a:latin typeface="Lucida Console" panose="020B0609040504020204" pitchFamily="49" charset="0"/>
              </a:rPr>
              <a:t> &lt;&lt; 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myCard.suit</a:t>
            </a:r>
            <a:r>
              <a:rPr lang="en-US" altLang="zh-TW" sz="18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altLang="zh-TW" dirty="0"/>
              <a:t>Arrow operator (</a:t>
            </a:r>
            <a:r>
              <a:rPr lang="en-US" altLang="zh-TW" b="1" dirty="0">
                <a:latin typeface="Courier New" panose="02070309020205020404" pitchFamily="49" charset="0"/>
              </a:rPr>
              <a:t>-&gt;</a:t>
            </a:r>
            <a:r>
              <a:rPr lang="en-US" altLang="zh-TW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struct card *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myCardPtr</a:t>
            </a:r>
            <a:r>
              <a:rPr lang="en-US" altLang="zh-TW" sz="1800" dirty="0">
                <a:latin typeface="Lucida Console" panose="020B0609040504020204" pitchFamily="49" charset="0"/>
              </a:rPr>
              <a:t> = &amp;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</a:t>
            </a:r>
            <a:r>
              <a:rPr lang="en-US" altLang="zh-TW" sz="1800" dirty="0">
                <a:latin typeface="Lucida Console" panose="020B0609040504020204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1800" dirty="0" err="1">
                <a:latin typeface="Lucida Console" panose="020B0609040504020204" pitchFamily="49" charset="0"/>
              </a:rPr>
              <a:t>cout</a:t>
            </a:r>
            <a:r>
              <a:rPr lang="en-US" altLang="zh-TW" sz="1800" dirty="0">
                <a:latin typeface="Lucida Console" panose="020B0609040504020204" pitchFamily="49" charset="0"/>
              </a:rPr>
              <a:t>&lt;&lt; 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myCardPtr</a:t>
            </a:r>
            <a:r>
              <a:rPr lang="en-US" altLang="zh-TW" sz="1800" dirty="0">
                <a:latin typeface="Lucida Console" panose="020B0609040504020204" pitchFamily="49" charset="0"/>
              </a:rPr>
              <a:t>-&gt;suit;</a:t>
            </a:r>
          </a:p>
          <a:p>
            <a:pPr lvl="1"/>
            <a:r>
              <a:rPr lang="en-US" altLang="zh-TW" sz="2000" dirty="0" err="1">
                <a:latin typeface="Lucida Console" panose="020B0609040504020204" pitchFamily="49" charset="0"/>
              </a:rPr>
              <a:t>myCardPtr</a:t>
            </a:r>
            <a:r>
              <a:rPr lang="en-US" altLang="zh-TW" sz="2000" dirty="0">
                <a:latin typeface="Lucida Console" panose="020B0609040504020204" pitchFamily="49" charset="0"/>
              </a:rPr>
              <a:t>-&gt;suit</a:t>
            </a:r>
            <a:r>
              <a:rPr lang="en-US" altLang="zh-TW" dirty="0"/>
              <a:t> is equivalent to</a:t>
            </a:r>
          </a:p>
          <a:p>
            <a:pPr lvl="2">
              <a:buFontTx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( *</a:t>
            </a:r>
            <a:r>
              <a:rPr lang="en-US" altLang="zh-TW" sz="1800" dirty="0" err="1">
                <a:latin typeface="Lucida Console" panose="020B0609040504020204" pitchFamily="49" charset="0"/>
              </a:rPr>
              <a:t>myCardPtr</a:t>
            </a:r>
            <a:r>
              <a:rPr lang="en-US" altLang="zh-TW" sz="1800" dirty="0">
                <a:latin typeface="Lucida Console" panose="020B0609040504020204" pitchFamily="49" charset="0"/>
              </a:rPr>
              <a:t> ).suit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0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930BC-2CFD-7547-A96E-55AF08A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E446E-EE14-D644-84EB-91DCB57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 to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83BE-7CAF-7144-A5A8-D09B53FC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two ways to pass the information in structures to functions.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either pass the entire structure or pass the individual members of a structure.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By default, structures are </a:t>
            </a:r>
            <a:r>
              <a:rPr lang="en-US" altLang="zh-TW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passed by value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Structures and their members can also be </a:t>
            </a:r>
            <a:r>
              <a:rPr lang="en-US" altLang="zh-TW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passed by reference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by passing either references or pointers.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pass a structure by reference, pass the address of the structure object or a reference to the structure object.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733</Words>
  <Application>Microsoft Macintosh PowerPoint</Application>
  <PresentationFormat>On-screen Show (4:3)</PresentationFormat>
  <Paragraphs>118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San Serif</vt:lpstr>
      <vt:lpstr>San Serif</vt:lpstr>
      <vt:lpstr>Sen sarif</vt:lpstr>
      <vt:lpstr>Arial</vt:lpstr>
      <vt:lpstr>Calibri</vt:lpstr>
      <vt:lpstr>Courier New</vt:lpstr>
      <vt:lpstr>Lucida Console</vt:lpstr>
      <vt:lpstr>Times New Roman</vt:lpstr>
      <vt:lpstr>Wingdings</vt:lpstr>
      <vt:lpstr>Office Theme</vt:lpstr>
      <vt:lpstr>Document</vt:lpstr>
      <vt:lpstr>文件</vt:lpstr>
      <vt:lpstr>Lecture 23: Struct</vt:lpstr>
      <vt:lpstr>Announcement</vt:lpstr>
      <vt:lpstr>Struct</vt:lpstr>
      <vt:lpstr>Struct</vt:lpstr>
      <vt:lpstr>Struct</vt:lpstr>
      <vt:lpstr>Struct</vt:lpstr>
      <vt:lpstr>Operators for Struct</vt:lpstr>
      <vt:lpstr>Accessing Struct Members</vt:lpstr>
      <vt:lpstr>Passing Struct to Functions</vt:lpstr>
      <vt:lpstr>Union</vt:lpstr>
      <vt:lpstr>Union</vt:lpstr>
      <vt:lpstr>Union</vt:lpstr>
      <vt:lpstr>Union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Huang, Tsung-Wei</cp:lastModifiedBy>
  <cp:revision>751</cp:revision>
  <dcterms:created xsi:type="dcterms:W3CDTF">2020-01-09T06:22:26Z</dcterms:created>
  <dcterms:modified xsi:type="dcterms:W3CDTF">2020-11-23T01:34:43Z</dcterms:modified>
</cp:coreProperties>
</file>