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0" r:id="rId2"/>
    <p:sldId id="762" r:id="rId3"/>
    <p:sldId id="833" r:id="rId4"/>
    <p:sldId id="834" r:id="rId5"/>
    <p:sldId id="835" r:id="rId6"/>
    <p:sldId id="836" r:id="rId7"/>
    <p:sldId id="837" r:id="rId8"/>
    <p:sldId id="838" r:id="rId9"/>
    <p:sldId id="839" r:id="rId10"/>
    <p:sldId id="840" r:id="rId11"/>
    <p:sldId id="84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74" autoAdjust="0"/>
    <p:restoredTop sz="92300" autoAdjust="0"/>
  </p:normalViewPr>
  <p:slideViewPr>
    <p:cSldViewPr snapToGrid="0" snapToObjects="1">
      <p:cViewPr varScale="1">
        <p:scale>
          <a:sx n="168" d="100"/>
          <a:sy n="168" d="100"/>
        </p:scale>
        <p:origin x="2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everyone</a:t>
            </a:r>
          </a:p>
          <a:p>
            <a:endParaRPr lang="en-US" dirty="0"/>
          </a:p>
          <a:p>
            <a:r>
              <a:rPr lang="en-US" dirty="0"/>
              <a:t>Today we are looking into control flow in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sung-wei-huang/cs1410-4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2" y="569799"/>
            <a:ext cx="7980533" cy="2221397"/>
          </a:xfrm>
        </p:spPr>
        <p:txBody>
          <a:bodyPr/>
          <a:lstStyle/>
          <a:p>
            <a:r>
              <a:rPr lang="en-US" sz="4800" dirty="0"/>
              <a:t>Lecture 24: Advanced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20315-DE39-3449-AB66-64DCADCD28A4}"/>
              </a:ext>
            </a:extLst>
          </p:cNvPr>
          <p:cNvSpPr txBox="1"/>
          <p:nvPr/>
        </p:nvSpPr>
        <p:spPr>
          <a:xfrm>
            <a:off x="581732" y="1885599"/>
            <a:ext cx="783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page: </a:t>
            </a:r>
            <a:r>
              <a:rPr lang="en-US" sz="2400" dirty="0">
                <a:hlinkClick r:id="rId4"/>
              </a:rPr>
              <a:t>https://github.com/tsung-wei-huang/cs1410-40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3A8A-9E5E-4C4A-AB15-367DFCC7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E83B9-3FE1-0446-870D-82D4079E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55F7-0F66-204E-BF1C-A349193F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pointer automatically manages the lifetime of an object</a:t>
            </a:r>
          </a:p>
          <a:p>
            <a:r>
              <a:rPr lang="en-US" dirty="0"/>
              <a:t>C++11 has two commonly used smart pointers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: shared ownership</a:t>
            </a:r>
          </a:p>
          <a:p>
            <a:pPr lvl="1"/>
            <a:r>
              <a:rPr lang="en-US" dirty="0" err="1"/>
              <a:t>unique_ptr</a:t>
            </a:r>
            <a:r>
              <a:rPr lang="en-US" dirty="0"/>
              <a:t>: unique ownership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D03BA-F0DF-5F43-9207-475D5A57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BEF22-2DCF-B644-AC47-9D958D8C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73E21-1F87-CE4C-AFCB-CBF9DCC0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  <a:p>
            <a:r>
              <a:rPr lang="en-US" dirty="0"/>
              <a:t>Dynamic Memory Allocation for Objects</a:t>
            </a:r>
          </a:p>
          <a:p>
            <a:r>
              <a:rPr lang="en-US" dirty="0"/>
              <a:t>Smart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44D31-DF2A-2A4C-9D9F-BCBB2BF7A05C}"/>
              </a:ext>
            </a:extLst>
          </p:cNvPr>
          <p:cNvSpPr txBox="1"/>
          <p:nvPr/>
        </p:nvSpPr>
        <p:spPr>
          <a:xfrm>
            <a:off x="628650" y="349758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attending CS1410!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3CA6-2BC2-5041-B367-19BE52356DB7}"/>
              </a:ext>
            </a:extLst>
          </p:cNvPr>
          <p:cNvSpPr txBox="1"/>
          <p:nvPr/>
        </p:nvSpPr>
        <p:spPr>
          <a:xfrm>
            <a:off x="628650" y="4240078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Please complete the course evaluation </a:t>
            </a:r>
            <a:r>
              <a:rPr lang="en-US" sz="3600" dirty="0">
                <a:sym typeface="Wingdings" pitchFamily="2" charset="2"/>
              </a:rPr>
              <a:t>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43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2762E-E24C-8046-9CFB-E4B514F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933C8-9FAD-CA4F-B9D1-F63BFEFB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61DA-93A2-6C41-820C-A8FE74F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Final Exam starts on 11/30 and ends on 23:59 PM 12/6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Take-home exam, same as midterm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Cover all topics 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50% concept questions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50% programming questions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Free to discuss with your friends and use internet resources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Never copy solutions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 more LAB!!!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6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2762E-E24C-8046-9CFB-E4B514F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933C8-9FAD-CA4F-B9D1-F63BFEFB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for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61DA-93A2-6C41-820C-A8FE74F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a Lambda?</a:t>
            </a:r>
          </a:p>
          <a:p>
            <a:r>
              <a:rPr lang="en-US" dirty="0"/>
              <a:t>Lambda expression or lambda function</a:t>
            </a:r>
          </a:p>
          <a:p>
            <a:pPr lvl="1"/>
            <a:r>
              <a:rPr lang="en-US" dirty="0"/>
              <a:t>an expression that specifies an anonymous function object</a:t>
            </a:r>
          </a:p>
          <a:p>
            <a:r>
              <a:rPr lang="en-US" dirty="0"/>
              <a:t>Imagine handing an operation or function (code) to some other operation or function</a:t>
            </a:r>
          </a:p>
          <a:p>
            <a:pPr lvl="1"/>
            <a:r>
              <a:rPr lang="en-US" dirty="0"/>
              <a:t>For generic work</a:t>
            </a:r>
          </a:p>
          <a:p>
            <a:pPr lvl="1"/>
            <a:r>
              <a:rPr lang="en-US" dirty="0"/>
              <a:t>For a functional style</a:t>
            </a:r>
          </a:p>
          <a:p>
            <a:pPr lvl="1"/>
            <a:r>
              <a:rPr lang="en-US" dirty="0"/>
              <a:t>For concurrency</a:t>
            </a:r>
          </a:p>
          <a:p>
            <a:pPr lvl="1"/>
            <a:r>
              <a:rPr lang="en-US" dirty="0"/>
              <a:t>For readability</a:t>
            </a:r>
          </a:p>
          <a:p>
            <a:pPr lvl="2"/>
            <a:r>
              <a:rPr lang="en-US" dirty="0"/>
              <a:t>Eliminate tiny functions</a:t>
            </a:r>
          </a:p>
        </p:txBody>
      </p:sp>
    </p:spTree>
    <p:extLst>
      <p:ext uri="{BB962C8B-B14F-4D97-AF65-F5344CB8AC3E}">
        <p14:creationId xmlns:p14="http://schemas.microsoft.com/office/powerpoint/2010/main" val="5971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A0A6B-43FF-7649-9D31-D609ECDA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D877B-0F53-B44B-87C8-CD1964DB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for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E3DB-D7FB-5C41-8082-9384F0A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print_square</a:t>
            </a:r>
            <a:r>
              <a:rPr lang="en-US" sz="2400" dirty="0"/>
              <a:t>(int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&lt;&lt;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&lt;&lt;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int main()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vector&lt;int&gt; v;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for_each</a:t>
            </a:r>
            <a:r>
              <a:rPr lang="en-US" sz="2400" dirty="0"/>
              <a:t>(</a:t>
            </a:r>
            <a:r>
              <a:rPr lang="en-US" sz="2400" dirty="0" err="1"/>
              <a:t>v.begin</a:t>
            </a:r>
            <a:r>
              <a:rPr lang="en-US" sz="2400" dirty="0"/>
              <a:t>(), </a:t>
            </a:r>
            <a:r>
              <a:rPr lang="en-US" sz="2400" dirty="0" err="1"/>
              <a:t>v.end</a:t>
            </a:r>
            <a:r>
              <a:rPr lang="en-US" sz="2400" dirty="0"/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print_square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A0A6B-43FF-7649-9D31-D609ECDA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D877B-0F53-B44B-87C8-CD1964DB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for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E3DB-D7FB-5C41-8082-9384F0A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  vector&lt;int&gt; v;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for_each</a:t>
            </a:r>
            <a:r>
              <a:rPr lang="en-US" sz="2400" dirty="0"/>
              <a:t>(</a:t>
            </a:r>
            <a:r>
              <a:rPr lang="en-US" sz="2400" dirty="0" err="1"/>
              <a:t>v.begin</a:t>
            </a:r>
            <a:r>
              <a:rPr lang="en-US" sz="2400" dirty="0"/>
              <a:t>(), </a:t>
            </a:r>
            <a:r>
              <a:rPr lang="en-US" sz="2400" dirty="0" err="1"/>
              <a:t>v.end</a:t>
            </a:r>
            <a:r>
              <a:rPr lang="en-US" sz="2400" dirty="0"/>
              <a:t>(),</a:t>
            </a:r>
          </a:p>
          <a:p>
            <a:pPr marL="0" indent="0">
              <a:buNone/>
            </a:pPr>
            <a:r>
              <a:rPr lang="en-US" sz="2400" dirty="0"/>
              <a:t>  [](int </a:t>
            </a:r>
            <a:r>
              <a:rPr lang="en-US" sz="2400" dirty="0" err="1"/>
              <a:t>i</a:t>
            </a:r>
            <a:r>
              <a:rPr lang="en-US" sz="2400" dirty="0"/>
              <a:t>) {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&lt;&lt;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&lt;&lt;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;</a:t>
            </a:r>
            <a:r>
              <a:rPr lang="en-US" sz="2400" dirty="0"/>
              <a:t> } 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AAB50-5A9A-6E41-8DFB-56DD70F8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186A36-2941-EE48-9324-04E4F714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for C++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5C6FC0-54E3-9149-8578-5AFF0C287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0784"/>
            <a:ext cx="7886700" cy="2623785"/>
          </a:xfrm>
        </p:spPr>
      </p:pic>
    </p:spTree>
    <p:extLst>
      <p:ext uri="{BB962C8B-B14F-4D97-AF65-F5344CB8AC3E}">
        <p14:creationId xmlns:p14="http://schemas.microsoft.com/office/powerpoint/2010/main" val="13413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09769-FD0A-6240-99CD-33805018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44366-9842-BD43-AF54-B99FBE8D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Return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FD5F4-EAD0-1E4C-8EF8-A41ECBBB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vector&lt;int&gt; v;</a:t>
            </a:r>
          </a:p>
          <a:p>
            <a:pPr marL="0" indent="0">
              <a:buNone/>
            </a:pPr>
            <a:r>
              <a:rPr lang="en-CA" sz="2400" dirty="0"/>
              <a:t>deque&lt;int&gt; d;</a:t>
            </a:r>
          </a:p>
          <a:p>
            <a:pPr marL="0" indent="0">
              <a:buNone/>
            </a:pPr>
            <a:r>
              <a:rPr lang="en-CA" sz="2400" dirty="0"/>
              <a:t>transform(</a:t>
            </a:r>
            <a:r>
              <a:rPr lang="en-CA" sz="2400" dirty="0" err="1"/>
              <a:t>v.begin</a:t>
            </a:r>
            <a:r>
              <a:rPr lang="en-CA" sz="2400" dirty="0"/>
              <a:t>(), </a:t>
            </a:r>
            <a:r>
              <a:rPr lang="en-CA" sz="2400" dirty="0" err="1"/>
              <a:t>v.end</a:t>
            </a:r>
            <a:r>
              <a:rPr lang="en-CA" sz="2400" dirty="0"/>
              <a:t>(), </a:t>
            </a:r>
          </a:p>
          <a:p>
            <a:pPr marL="0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front_inserter</a:t>
            </a:r>
            <a:r>
              <a:rPr lang="en-CA" sz="2400" dirty="0"/>
              <a:t>(d), </a:t>
            </a:r>
          </a:p>
          <a:p>
            <a:pPr marL="0" indent="0">
              <a:buNone/>
            </a:pPr>
            <a:r>
              <a:rPr lang="en-CA" sz="2400" dirty="0"/>
              <a:t>   [](int n) { return n * n * n; });</a:t>
            </a:r>
          </a:p>
          <a:p>
            <a:pPr marL="0" indent="0">
              <a:buNone/>
            </a:pPr>
            <a:r>
              <a:rPr lang="en-CA" sz="2400" dirty="0"/>
              <a:t>transform(</a:t>
            </a:r>
            <a:r>
              <a:rPr lang="en-CA" sz="2400" dirty="0" err="1"/>
              <a:t>v.begin</a:t>
            </a:r>
            <a:r>
              <a:rPr lang="en-CA" sz="2400" dirty="0"/>
              <a:t>(), </a:t>
            </a:r>
            <a:r>
              <a:rPr lang="en-CA" sz="2400" dirty="0" err="1"/>
              <a:t>v.end</a:t>
            </a:r>
            <a:r>
              <a:rPr lang="en-CA" sz="2400" dirty="0"/>
              <a:t>(),</a:t>
            </a:r>
          </a:p>
          <a:p>
            <a:pPr marL="0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front_inserter</a:t>
            </a:r>
            <a:r>
              <a:rPr lang="en-CA" sz="2400" dirty="0"/>
              <a:t>(d),</a:t>
            </a:r>
          </a:p>
          <a:p>
            <a:pPr marL="0" indent="0">
              <a:buNone/>
            </a:pPr>
            <a:r>
              <a:rPr lang="en-CA" sz="2400" dirty="0"/>
              <a:t>   [](int n) -&gt; double {</a:t>
            </a:r>
          </a:p>
          <a:p>
            <a:pPr marL="0" indent="0">
              <a:buNone/>
            </a:pPr>
            <a:r>
              <a:rPr lang="en-CA" sz="2400" dirty="0"/>
              <a:t>        if (n % 2 == 0) {return n * n * n;} </a:t>
            </a:r>
          </a:p>
          <a:p>
            <a:pPr marL="0" indent="0">
              <a:buNone/>
            </a:pPr>
            <a:r>
              <a:rPr lang="en-CA" sz="2400" dirty="0"/>
              <a:t>        else {return n / 2.0;}</a:t>
            </a:r>
          </a:p>
          <a:p>
            <a:pPr marL="0" indent="0">
              <a:buNone/>
            </a:pPr>
            <a:r>
              <a:rPr lang="en-CA" sz="2400" dirty="0"/>
              <a:t>   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943A5-7CC1-984C-9522-1F9BD64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39B54A-E765-844F-BF32-793942EB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Captured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C88-5559-BF49-8C95-85FB43A9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err="1"/>
              <a:t>v.erase</a:t>
            </a:r>
            <a:r>
              <a:rPr lang="en-CA" sz="2400" dirty="0"/>
              <a:t>(</a:t>
            </a:r>
            <a:r>
              <a:rPr lang="en-CA" sz="2400" dirty="0" err="1"/>
              <a:t>remove_if</a:t>
            </a:r>
            <a:r>
              <a:rPr lang="en-CA" sz="2400" dirty="0"/>
              <a:t>(</a:t>
            </a:r>
            <a:r>
              <a:rPr lang="en-CA" sz="2400" dirty="0" err="1"/>
              <a:t>v.begin</a:t>
            </a:r>
            <a:r>
              <a:rPr lang="en-CA" sz="2400" dirty="0"/>
              <a:t>(), </a:t>
            </a:r>
            <a:r>
              <a:rPr lang="en-CA" sz="2400" dirty="0" err="1"/>
              <a:t>v.end</a:t>
            </a:r>
            <a:r>
              <a:rPr lang="en-CA" sz="2400" dirty="0"/>
              <a:t>(), </a:t>
            </a:r>
          </a:p>
          <a:p>
            <a:pPr marL="0" indent="0">
              <a:buNone/>
            </a:pPr>
            <a:r>
              <a:rPr lang="en-CA" sz="2400" dirty="0"/>
              <a:t>        [x, y](int n) { return x &lt; n &amp;&amp; n &lt; y; }),</a:t>
            </a:r>
            <a:r>
              <a:rPr lang="en-CA" sz="2400" dirty="0" err="1"/>
              <a:t>v.end</a:t>
            </a:r>
            <a:r>
              <a:rPr lang="en-CA" sz="2400" dirty="0"/>
              <a:t>());</a:t>
            </a:r>
          </a:p>
          <a:p>
            <a:pPr marL="0" indent="0">
              <a:buNone/>
            </a:pPr>
            <a:r>
              <a:rPr lang="en-CA" sz="2400" dirty="0" err="1"/>
              <a:t>v.erase</a:t>
            </a:r>
            <a:r>
              <a:rPr lang="en-CA" sz="2400" dirty="0"/>
              <a:t>(</a:t>
            </a:r>
            <a:r>
              <a:rPr lang="en-CA" sz="2400" dirty="0" err="1"/>
              <a:t>remove_if</a:t>
            </a:r>
            <a:r>
              <a:rPr lang="en-CA" sz="2400" dirty="0"/>
              <a:t>(</a:t>
            </a:r>
            <a:r>
              <a:rPr lang="en-CA" sz="2400" dirty="0" err="1"/>
              <a:t>v.begin</a:t>
            </a:r>
            <a:r>
              <a:rPr lang="en-CA" sz="2400" dirty="0"/>
              <a:t>(), </a:t>
            </a:r>
            <a:r>
              <a:rPr lang="en-CA" sz="2400" dirty="0" err="1"/>
              <a:t>v.end</a:t>
            </a:r>
            <a:r>
              <a:rPr lang="en-CA" sz="2400" dirty="0"/>
              <a:t>(),</a:t>
            </a:r>
          </a:p>
          <a:p>
            <a:pPr marL="0" indent="0">
              <a:buNone/>
            </a:pPr>
            <a:r>
              <a:rPr lang="en-CA" sz="2400" dirty="0"/>
              <a:t>        [=](int n) { return x &lt; n &amp;&amp; n &lt; y; }), </a:t>
            </a:r>
            <a:r>
              <a:rPr lang="en-CA" sz="2400" dirty="0" err="1"/>
              <a:t>v.end</a:t>
            </a:r>
            <a:r>
              <a:rPr lang="en-CA" sz="2400" dirty="0"/>
              <a:t>());</a:t>
            </a:r>
          </a:p>
          <a:p>
            <a:pPr marL="0" indent="0">
              <a:buNone/>
            </a:pPr>
            <a:r>
              <a:rPr lang="en-CA" sz="2400" dirty="0" err="1"/>
              <a:t>for_each</a:t>
            </a:r>
            <a:r>
              <a:rPr lang="en-CA" sz="2400" dirty="0"/>
              <a:t>(</a:t>
            </a:r>
            <a:r>
              <a:rPr lang="en-CA" sz="2400" dirty="0" err="1"/>
              <a:t>v.begin</a:t>
            </a:r>
            <a:r>
              <a:rPr lang="en-CA" sz="2400" dirty="0"/>
              <a:t>(), </a:t>
            </a:r>
            <a:r>
              <a:rPr lang="en-CA" sz="2400" dirty="0" err="1"/>
              <a:t>v.end</a:t>
            </a:r>
            <a:r>
              <a:rPr lang="en-CA" sz="2400" dirty="0"/>
              <a:t>(), </a:t>
            </a:r>
          </a:p>
          <a:p>
            <a:pPr marL="0" indent="0">
              <a:buNone/>
            </a:pPr>
            <a:r>
              <a:rPr lang="en-CA" sz="2400" dirty="0"/>
              <a:t>        [&amp;x, &amp;y](int&amp; r) {</a:t>
            </a:r>
          </a:p>
          <a:p>
            <a:pPr marL="0" indent="0">
              <a:buNone/>
            </a:pPr>
            <a:r>
              <a:rPr lang="en-CA" sz="2400" dirty="0"/>
              <a:t>        const int old = r;</a:t>
            </a:r>
          </a:p>
          <a:p>
            <a:pPr marL="0" indent="0">
              <a:buNone/>
            </a:pPr>
            <a:r>
              <a:rPr lang="en-CA" sz="2400" dirty="0"/>
              <a:t>        r *= 2;</a:t>
            </a:r>
          </a:p>
          <a:p>
            <a:pPr marL="0" indent="0">
              <a:buNone/>
            </a:pPr>
            <a:r>
              <a:rPr lang="en-CA" sz="2400" dirty="0"/>
              <a:t>        x = y;</a:t>
            </a:r>
          </a:p>
          <a:p>
            <a:pPr marL="0" indent="0">
              <a:buNone/>
            </a:pPr>
            <a:r>
              <a:rPr lang="en-CA" sz="2400" dirty="0"/>
              <a:t>        y = old;      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6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3A8A-9E5E-4C4A-AB15-367DFCC7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E83B9-3FE1-0446-870D-82D4079E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Object Allocation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55F7-0F66-204E-BF1C-A349193F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std::malloc and std::free</a:t>
            </a:r>
          </a:p>
          <a:p>
            <a:r>
              <a:rPr lang="en-US" dirty="0"/>
              <a:t>How can we create an object dynamically?</a:t>
            </a:r>
          </a:p>
          <a:p>
            <a:pPr lvl="1"/>
            <a:r>
              <a:rPr lang="en-US" dirty="0"/>
              <a:t>new and delete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4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599</Words>
  <Application>Microsoft Macintosh PowerPoint</Application>
  <PresentationFormat>On-screen Show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San Serif</vt:lpstr>
      <vt:lpstr>San Serif</vt:lpstr>
      <vt:lpstr>Sen sarif</vt:lpstr>
      <vt:lpstr>Arial</vt:lpstr>
      <vt:lpstr>Calibri</vt:lpstr>
      <vt:lpstr>Times New Roman</vt:lpstr>
      <vt:lpstr>Wingdings</vt:lpstr>
      <vt:lpstr>Office Theme</vt:lpstr>
      <vt:lpstr>Lecture 24: Advanced Topics</vt:lpstr>
      <vt:lpstr>Announcement</vt:lpstr>
      <vt:lpstr>Lambda for C++</vt:lpstr>
      <vt:lpstr>Lambda for C++</vt:lpstr>
      <vt:lpstr>Lambda for C++</vt:lpstr>
      <vt:lpstr>Lambda for C++</vt:lpstr>
      <vt:lpstr>Lambda with Return Value</vt:lpstr>
      <vt:lpstr>Lambda with Captured Variables</vt:lpstr>
      <vt:lpstr>Dynamic Object Allocation</vt:lpstr>
      <vt:lpstr>Smart Pointer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Huang, Tsung-Wei</cp:lastModifiedBy>
  <cp:revision>769</cp:revision>
  <dcterms:created xsi:type="dcterms:W3CDTF">2020-01-09T06:22:26Z</dcterms:created>
  <dcterms:modified xsi:type="dcterms:W3CDTF">2020-12-02T15:02:55Z</dcterms:modified>
</cp:coreProperties>
</file>