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50" r:id="rId2"/>
    <p:sldId id="634" r:id="rId3"/>
    <p:sldId id="635" r:id="rId4"/>
    <p:sldId id="636" r:id="rId5"/>
    <p:sldId id="661" r:id="rId6"/>
    <p:sldId id="662" r:id="rId7"/>
    <p:sldId id="551" r:id="rId8"/>
    <p:sldId id="575" r:id="rId9"/>
    <p:sldId id="57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0432FF"/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00" autoAdjust="0"/>
    <p:restoredTop sz="87368" autoAdjust="0"/>
  </p:normalViewPr>
  <p:slideViewPr>
    <p:cSldViewPr snapToGrid="0" snapToObjects="1">
      <p:cViewPr>
        <p:scale>
          <a:sx n="185" d="100"/>
          <a:sy n="185" d="100"/>
        </p:scale>
        <p:origin x="1512" y="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F7C78-A87B-9B4D-A9D1-7364E5DA120C}" type="datetime1">
              <a:rPr lang="en-US" smtClean="0"/>
              <a:t>9/8/20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5DE9D-0A37-8441-8B4F-F3BACD0F6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37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A2943-DE60-F34D-A49E-8FF3146C7A9A}" type="datetime1">
              <a:rPr lang="en-US" smtClean="0"/>
              <a:t>9/8/20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100B7-F0F0-BA4B-98D9-DC51A8C92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734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Morning everyone</a:t>
            </a:r>
          </a:p>
          <a:p>
            <a:endParaRPr lang="en-US" dirty="0"/>
          </a:p>
          <a:p>
            <a:r>
              <a:rPr lang="en-US" dirty="0"/>
              <a:t>Today we are looking into control flow in C++.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36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96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5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this repetition control-flow statement, we can start implementing something very interesting. Let’s refresh our memory on this example from lecture1. Remember that in the lecture 1, I used this finding a power of a number to tell you it doesn’t really matter which language you learn first, because what really matters is the logic thinking you define to solve a problem. We are doing to look at this example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37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this repetition control-flow statement, we can start implementing something very interesting. Let’s refresh our memory on this example from lecture1. Remember that in the lecture 1, I used this finding a power of a number to tell you it doesn’t really matter which language you learn first, because what really matters is the logic thinking you define to solve a problem. We are doing to look at this example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24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this repetition control-flow statement, we can start implementing something very interesting. Let’s refresh our memory on this example from lecture1. Remember that in the lecture 1, I used this finding a power of a number to tell you it doesn’t really matter which language you learn first, because what really matters is the logic thinking you define to solve a problem. We are doing to look at this example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29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Turns out there is a better way to solve this problem. And this is the most basic yet the most important, widely applied technique in computer programming: Divide and Conquer.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6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efficient is it to compute the general case a to the b?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330" y="993458"/>
            <a:ext cx="7980533" cy="1362075"/>
          </a:xfrm>
        </p:spPr>
        <p:txBody>
          <a:bodyPr anchor="t"/>
          <a:lstStyle>
            <a:lvl1pPr algn="l">
              <a:defRPr lang="en-US" sz="4400" b="1" baseline="0" dirty="0">
                <a:latin typeface="San Serif"/>
                <a:cs typeface="San Serif"/>
              </a:defRPr>
            </a:lvl1pPr>
          </a:lstStyle>
          <a:p>
            <a:r>
              <a:rPr lang="en-US" dirty="0"/>
              <a:t>Click here to edit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330" y="2653031"/>
            <a:ext cx="7980533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an serif"/>
                <a:cs typeface="San serif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7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8F7F9-70EC-BD49-8928-7CB170F9795A}" type="datetime1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9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8EBF9C-0147-DE49-BEBF-5601345D794C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9111999-15EC-814B-B32F-0BBC9D8C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302"/>
            <a:ext cx="7886700" cy="964910"/>
          </a:xfrm>
        </p:spPr>
        <p:txBody>
          <a:bodyPr>
            <a:normAutofit/>
          </a:bodyPr>
          <a:lstStyle>
            <a:lvl1pPr>
              <a:defRPr sz="3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2823809-6443-6843-AD09-B59B7379B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4659339"/>
          </a:xfrm>
        </p:spPr>
        <p:txBody>
          <a:bodyPr/>
          <a:lstStyle>
            <a:lvl1pPr marL="228600" indent="-411480">
              <a:buFont typeface="Wingdings" pitchFamily="2" charset="2"/>
              <a:buChar char="q"/>
              <a:defRPr sz="2600" b="1"/>
            </a:lvl1pPr>
            <a:lvl2pPr indent="-37719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5" name="直線接點 7">
            <a:extLst>
              <a:ext uri="{FF2B5EF4-FFF2-40B4-BE49-F238E27FC236}">
                <a16:creationId xmlns:a16="http://schemas.microsoft.com/office/drawing/2014/main" id="{27172727-4FEE-2641-9E0E-1B9B287C1DE0}"/>
              </a:ext>
            </a:extLst>
          </p:cNvPr>
          <p:cNvCxnSpPr>
            <a:cxnSpLocks/>
          </p:cNvCxnSpPr>
          <p:nvPr userDrawn="1"/>
        </p:nvCxnSpPr>
        <p:spPr>
          <a:xfrm>
            <a:off x="628650" y="1077455"/>
            <a:ext cx="7886700" cy="0"/>
          </a:xfrm>
          <a:prstGeom prst="line">
            <a:avLst/>
          </a:prstGeom>
          <a:ln w="3810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Sen sarif"/>
                <a:cs typeface="Sen sarif"/>
              </a:defRPr>
            </a:lvl1pPr>
            <a:lvl2pPr>
              <a:defRPr sz="2400">
                <a:latin typeface="Sen sarif"/>
                <a:cs typeface="Sen sarif"/>
              </a:defRPr>
            </a:lvl2pPr>
            <a:lvl3pPr>
              <a:defRPr sz="2000">
                <a:latin typeface="Sen sarif"/>
                <a:cs typeface="Sen sarif"/>
              </a:defRPr>
            </a:lvl3pPr>
            <a:lvl4pPr>
              <a:defRPr sz="1800">
                <a:latin typeface="Sen sarif"/>
                <a:cs typeface="Sen sarif"/>
              </a:defRPr>
            </a:lvl4pPr>
            <a:lvl5pPr>
              <a:defRPr sz="1800">
                <a:latin typeface="Sen sarif"/>
                <a:cs typeface="Sen sarif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20C52D-8C02-5E4D-9426-D1EE2725AF8B}" type="datetime1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10" name="直線接點 7"/>
          <p:cNvCxnSpPr/>
          <p:nvPr userDrawn="1"/>
        </p:nvCxnSpPr>
        <p:spPr>
          <a:xfrm>
            <a:off x="457200" y="1178985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62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953D56-53FA-064E-AAF8-1376460A6387}" type="datetime1">
              <a:rPr lang="en-US" smtClean="0"/>
              <a:t>9/8/20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11" name="直線接點 7"/>
          <p:cNvCxnSpPr/>
          <p:nvPr userDrawn="1"/>
        </p:nvCxnSpPr>
        <p:spPr>
          <a:xfrm>
            <a:off x="457200" y="1178985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57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01A23A-B960-2540-B8F5-FE58184F77E8}" type="datetime1">
              <a:rPr lang="en-US" smtClean="0"/>
              <a:t>9/8/20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FA2E91B-46B4-4840-8C61-93A81CE7D388}" type="datetime1">
              <a:rPr lang="en-US" smtClean="0"/>
              <a:t>9/8/20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99555" y="6351498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5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512308-29C4-F544-A0F1-FBC3C4067138}" type="datetime1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3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6C1DF2-18E9-F140-80E5-AA07E724E416}" type="datetime1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EDF656-61DC-9A42-8D01-12AB0AEA89CE}" type="datetime1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8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80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2400"/>
            <a:ext cx="8229600" cy="470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9555" y="637461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4E77BC79-9480-1042-96E1-82B94DA081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4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San serif"/>
          <a:ea typeface="+mj-ea"/>
          <a:cs typeface="San serif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q"/>
        <a:defRPr sz="2800" kern="1200">
          <a:solidFill>
            <a:schemeClr val="tx1"/>
          </a:solidFill>
          <a:latin typeface="San serif"/>
          <a:ea typeface="+mn-ea"/>
          <a:cs typeface="San serif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q"/>
        <a:defRPr sz="2400" kern="1200">
          <a:solidFill>
            <a:schemeClr val="tx1"/>
          </a:solidFill>
          <a:latin typeface="San serif"/>
          <a:ea typeface="+mn-ea"/>
          <a:cs typeface="San serif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San serif"/>
          <a:ea typeface="+mn-ea"/>
          <a:cs typeface="San serif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San serif"/>
          <a:ea typeface="+mn-ea"/>
          <a:cs typeface="San serif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San serif"/>
          <a:ea typeface="+mn-ea"/>
          <a:cs typeface="San serif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tsung-wei-huang/cs1410-4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C883-7AFF-244C-AF4A-5B8B8A2E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32" y="569799"/>
            <a:ext cx="7980533" cy="2221397"/>
          </a:xfrm>
        </p:spPr>
        <p:txBody>
          <a:bodyPr/>
          <a:lstStyle/>
          <a:p>
            <a:r>
              <a:rPr lang="en-US" sz="4800" dirty="0"/>
              <a:t>Lecture 5: Control Statements – Part II (coding practice)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C9C05-F347-0C4F-946E-E4F1C7A0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5A4A3-FF99-754A-8985-6F0657A95CA5}"/>
              </a:ext>
            </a:extLst>
          </p:cNvPr>
          <p:cNvSpPr/>
          <p:nvPr/>
        </p:nvSpPr>
        <p:spPr>
          <a:xfrm>
            <a:off x="0" y="2909455"/>
            <a:ext cx="9144000" cy="186459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Dr. Tsung-Wei Huang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Department of Electrical and Computer Engineering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University of Utah, Salt Lake City, 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3622F-8CA1-A84F-81BC-C2A1FCAEAC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788" b="11971"/>
          <a:stretch/>
        </p:blipFill>
        <p:spPr>
          <a:xfrm>
            <a:off x="-1" y="4788568"/>
            <a:ext cx="9144000" cy="20694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F20315-DE39-3449-AB66-64DCADCD28A4}"/>
              </a:ext>
            </a:extLst>
          </p:cNvPr>
          <p:cNvSpPr txBox="1"/>
          <p:nvPr/>
        </p:nvSpPr>
        <p:spPr>
          <a:xfrm>
            <a:off x="581732" y="2209701"/>
            <a:ext cx="783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page: </a:t>
            </a:r>
            <a:r>
              <a:rPr lang="en-US" sz="2400" dirty="0">
                <a:hlinkClick r:id="rId4"/>
              </a:rPr>
              <a:t>https://github.com/tsung-wei-huang/cs1410-40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833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E3E584-6C77-0D45-9118-E8124A01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E30F50-8EDA-F44E-9205-8649C540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4288D-A861-9B45-B546-7686162F5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Normally, statements in a program execute one after the other in the order in which they’re written.</a:t>
            </a:r>
          </a:p>
          <a:p>
            <a:pPr lvl="1">
              <a:lnSpc>
                <a:spcPct val="95000"/>
              </a:lnSpc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Called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</a:rPr>
              <a:t>sequential execution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Various C++ statements enable you to specify the next executing statement that is not the next one in sequence.</a:t>
            </a:r>
          </a:p>
          <a:p>
            <a:pPr lvl="1">
              <a:lnSpc>
                <a:spcPct val="95000"/>
              </a:lnSpc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Called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</a:rPr>
              <a:t>transfer of control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All programs could be written in terms of only three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</a:rPr>
              <a:t>control structures </a:t>
            </a:r>
            <a:r>
              <a:rPr lang="en-US" altLang="zh-TW" dirty="0">
                <a:latin typeface="Times New Roman" panose="02020603050405020304" pitchFamily="18" charset="0"/>
              </a:rPr>
              <a:t>(referred as “control statements”)</a:t>
            </a:r>
          </a:p>
          <a:p>
            <a:pPr lvl="1">
              <a:lnSpc>
                <a:spcPct val="95000"/>
              </a:lnSpc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</a:rPr>
              <a:t>sequence </a:t>
            </a:r>
            <a:r>
              <a:rPr lang="en-US" altLang="zh-TW" dirty="0">
                <a:latin typeface="Times New Roman" panose="02020603050405020304" pitchFamily="18" charset="0"/>
              </a:rPr>
              <a:t>structure</a:t>
            </a:r>
          </a:p>
          <a:p>
            <a:pPr lvl="1">
              <a:lnSpc>
                <a:spcPct val="95000"/>
              </a:lnSpc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</a:rPr>
              <a:t>selection </a:t>
            </a:r>
            <a:r>
              <a:rPr lang="en-US" altLang="zh-TW" dirty="0">
                <a:latin typeface="Times New Roman" panose="02020603050405020304" pitchFamily="18" charset="0"/>
              </a:rPr>
              <a:t>structure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and </a:t>
            </a:r>
          </a:p>
          <a:p>
            <a:pPr lvl="1">
              <a:lnSpc>
                <a:spcPct val="95000"/>
              </a:lnSpc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</a:rPr>
              <a:t>repetition </a:t>
            </a:r>
            <a:r>
              <a:rPr lang="en-US" altLang="zh-TW" dirty="0">
                <a:latin typeface="Times New Roman" panose="02020603050405020304" pitchFamily="18" charset="0"/>
              </a:rPr>
              <a:t>structure</a:t>
            </a:r>
          </a:p>
          <a:p>
            <a:endParaRPr lang="zh-TW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55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A873B7-826E-6645-BBCA-476317AF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AF1007-4975-4142-B661-5312FAC08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 (cont’d)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0F436-CD18-7248-BD6B-DD48FC696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C++ provides three types of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</a:rPr>
              <a:t>selection statements</a:t>
            </a:r>
            <a:endParaRPr lang="en-US" altLang="zh-TW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 selection statement: (</a:t>
            </a:r>
            <a:r>
              <a:rPr lang="en-US" altLang="zh-TW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single selection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lvl="1">
              <a:lnSpc>
                <a:spcPct val="95000"/>
              </a:lnSpc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The condition is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: perform the following action</a:t>
            </a:r>
          </a:p>
          <a:p>
            <a:pPr lvl="1">
              <a:lnSpc>
                <a:spcPct val="95000"/>
              </a:lnSpc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The condition is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: skip the action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 selection statement: (</a:t>
            </a:r>
            <a:r>
              <a:rPr lang="en-US" altLang="zh-TW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double selection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lvl="1">
              <a:lnSpc>
                <a:spcPct val="95000"/>
              </a:lnSpc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The condition is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: perform the following action</a:t>
            </a:r>
          </a:p>
          <a:p>
            <a:pPr lvl="1">
              <a:lnSpc>
                <a:spcPct val="95000"/>
              </a:lnSpc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The condition is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: perform a different action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switch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 selection statement: (</a:t>
            </a:r>
            <a:r>
              <a:rPr lang="en-US" altLang="zh-TW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multiple selection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lvl="1">
              <a:lnSpc>
                <a:spcPct val="95000"/>
              </a:lnSpc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Perform one of many different actions, depending on the value of selection expression.</a:t>
            </a:r>
          </a:p>
          <a:p>
            <a:endParaRPr lang="zh-TW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9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BAC127-F49A-B14A-A222-D3B624A9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28BC84-AA53-1543-A70E-8CB405B3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 (cont’d)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1EB8A-7EAD-1548-9E81-F163F11ED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C++ provides three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</a:rPr>
              <a:t>repetition statements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(also called 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</a:rPr>
              <a:t>looping statements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) for performing statements repeatedly.</a:t>
            </a:r>
          </a:p>
          <a:p>
            <a:pPr lvl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These are the </a:t>
            </a:r>
            <a:r>
              <a:rPr lang="en-US" altLang="zh-TW" dirty="0">
                <a:solidFill>
                  <a:srgbClr val="0000FF"/>
                </a:solidFill>
                <a:latin typeface="LucidaSansTypewriter" pitchFamily="49" charset="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SansTypewriter" pitchFamily="49" charset="0"/>
              </a:rPr>
              <a:t>do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TW" dirty="0">
                <a:solidFill>
                  <a:srgbClr val="0000FF"/>
                </a:solidFill>
                <a:latin typeface="LucidaSansTypewriter" pitchFamily="49" charset="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zh-TW" dirty="0">
                <a:solidFill>
                  <a:srgbClr val="0000FF"/>
                </a:solidFill>
                <a:latin typeface="LucidaSansTypewriter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 statements.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 statements perform the action (or group of actions) in their bodies </a:t>
            </a:r>
            <a:r>
              <a:rPr lang="en-US" altLang="zh-TW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zero or more times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do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 statement performs the action (or group of actions) in its body </a:t>
            </a:r>
            <a:r>
              <a:rPr lang="en-US" altLang="zh-TW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at least once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endParaRPr lang="zh-TW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6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8A08BC-AEED-F844-87FD-DB17E37A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C2CC2F-7D42-4949-8615-3ED2E10B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1: Simple if-else Statement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AAF7F41-55D4-A84E-ACFA-29EDC72C9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52670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Q1: Finds the maximum of four numbers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Input: four integers, a, b, c, 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Output:	x = max(a, b, c, d)</a:t>
            </a:r>
            <a:endParaRPr lang="en-US" altLang="zh-TW" baseline="30000" dirty="0"/>
          </a:p>
          <a:p>
            <a:pPr lvl="2">
              <a:defRPr/>
            </a:pPr>
            <a:r>
              <a:rPr lang="en-US" altLang="zh-TW" dirty="0"/>
              <a:t>a=3, b=4, c=1, d=18 =&gt; x=18</a:t>
            </a:r>
          </a:p>
          <a:p>
            <a:pPr lvl="2">
              <a:defRPr/>
            </a:pPr>
            <a:r>
              <a:rPr lang="en-US" altLang="zh-TW" dirty="0"/>
              <a:t>a=2, b=5, c=-1, d=-5 =&gt; x=5</a:t>
            </a:r>
          </a:p>
          <a:p>
            <a:pPr>
              <a:defRPr/>
            </a:pPr>
            <a:r>
              <a:rPr lang="en-US" altLang="zh-TW" dirty="0"/>
              <a:t>Q2: Finds the maximum of N </a:t>
            </a:r>
            <a:r>
              <a:rPr lang="en-US" altLang="zh-TW" i="1" u="sng" dirty="0"/>
              <a:t>positive</a:t>
            </a:r>
            <a:r>
              <a:rPr lang="en-US" altLang="zh-TW" dirty="0"/>
              <a:t> numbers</a:t>
            </a:r>
          </a:p>
          <a:p>
            <a:pPr lvl="1">
              <a:defRPr/>
            </a:pPr>
            <a:r>
              <a:rPr lang="en-US" altLang="zh-TW" dirty="0"/>
              <a:t>Input 1: reads in N</a:t>
            </a:r>
          </a:p>
          <a:p>
            <a:pPr lvl="1">
              <a:defRPr/>
            </a:pPr>
            <a:r>
              <a:rPr lang="en-US" altLang="zh-TW" dirty="0"/>
              <a:t>Input 2: reads N numbers, a1, a2, a3, a4, … an</a:t>
            </a:r>
          </a:p>
          <a:p>
            <a:pPr lvl="1">
              <a:defRPr/>
            </a:pPr>
            <a:r>
              <a:rPr lang="en-US" altLang="zh-TW" dirty="0"/>
              <a:t>Output: x=max(a1, a2, a3, a4, …, an)</a:t>
            </a:r>
          </a:p>
          <a:p>
            <a:pPr lvl="2">
              <a:defRPr/>
            </a:pPr>
            <a:r>
              <a:rPr lang="en-US" altLang="zh-TW" dirty="0"/>
              <a:t>N=10, {a1, a2, a3, …, an} = {1, 2, 5, 6, -9, 4, 2, 11, 1, 5}, x=11</a:t>
            </a:r>
          </a:p>
          <a:p>
            <a:pPr lvl="2">
              <a:defRPr/>
            </a:pPr>
            <a:endParaRPr lang="en-US" altLang="zh-TW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6780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8A08BC-AEED-F844-87FD-DB17E37A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C2CC2F-7D42-4949-8615-3ED2E10B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2: Determines Prime Number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AAF7F41-55D4-A84E-ACFA-29EDC72C9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52670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Q1: Determines if a number is prime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Input: an integer, a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Output:	”yes” if a is a prime number, or “no” otherwise</a:t>
            </a:r>
            <a:endParaRPr lang="en-US" altLang="zh-TW" baseline="30000" dirty="0"/>
          </a:p>
          <a:p>
            <a:pPr lvl="2">
              <a:defRPr/>
            </a:pPr>
            <a:r>
              <a:rPr lang="en-US" altLang="zh-TW" dirty="0"/>
              <a:t>a=3 =&gt; yes</a:t>
            </a:r>
          </a:p>
          <a:p>
            <a:pPr lvl="2">
              <a:defRPr/>
            </a:pPr>
            <a:r>
              <a:rPr lang="en-US" altLang="zh-TW" dirty="0"/>
              <a:t>a=10 =&gt; no</a:t>
            </a:r>
          </a:p>
          <a:p>
            <a:pPr>
              <a:defRPr/>
            </a:pPr>
            <a:r>
              <a:rPr lang="en-US" altLang="zh-TW" dirty="0"/>
              <a:t>Q2: Prints all prime numbers &lt;= N</a:t>
            </a:r>
          </a:p>
          <a:p>
            <a:pPr lvl="1">
              <a:defRPr/>
            </a:pPr>
            <a:r>
              <a:rPr lang="en-US" altLang="zh-TW" dirty="0"/>
              <a:t>Input: an integer, N</a:t>
            </a:r>
          </a:p>
          <a:p>
            <a:pPr lvl="1">
              <a:defRPr/>
            </a:pPr>
            <a:r>
              <a:rPr lang="en-US" altLang="zh-TW" dirty="0"/>
              <a:t>Output: all prime numbers in [2, N], separated by space</a:t>
            </a:r>
          </a:p>
          <a:p>
            <a:pPr lvl="2">
              <a:defRPr/>
            </a:pPr>
            <a:r>
              <a:rPr lang="en-US" altLang="zh-TW" dirty="0"/>
              <a:t>N=10 =&gt; 2, 3, 5, 7</a:t>
            </a:r>
          </a:p>
          <a:p>
            <a:pPr lvl="2">
              <a:defRPr/>
            </a:pPr>
            <a:r>
              <a:rPr lang="en-US" altLang="zh-TW" dirty="0"/>
              <a:t>N=3 =&gt; 2, 3</a:t>
            </a:r>
          </a:p>
        </p:txBody>
      </p:sp>
    </p:spTree>
    <p:extLst>
      <p:ext uri="{BB962C8B-B14F-4D97-AF65-F5344CB8AC3E}">
        <p14:creationId xmlns:p14="http://schemas.microsoft.com/office/powerpoint/2010/main" val="565988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8A08BC-AEED-F844-87FD-DB17E37A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C2CC2F-7D42-4949-8615-3ED2E10B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3: Power of a Number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AAF7F41-55D4-A84E-ACFA-29EDC72C9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52670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Find a power of a number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Input: a, b (1 &lt; a, b &lt; 2147483647)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Output:	x = a</a:t>
            </a:r>
            <a:r>
              <a:rPr lang="en-US" altLang="zh-TW" baseline="30000" dirty="0"/>
              <a:t>b</a:t>
            </a:r>
          </a:p>
          <a:p>
            <a:pPr lvl="2">
              <a:defRPr/>
            </a:pPr>
            <a:r>
              <a:rPr lang="en-US" altLang="zh-TW" dirty="0"/>
              <a:t>a=3, b=4, x=3</a:t>
            </a:r>
            <a:r>
              <a:rPr lang="en-US" altLang="zh-TW" baseline="30000" dirty="0"/>
              <a:t>4</a:t>
            </a:r>
            <a:r>
              <a:rPr lang="en-US" altLang="zh-TW" dirty="0"/>
              <a:t>=81</a:t>
            </a:r>
          </a:p>
          <a:p>
            <a:pPr lvl="2">
              <a:defRPr/>
            </a:pPr>
            <a:r>
              <a:rPr lang="en-US" altLang="zh-TW" dirty="0"/>
              <a:t>a=2, b=5, x=2</a:t>
            </a:r>
            <a:r>
              <a:rPr lang="en-US" altLang="zh-TW" baseline="30000" dirty="0"/>
              <a:t>5</a:t>
            </a:r>
            <a:r>
              <a:rPr lang="en-US" altLang="zh-TW" dirty="0"/>
              <a:t>=32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Assume you can only do multiplication one at a time</a:t>
            </a:r>
          </a:p>
          <a:p>
            <a:pPr>
              <a:defRPr/>
            </a:pPr>
            <a:r>
              <a:rPr lang="en-US" altLang="zh-TW" dirty="0"/>
              <a:t>Naïve method</a:t>
            </a:r>
          </a:p>
          <a:p>
            <a:pPr lvl="1">
              <a:defRPr/>
            </a:pP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baseline="30000" dirty="0">
                <a:solidFill>
                  <a:srgbClr val="FF0000"/>
                </a:solidFill>
              </a:rPr>
              <a:t>16</a:t>
            </a:r>
            <a:r>
              <a:rPr lang="en-US" altLang="zh-TW" dirty="0">
                <a:solidFill>
                  <a:srgbClr val="FF0000"/>
                </a:solidFill>
              </a:rPr>
              <a:t> = 2*2*2*2*2*2*…*2	total 15 calculations</a:t>
            </a:r>
          </a:p>
          <a:p>
            <a:pPr>
              <a:defRPr/>
            </a:pPr>
            <a:r>
              <a:rPr lang="en-US" altLang="zh-TW" dirty="0"/>
              <a:t>Can we do better?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24239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8A08BC-AEED-F844-87FD-DB17E37A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C2CC2F-7D42-4949-8615-3ED2E10B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Divide and Conquer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AAF7F41-55D4-A84E-ACFA-29EDC72C9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5267088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zh-TW" dirty="0"/>
              <a:t>Naïve method</a:t>
            </a:r>
          </a:p>
          <a:p>
            <a:pPr lvl="1">
              <a:defRPr/>
            </a:pP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baseline="30000" dirty="0">
                <a:solidFill>
                  <a:srgbClr val="FF0000"/>
                </a:solidFill>
              </a:rPr>
              <a:t>16</a:t>
            </a:r>
            <a:r>
              <a:rPr lang="en-US" altLang="zh-TW" dirty="0">
                <a:solidFill>
                  <a:srgbClr val="FF0000"/>
                </a:solidFill>
              </a:rPr>
              <a:t> = 2*2*2*2*2*2*…*2	total 15 calculations</a:t>
            </a:r>
          </a:p>
          <a:p>
            <a:pPr>
              <a:defRPr/>
            </a:pPr>
            <a:r>
              <a:rPr lang="en-US" altLang="zh-TW" dirty="0"/>
              <a:t>A better way as follows:</a:t>
            </a:r>
          </a:p>
          <a:p>
            <a:pPr marL="514350" lvl="1" indent="0">
              <a:lnSpc>
                <a:spcPct val="150000"/>
              </a:lnSpc>
              <a:buNone/>
              <a:defRPr/>
            </a:pPr>
            <a:r>
              <a:rPr lang="en-US" altLang="zh-TW" sz="2800" dirty="0"/>
              <a:t>2</a:t>
            </a:r>
            <a:r>
              <a:rPr lang="en-US" altLang="zh-TW" sz="2800" baseline="30000" dirty="0"/>
              <a:t>16</a:t>
            </a:r>
            <a:r>
              <a:rPr lang="en-US" altLang="zh-TW" sz="2800" dirty="0"/>
              <a:t> 	= 2</a:t>
            </a:r>
            <a:r>
              <a:rPr lang="en-US" altLang="zh-TW" sz="2800" baseline="30000" dirty="0"/>
              <a:t>8</a:t>
            </a:r>
            <a:r>
              <a:rPr lang="en-US" altLang="zh-TW" sz="2800" dirty="0"/>
              <a:t> * 2</a:t>
            </a:r>
            <a:r>
              <a:rPr lang="en-US" altLang="zh-TW" sz="2800" baseline="30000" dirty="0"/>
              <a:t>8</a:t>
            </a:r>
          </a:p>
          <a:p>
            <a:pPr marL="514350" lvl="1" indent="0">
              <a:buNone/>
              <a:defRPr/>
            </a:pPr>
            <a:endParaRPr lang="en-US" altLang="zh-TW" sz="2800" baseline="30000" dirty="0"/>
          </a:p>
          <a:p>
            <a:pPr marL="514350" lvl="1" indent="0">
              <a:buNone/>
              <a:defRPr/>
            </a:pPr>
            <a:r>
              <a:rPr lang="en-US" altLang="zh-TW" sz="2800" dirty="0"/>
              <a:t>2</a:t>
            </a:r>
            <a:r>
              <a:rPr lang="en-US" altLang="zh-TW" sz="2800" baseline="30000" dirty="0"/>
              <a:t>8</a:t>
            </a:r>
            <a:r>
              <a:rPr lang="en-US" altLang="zh-TW" sz="2800" dirty="0"/>
              <a:t>		= 2</a:t>
            </a:r>
            <a:r>
              <a:rPr lang="en-US" altLang="zh-TW" sz="2800" baseline="30000" dirty="0"/>
              <a:t>4</a:t>
            </a:r>
            <a:r>
              <a:rPr lang="en-US" altLang="zh-TW" sz="2800" dirty="0"/>
              <a:t> * 2</a:t>
            </a:r>
            <a:r>
              <a:rPr lang="en-US" altLang="zh-TW" sz="2800" baseline="30000" dirty="0"/>
              <a:t>4</a:t>
            </a:r>
          </a:p>
          <a:p>
            <a:pPr marL="514350" lvl="1" indent="0">
              <a:buNone/>
              <a:defRPr/>
            </a:pPr>
            <a:endParaRPr lang="en-US" altLang="zh-TW" sz="2800" baseline="30000" dirty="0"/>
          </a:p>
          <a:p>
            <a:pPr marL="514350" lvl="1" indent="0">
              <a:buNone/>
              <a:defRPr/>
            </a:pPr>
            <a:r>
              <a:rPr lang="en-US" altLang="zh-TW" sz="2800" dirty="0"/>
              <a:t>2</a:t>
            </a:r>
            <a:r>
              <a:rPr lang="en-US" altLang="zh-TW" sz="2800" baseline="30000" dirty="0"/>
              <a:t>4</a:t>
            </a:r>
            <a:r>
              <a:rPr lang="en-US" altLang="zh-TW" sz="2800" dirty="0"/>
              <a:t>		= 2</a:t>
            </a:r>
            <a:r>
              <a:rPr lang="en-US" altLang="zh-TW" sz="2800" baseline="30000" dirty="0"/>
              <a:t>2</a:t>
            </a:r>
            <a:r>
              <a:rPr lang="en-US" altLang="zh-TW" sz="2800" dirty="0"/>
              <a:t> * 2</a:t>
            </a:r>
            <a:r>
              <a:rPr lang="en-US" altLang="zh-TW" sz="2800" baseline="30000" dirty="0"/>
              <a:t>2</a:t>
            </a:r>
          </a:p>
          <a:p>
            <a:pPr marL="514350" lvl="1" indent="0">
              <a:buNone/>
              <a:defRPr/>
            </a:pPr>
            <a:endParaRPr lang="en-US" altLang="zh-TW" sz="2800" baseline="30000" dirty="0"/>
          </a:p>
          <a:p>
            <a:pPr marL="514350" lvl="1" indent="0">
              <a:buNone/>
              <a:defRPr/>
            </a:pPr>
            <a:r>
              <a:rPr lang="en-US" altLang="zh-TW" sz="2800" dirty="0"/>
              <a:t>2</a:t>
            </a:r>
            <a:r>
              <a:rPr lang="en-US" altLang="zh-TW" sz="2800" baseline="30000" dirty="0"/>
              <a:t>2</a:t>
            </a:r>
            <a:r>
              <a:rPr lang="en-US" altLang="zh-TW" sz="2800" dirty="0"/>
              <a:t>		= 2 * 2</a:t>
            </a:r>
            <a:endParaRPr lang="en-US" altLang="zh-TW" sz="2800" baseline="30000" dirty="0"/>
          </a:p>
          <a:p>
            <a:pPr marL="0" indent="0">
              <a:buNone/>
              <a:defRPr/>
            </a:pPr>
            <a:endParaRPr lang="en-US" altLang="zh-TW" baseline="30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136C6A-2A5E-8345-8D9A-53FCB8F7CF24}"/>
              </a:ext>
            </a:extLst>
          </p:cNvPr>
          <p:cNvSpPr txBox="1"/>
          <p:nvPr/>
        </p:nvSpPr>
        <p:spPr>
          <a:xfrm>
            <a:off x="3433863" y="5428035"/>
            <a:ext cx="460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We need only 4 calculations!!!</a:t>
            </a:r>
          </a:p>
        </p:txBody>
      </p:sp>
    </p:spTree>
    <p:extLst>
      <p:ext uri="{BB962C8B-B14F-4D97-AF65-F5344CB8AC3E}">
        <p14:creationId xmlns:p14="http://schemas.microsoft.com/office/powerpoint/2010/main" val="300901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F8BFDD-C126-D64E-9D88-B720BDBA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E9A6E3-26EB-C142-B8B2-B9C352A6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Efficient is it to Compute a</a:t>
            </a:r>
            <a:r>
              <a:rPr lang="en-US" baseline="30000" dirty="0"/>
              <a:t>b</a:t>
            </a:r>
            <a:r>
              <a:rPr lang="en-US" dirty="0"/>
              <a:t>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CF838-0BAB-5F45-A92B-A161CF09C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5078672"/>
          </a:xfrm>
        </p:spPr>
        <p:txBody>
          <a:bodyPr/>
          <a:lstStyle/>
          <a:p>
            <a:r>
              <a:rPr lang="en-US" dirty="0"/>
              <a:t>Naïve method</a:t>
            </a:r>
          </a:p>
          <a:p>
            <a:pPr lvl="1"/>
            <a:r>
              <a:rPr lang="en-US" dirty="0"/>
              <a:t># calculations: linear to b</a:t>
            </a:r>
          </a:p>
          <a:p>
            <a:endParaRPr lang="en-US" dirty="0"/>
          </a:p>
          <a:p>
            <a:r>
              <a:rPr lang="en-US" dirty="0"/>
              <a:t>Divide and Conquer</a:t>
            </a:r>
          </a:p>
          <a:p>
            <a:pPr lvl="1"/>
            <a:r>
              <a:rPr lang="en-US" dirty="0"/>
              <a:t># calculations: log</a:t>
            </a:r>
            <a:r>
              <a:rPr lang="en-US" baseline="-25000" dirty="0"/>
              <a:t>2</a:t>
            </a:r>
            <a:r>
              <a:rPr lang="en-US" dirty="0"/>
              <a:t>(b)</a:t>
            </a:r>
          </a:p>
          <a:p>
            <a:pPr lvl="1"/>
            <a:endParaRPr lang="en-US" dirty="0"/>
          </a:p>
          <a:p>
            <a:r>
              <a:rPr lang="en-US" dirty="0"/>
              <a:t>Let’s say n = 2147483648</a:t>
            </a:r>
          </a:p>
          <a:p>
            <a:pPr lvl="1"/>
            <a:r>
              <a:rPr lang="en-US" dirty="0"/>
              <a:t>Naïve method takes </a:t>
            </a:r>
            <a:r>
              <a:rPr lang="en-US" b="1" dirty="0">
                <a:solidFill>
                  <a:srgbClr val="FF0000"/>
                </a:solidFill>
              </a:rPr>
              <a:t>2147483647</a:t>
            </a:r>
            <a:r>
              <a:rPr lang="en-US" dirty="0"/>
              <a:t> calculations (~10-30s)</a:t>
            </a:r>
          </a:p>
          <a:p>
            <a:pPr lvl="1"/>
            <a:r>
              <a:rPr lang="en-US" dirty="0"/>
              <a:t>Divide and Conquer takes only </a:t>
            </a:r>
            <a:r>
              <a:rPr lang="en-US" b="1" dirty="0">
                <a:solidFill>
                  <a:srgbClr val="FF0000"/>
                </a:solidFill>
              </a:rPr>
              <a:t>31</a:t>
            </a:r>
            <a:r>
              <a:rPr lang="en-US" dirty="0"/>
              <a:t> calculations (~1us)</a:t>
            </a:r>
          </a:p>
          <a:p>
            <a:pPr lvl="2"/>
            <a:r>
              <a:rPr lang="en-US" dirty="0"/>
              <a:t>10000000x faster!</a:t>
            </a:r>
          </a:p>
          <a:p>
            <a:pPr lvl="1"/>
            <a:r>
              <a:rPr lang="en-US" dirty="0"/>
              <a:t>Indeed, this is a Goo___ interview question</a:t>
            </a:r>
          </a:p>
        </p:txBody>
      </p:sp>
    </p:spTree>
    <p:extLst>
      <p:ext uri="{BB962C8B-B14F-4D97-AF65-F5344CB8AC3E}">
        <p14:creationId xmlns:p14="http://schemas.microsoft.com/office/powerpoint/2010/main" val="384234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1060</Words>
  <Application>Microsoft Macintosh PowerPoint</Application>
  <PresentationFormat>On-screen Show (4:3)</PresentationFormat>
  <Paragraphs>110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LucidaSansTypewriter</vt:lpstr>
      <vt:lpstr>San Serif</vt:lpstr>
      <vt:lpstr>San Serif</vt:lpstr>
      <vt:lpstr>Sen sarif</vt:lpstr>
      <vt:lpstr>Arial</vt:lpstr>
      <vt:lpstr>Calibri</vt:lpstr>
      <vt:lpstr>Lucida Console</vt:lpstr>
      <vt:lpstr>Times New Roman</vt:lpstr>
      <vt:lpstr>Wingdings</vt:lpstr>
      <vt:lpstr>Office Theme</vt:lpstr>
      <vt:lpstr>Lecture 5: Control Statements – Part II (coding practice)</vt:lpstr>
      <vt:lpstr>Control Structure</vt:lpstr>
      <vt:lpstr>Control Structure (cont’d)</vt:lpstr>
      <vt:lpstr>Control Structure (cont’d)</vt:lpstr>
      <vt:lpstr>Example 1: Simple if-else Statement</vt:lpstr>
      <vt:lpstr>Example 2: Determines Prime Number</vt:lpstr>
      <vt:lpstr>Example 3: Power of a Number</vt:lpstr>
      <vt:lpstr>Divide and Conquer</vt:lpstr>
      <vt:lpstr>How Efficient is it to Compute ab?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 to Computer Design Problems</dc:title>
  <dc:creator>Huang, Tsung-Wei</dc:creator>
  <cp:lastModifiedBy>Huang, Tsung-Wei</cp:lastModifiedBy>
  <cp:revision>343</cp:revision>
  <dcterms:created xsi:type="dcterms:W3CDTF">2020-01-09T06:22:26Z</dcterms:created>
  <dcterms:modified xsi:type="dcterms:W3CDTF">2020-09-09T03:24:50Z</dcterms:modified>
</cp:coreProperties>
</file>